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1"/>
  </p:notesMasterIdLst>
  <p:sldIdLst>
    <p:sldId id="258" r:id="rId2"/>
    <p:sldId id="257" r:id="rId3"/>
    <p:sldId id="278" r:id="rId4"/>
    <p:sldId id="265" r:id="rId5"/>
    <p:sldId id="280" r:id="rId6"/>
    <p:sldId id="281" r:id="rId7"/>
    <p:sldId id="266" r:id="rId8"/>
    <p:sldId id="282" r:id="rId9"/>
    <p:sldId id="289" r:id="rId10"/>
    <p:sldId id="270" r:id="rId11"/>
    <p:sldId id="271" r:id="rId12"/>
    <p:sldId id="272" r:id="rId13"/>
    <p:sldId id="283" r:id="rId14"/>
    <p:sldId id="299" r:id="rId15"/>
    <p:sldId id="284" r:id="rId16"/>
    <p:sldId id="273" r:id="rId17"/>
    <p:sldId id="312" r:id="rId18"/>
    <p:sldId id="297" r:id="rId19"/>
    <p:sldId id="311" r:id="rId20"/>
    <p:sldId id="313" r:id="rId21"/>
    <p:sldId id="314" r:id="rId22"/>
    <p:sldId id="315" r:id="rId23"/>
    <p:sldId id="301" r:id="rId24"/>
    <p:sldId id="309" r:id="rId25"/>
    <p:sldId id="310" r:id="rId26"/>
    <p:sldId id="300" r:id="rId27"/>
    <p:sldId id="303" r:id="rId28"/>
    <p:sldId id="304" r:id="rId29"/>
    <p:sldId id="305" r:id="rId30"/>
    <p:sldId id="277" r:id="rId31"/>
    <p:sldId id="287" r:id="rId32"/>
    <p:sldId id="288" r:id="rId33"/>
    <p:sldId id="308" r:id="rId34"/>
    <p:sldId id="274" r:id="rId35"/>
    <p:sldId id="292" r:id="rId36"/>
    <p:sldId id="298" r:id="rId37"/>
    <p:sldId id="261" r:id="rId38"/>
    <p:sldId id="276" r:id="rId39"/>
    <p:sldId id="259" r:id="rId40"/>
    <p:sldId id="260" r:id="rId41"/>
    <p:sldId id="302" r:id="rId42"/>
    <p:sldId id="262" r:id="rId43"/>
    <p:sldId id="295" r:id="rId44"/>
    <p:sldId id="290" r:id="rId45"/>
    <p:sldId id="263" r:id="rId46"/>
    <p:sldId id="264" r:id="rId47"/>
    <p:sldId id="291" r:id="rId48"/>
    <p:sldId id="294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FF0000"/>
    <a:srgbClr val="CCECFF"/>
    <a:srgbClr val="660066"/>
    <a:srgbClr val="66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660"/>
  </p:normalViewPr>
  <p:slideViewPr>
    <p:cSldViewPr>
      <p:cViewPr varScale="1">
        <p:scale>
          <a:sx n="95" d="100"/>
          <a:sy n="95" d="100"/>
        </p:scale>
        <p:origin x="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E7D0E9-DCE7-48B0-AEDE-9F693B39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BAAD-2F5B-4670-BDD6-665A64233C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8229F-1458-4BC3-A065-104EE3782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AD5F7-4868-4898-B433-9CDCE9D4C6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54803-7147-4DE3-B769-A53BF63C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5D46A-341E-4C69-82CB-E0BA6513CF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3A7F1-4818-4B1A-AB92-4B3F6E7220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962D-3602-4D21-84D7-DF081836F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3094C-C5A3-4B2D-ACCF-F931861F3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A0106-FF61-4204-A5D4-1C69B1284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56FEA-C552-4487-ADF3-A7BD6F194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83846-F397-4535-A0F2-588FCFA41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STROM1.jpg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BSTROM1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4469" y="404813"/>
            <a:ext cx="7772400" cy="1212850"/>
          </a:xfrm>
        </p:spPr>
        <p:txBody>
          <a:bodyPr anchor="ctr"/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Komunika</a:t>
            </a:r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čná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technika_2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257" y="4005064"/>
            <a:ext cx="7018337" cy="2592387"/>
          </a:xfrm>
        </p:spPr>
        <p:txBody>
          <a:bodyPr/>
          <a:lstStyle/>
          <a:p>
            <a:pPr eaLnBrk="1" hangingPunct="1"/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časť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3.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Druhy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ístupových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sietí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pokra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čovanie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ďalšie druhy: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sk-S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Rádiové siete, TV </a:t>
            </a:r>
            <a:r>
              <a:rPr lang="sk-SK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kábelový</a:t>
            </a:r>
            <a:r>
              <a:rPr lang="sk-S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rozvod, využitie energetických vedení</a:t>
            </a: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D7C101C8-B5A9-4EE1-867C-6D228D787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9" name="Picture 24" descr="A tension tower with transposed phases carrying a power line for single phase AC traction current (110 kV, 16.67 hertz) near Bartholomä in Germany">
            <a:hlinkClick r:id="rId3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3203576" y="1347788"/>
            <a:ext cx="2930526" cy="2154238"/>
            <a:chOff x="2200" y="123"/>
            <a:chExt cx="1846" cy="1357"/>
          </a:xfrm>
        </p:grpSpPr>
        <p:sp>
          <p:nvSpPr>
            <p:cNvPr id="1037" name="AutoShape 6" descr="optowaves"/>
            <p:cNvSpPr>
              <a:spLocks noChangeAspect="1" noChangeArrowheads="1"/>
            </p:cNvSpPr>
            <p:nvPr/>
          </p:nvSpPr>
          <p:spPr bwMode="auto">
            <a:xfrm>
              <a:off x="2220" y="709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AutoShape 7" descr="optowaves"/>
            <p:cNvSpPr>
              <a:spLocks noChangeAspect="1" noChangeArrowheads="1"/>
            </p:cNvSpPr>
            <p:nvPr/>
          </p:nvSpPr>
          <p:spPr bwMode="auto">
            <a:xfrm>
              <a:off x="2220" y="848"/>
              <a:ext cx="4" cy="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AutoShape 8" descr="optowaves"/>
            <p:cNvSpPr>
              <a:spLocks noChangeAspect="1" noChangeArrowheads="1"/>
            </p:cNvSpPr>
            <p:nvPr/>
          </p:nvSpPr>
          <p:spPr bwMode="auto">
            <a:xfrm>
              <a:off x="2230" y="993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170051"/>
                </p:ext>
              </p:extLst>
            </p:nvPr>
          </p:nvGraphicFramePr>
          <p:xfrm>
            <a:off x="2480" y="123"/>
            <a:ext cx="9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" name="Visio" r:id="rId5" imgW="1225601" imgH="1094537" progId="Visio.Drawing.11">
                    <p:embed/>
                  </p:oleObj>
                </mc:Choice>
                <mc:Fallback>
                  <p:oleObj name="Visio" r:id="rId5" imgW="1225601" imgH="1094537" progId="Visio.Drawing.11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23"/>
                          <a:ext cx="9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3018" y="800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>
              <a:off x="2226" y="1285"/>
              <a:ext cx="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Line 16"/>
            <p:cNvSpPr>
              <a:spLocks noChangeShapeType="1"/>
            </p:cNvSpPr>
            <p:nvPr/>
          </p:nvSpPr>
          <p:spPr bwMode="auto">
            <a:xfrm>
              <a:off x="2226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3989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Oval 18"/>
            <p:cNvSpPr>
              <a:spLocks noChangeArrowheads="1"/>
            </p:cNvSpPr>
            <p:nvPr/>
          </p:nvSpPr>
          <p:spPr bwMode="auto">
            <a:xfrm>
              <a:off x="2200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Oval 19"/>
            <p:cNvSpPr>
              <a:spLocks noChangeArrowheads="1"/>
            </p:cNvSpPr>
            <p:nvPr/>
          </p:nvSpPr>
          <p:spPr bwMode="auto">
            <a:xfrm>
              <a:off x="2985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Oval 20"/>
            <p:cNvSpPr>
              <a:spLocks noChangeArrowheads="1"/>
            </p:cNvSpPr>
            <p:nvPr/>
          </p:nvSpPr>
          <p:spPr bwMode="auto">
            <a:xfrm>
              <a:off x="3969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>
              <a:off x="3018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>
              <a:off x="3018" y="1188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1031" name="Picture 12" descr="radio_vez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66875" cy="194468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5" descr="optowaves"/>
          <p:cNvSpPr>
            <a:spLocks noChangeAspect="1" noChangeArrowheads="1"/>
          </p:cNvSpPr>
          <p:nvPr/>
        </p:nvSpPr>
        <p:spPr bwMode="auto">
          <a:xfrm>
            <a:off x="2468563" y="-5651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4502150" y="2576513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987675" y="404813"/>
            <a:ext cx="35274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prednášk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2017/18 - 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3D13-7633-443A-AA61-AF6C86F874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/>
              <a:t>Mobilná </a:t>
            </a:r>
            <a:r>
              <a:rPr lang="sk-SK" sz="2400" b="1" dirty="0" smtClean="0"/>
              <a:t>rádiová </a:t>
            </a:r>
            <a:r>
              <a:rPr lang="sk-SK" sz="2400" b="1" dirty="0"/>
              <a:t>sieť</a:t>
            </a:r>
            <a:endParaRPr lang="cs-CZ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01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27088" y="3187700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7</a:t>
            </a:r>
            <a:r>
              <a:rPr lang="sk-SK" dirty="0">
                <a:solidFill>
                  <a:srgbClr val="000000"/>
                </a:solidFill>
              </a:rPr>
              <a:t> Mobilný komunikačný systém (</a:t>
            </a:r>
            <a:r>
              <a:rPr lang="sk-SK" dirty="0" err="1">
                <a:solidFill>
                  <a:srgbClr val="000000"/>
                </a:solidFill>
              </a:rPr>
              <a:t>MS-mobilná</a:t>
            </a:r>
            <a:r>
              <a:rPr lang="sk-SK" dirty="0">
                <a:solidFill>
                  <a:srgbClr val="000000"/>
                </a:solidFill>
              </a:rPr>
              <a:t> stanica)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806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b="1" dirty="0">
                <a:solidFill>
                  <a:srgbClr val="000000"/>
                </a:solidFill>
              </a:rPr>
              <a:t>bunkový systém</a:t>
            </a:r>
            <a:r>
              <a:rPr lang="sk-SK" dirty="0">
                <a:solidFill>
                  <a:srgbClr val="000000"/>
                </a:solidFill>
              </a:rPr>
              <a:t> s </a:t>
            </a:r>
            <a:r>
              <a:rPr lang="sk-SK" b="1" dirty="0">
                <a:solidFill>
                  <a:srgbClr val="000000"/>
                </a:solidFill>
              </a:rPr>
              <a:t>frekvenčným </a:t>
            </a:r>
            <a:r>
              <a:rPr lang="sk-SK" b="1" dirty="0" smtClean="0">
                <a:solidFill>
                  <a:srgbClr val="000000"/>
                </a:solidFill>
              </a:rPr>
              <a:t>plánovaním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a </a:t>
            </a:r>
            <a:r>
              <a:rPr lang="sk-SK" b="1" dirty="0">
                <a:solidFill>
                  <a:srgbClr val="000000"/>
                </a:solidFill>
              </a:rPr>
              <a:t>opakovaním nosných</a:t>
            </a:r>
            <a:r>
              <a:rPr lang="sk-SK" dirty="0">
                <a:solidFill>
                  <a:srgbClr val="000000"/>
                </a:solidFill>
              </a:rPr>
              <a:t> frekvencií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Generácie: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549764" y="4077072"/>
            <a:ext cx="759633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sk-SK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(80.roky)</a:t>
            </a:r>
            <a:r>
              <a:rPr lang="sk-SK" sz="1600" dirty="0" smtClean="0">
                <a:solidFill>
                  <a:srgbClr val="000000"/>
                </a:solidFill>
              </a:rPr>
              <a:t>– </a:t>
            </a:r>
            <a:r>
              <a:rPr lang="sk-SK" sz="1600" dirty="0" err="1">
                <a:solidFill>
                  <a:srgbClr val="000000"/>
                </a:solidFill>
              </a:rPr>
              <a:t>analóg</a:t>
            </a:r>
            <a:r>
              <a:rPr lang="sk-SK" sz="1600" dirty="0">
                <a:solidFill>
                  <a:srgbClr val="000000"/>
                </a:solidFill>
              </a:rPr>
              <a:t>. úzkopásmová </a:t>
            </a:r>
            <a:r>
              <a:rPr lang="sk-SK" sz="1600" dirty="0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(FDMA)</a:t>
            </a:r>
            <a:r>
              <a:rPr lang="sk-SK" sz="1600" dirty="0" smtClean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len národné systémy, 450-900MHz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2G </a:t>
            </a:r>
            <a:r>
              <a:rPr lang="sk-SK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(90-te r.)-</a:t>
            </a:r>
            <a:r>
              <a:rPr lang="sk-SK" sz="1600" b="1" dirty="0" smtClean="0">
                <a:solidFill>
                  <a:srgbClr val="000000"/>
                </a:solidFill>
              </a:rPr>
              <a:t>GSM,</a:t>
            </a:r>
            <a:r>
              <a:rPr lang="en-US" sz="1600" b="1" dirty="0" smtClean="0">
                <a:solidFill>
                  <a:srgbClr val="000000"/>
                </a:solidFill>
              </a:rPr>
              <a:t>IS-95; </a:t>
            </a:r>
            <a:r>
              <a:rPr lang="sk-SK" sz="1600" b="1" dirty="0" err="1" smtClean="0">
                <a:solidFill>
                  <a:srgbClr val="000000"/>
                </a:solidFill>
              </a:rPr>
              <a:t>úzkopásm</a:t>
            </a:r>
            <a:r>
              <a:rPr lang="sk-SK" sz="1600" dirty="0">
                <a:solidFill>
                  <a:srgbClr val="000000"/>
                </a:solidFill>
              </a:rPr>
              <a:t>. TDMA, neskoršie </a:t>
            </a:r>
            <a:r>
              <a:rPr lang="sk-SK" sz="1600" dirty="0" err="1">
                <a:solidFill>
                  <a:srgbClr val="000000"/>
                </a:solidFill>
              </a:rPr>
              <a:t>širokopásm</a:t>
            </a:r>
            <a:r>
              <a:rPr lang="sk-SK" sz="1600" dirty="0">
                <a:solidFill>
                  <a:srgbClr val="000000"/>
                </a:solidFill>
              </a:rPr>
              <a:t>. CDMA, </a:t>
            </a:r>
            <a:r>
              <a:rPr lang="sk-SK" sz="1600" dirty="0" err="1">
                <a:solidFill>
                  <a:srgbClr val="000000"/>
                </a:solidFill>
              </a:rPr>
              <a:t>up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890-915</a:t>
            </a:r>
            <a:r>
              <a:rPr lang="sk-SK" sz="1600" dirty="0">
                <a:solidFill>
                  <a:srgbClr val="000000"/>
                </a:solidFill>
              </a:rPr>
              <a:t>, </a:t>
            </a:r>
            <a:r>
              <a:rPr lang="sk-SK" sz="1600" dirty="0" err="1">
                <a:solidFill>
                  <a:srgbClr val="000000"/>
                </a:solidFill>
              </a:rPr>
              <a:t>down</a:t>
            </a:r>
            <a:r>
              <a:rPr lang="sk-SK" sz="1600" dirty="0">
                <a:solidFill>
                  <a:srgbClr val="000000"/>
                </a:solidFill>
              </a:rPr>
              <a:t> 935-960MHz</a:t>
            </a:r>
            <a:r>
              <a:rPr lang="en-US" sz="1600" dirty="0">
                <a:solidFill>
                  <a:srgbClr val="000000"/>
                </a:solidFill>
              </a:rPr>
              <a:t>, 13k</a:t>
            </a:r>
            <a:r>
              <a:rPr lang="sk-SK" sz="1600" dirty="0" err="1">
                <a:solidFill>
                  <a:srgbClr val="000000"/>
                </a:solidFill>
              </a:rPr>
              <a:t>bps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obojsmerne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sk-SK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2,5G </a:t>
            </a:r>
            <a:r>
              <a:rPr lang="sk-SK" sz="1600" dirty="0">
                <a:solidFill>
                  <a:srgbClr val="000000"/>
                </a:solidFill>
              </a:rPr>
              <a:t>alebo </a:t>
            </a:r>
            <a:r>
              <a:rPr lang="sk-SK" sz="1600" b="1" dirty="0">
                <a:solidFill>
                  <a:srgbClr val="000000"/>
                </a:solidFill>
              </a:rPr>
              <a:t>GSM 2+</a:t>
            </a:r>
            <a:r>
              <a:rPr lang="sk-SK" sz="1600" dirty="0">
                <a:solidFill>
                  <a:srgbClr val="000000"/>
                </a:solidFill>
              </a:rPr>
              <a:t>  = </a:t>
            </a:r>
            <a:r>
              <a:rPr lang="sk-SK" sz="1600" b="1" dirty="0">
                <a:solidFill>
                  <a:srgbClr val="000000"/>
                </a:solidFill>
              </a:rPr>
              <a:t>GPRS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tiež </a:t>
            </a:r>
            <a:r>
              <a:rPr lang="sk-SK" sz="1600" b="1" dirty="0">
                <a:solidFill>
                  <a:srgbClr val="000000"/>
                </a:solidFill>
              </a:rPr>
              <a:t>HSCSD </a:t>
            </a:r>
            <a:r>
              <a:rPr lang="sk-SK" sz="1600" dirty="0">
                <a:solidFill>
                  <a:srgbClr val="000000"/>
                </a:solidFill>
              </a:rPr>
              <a:t>(</a:t>
            </a:r>
            <a:r>
              <a:rPr lang="sk-SK" sz="1600" dirty="0" err="1">
                <a:solidFill>
                  <a:srgbClr val="000000"/>
                </a:solidFill>
              </a:rPr>
              <a:t>High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Speed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Circuit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Switched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 smtClean="0">
                <a:solidFill>
                  <a:srgbClr val="000000"/>
                </a:solidFill>
              </a:rPr>
              <a:t>Data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sk-SK" sz="1600" dirty="0" err="1" smtClean="0">
                <a:solidFill>
                  <a:srgbClr val="000000"/>
                </a:solidFill>
              </a:rPr>
              <a:t>pr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sk-SK" sz="1600" dirty="0" err="1" smtClean="0">
                <a:solidFill>
                  <a:srgbClr val="000000"/>
                </a:solidFill>
              </a:rPr>
              <a:t>pojovanie</a:t>
            </a:r>
            <a:r>
              <a:rPr lang="sk-SK" sz="1600" dirty="0" smtClean="0">
                <a:solidFill>
                  <a:srgbClr val="000000"/>
                </a:solidFill>
              </a:rPr>
              <a:t> okruhov)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sk-SK" sz="1600" dirty="0" smtClean="0">
                <a:solidFill>
                  <a:srgbClr val="000000"/>
                </a:solidFill>
              </a:rPr>
              <a:t>57,6kbps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bezpe</a:t>
            </a:r>
            <a:r>
              <a:rPr lang="sk-SK" sz="1600" dirty="0" smtClean="0">
                <a:solidFill>
                  <a:srgbClr val="000000"/>
                </a:solidFill>
              </a:rPr>
              <a:t>čnosť, roaming.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 EDGE – </a:t>
            </a:r>
            <a:r>
              <a:rPr lang="sk-SK" sz="1600" dirty="0">
                <a:solidFill>
                  <a:srgbClr val="000000"/>
                </a:solidFill>
              </a:rPr>
              <a:t>medzi GSM a IMT-2000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3G (neskoršie 90-te r.)- </a:t>
            </a:r>
            <a:r>
              <a:rPr lang="sk-SK" sz="1600" b="1" dirty="0">
                <a:solidFill>
                  <a:srgbClr val="000000"/>
                </a:solidFill>
              </a:rPr>
              <a:t>UMTS</a:t>
            </a:r>
            <a:r>
              <a:rPr lang="sk-SK" sz="1600" dirty="0">
                <a:solidFill>
                  <a:srgbClr val="000000"/>
                </a:solidFill>
              </a:rPr>
              <a:t> a iné (</a:t>
            </a:r>
            <a:r>
              <a:rPr lang="sk-SK" sz="1600" b="1" dirty="0">
                <a:solidFill>
                  <a:srgbClr val="000000"/>
                </a:solidFill>
              </a:rPr>
              <a:t>IMT-2000</a:t>
            </a:r>
            <a:r>
              <a:rPr lang="sk-SK" sz="1600" dirty="0">
                <a:solidFill>
                  <a:srgbClr val="000000"/>
                </a:solidFill>
              </a:rPr>
              <a:t>), v 2. fáze IP oporná sieť (TCP/IP protokol, rádiová sieť </a:t>
            </a:r>
            <a:r>
              <a:rPr lang="sk-SK" sz="1600" b="1" dirty="0">
                <a:solidFill>
                  <a:srgbClr val="000000"/>
                </a:solidFill>
              </a:rPr>
              <a:t>UTRAN</a:t>
            </a:r>
            <a:r>
              <a:rPr lang="sk-SK" sz="1600" dirty="0">
                <a:solidFill>
                  <a:srgbClr val="000000"/>
                </a:solidFill>
              </a:rPr>
              <a:t> = UMTS </a:t>
            </a:r>
            <a:r>
              <a:rPr lang="sk-SK" sz="1600" dirty="0" err="1">
                <a:solidFill>
                  <a:srgbClr val="000000"/>
                </a:solidFill>
              </a:rPr>
              <a:t>Terrestrial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Radio</a:t>
            </a:r>
            <a:r>
              <a:rPr lang="sk-SK" sz="1600" dirty="0">
                <a:solidFill>
                  <a:srgbClr val="000000"/>
                </a:solidFill>
              </a:rPr>
              <a:t> Access </a:t>
            </a:r>
            <a:r>
              <a:rPr lang="sk-SK" sz="1600" dirty="0" err="1">
                <a:solidFill>
                  <a:srgbClr val="000000"/>
                </a:solidFill>
              </a:rPr>
              <a:t>Network</a:t>
            </a:r>
            <a:r>
              <a:rPr lang="sk-SK" sz="1600" dirty="0">
                <a:solidFill>
                  <a:srgbClr val="000000"/>
                </a:solidFill>
              </a:rPr>
              <a:t> )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1" dirty="0">
                <a:solidFill>
                  <a:srgbClr val="000000"/>
                </a:solidFill>
              </a:rPr>
              <a:t>4G </a:t>
            </a:r>
            <a:r>
              <a:rPr lang="sk-SK" sz="1600" b="1" dirty="0" smtClean="0">
                <a:solidFill>
                  <a:srgbClr val="000000"/>
                </a:solidFill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</a:rPr>
              <a:t> LTE, LTE-A</a:t>
            </a:r>
            <a:r>
              <a:rPr lang="sk-SK" sz="1600" b="1" dirty="0" smtClean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(MIMO, ...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5G – </a:t>
            </a:r>
            <a:r>
              <a:rPr lang="sk-SK" sz="1600" dirty="0" smtClean="0">
                <a:solidFill>
                  <a:srgbClr val="000000"/>
                </a:solidFill>
              </a:rPr>
              <a:t>pracuje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tom</a:t>
            </a:r>
            <a:endParaRPr 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1C-9D93-4E10-951B-9C1493005D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808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8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b="1" dirty="0">
                <a:solidFill>
                  <a:srgbClr val="000000"/>
                </a:solidFill>
              </a:rPr>
              <a:t>Bunková štruktúra</a:t>
            </a:r>
            <a:r>
              <a:rPr lang="sk-SK" dirty="0">
                <a:solidFill>
                  <a:srgbClr val="000000"/>
                </a:solidFill>
              </a:rPr>
              <a:t> siete GSM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b="1" dirty="0">
                <a:solidFill>
                  <a:srgbClr val="000000"/>
                </a:solidFill>
              </a:rPr>
              <a:t>Handover (Handoff)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err="1">
                <a:solidFill>
                  <a:srgbClr val="000000"/>
                </a:solidFill>
              </a:rPr>
              <a:t>riaden</a:t>
            </a:r>
            <a:r>
              <a:rPr lang="sk-SK" dirty="0">
                <a:solidFill>
                  <a:srgbClr val="000000"/>
                </a:solidFill>
              </a:rPr>
              <a:t>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proces</a:t>
            </a:r>
            <a:r>
              <a:rPr lang="sk-SK" dirty="0">
                <a:solidFill>
                  <a:srgbClr val="000000"/>
                </a:solidFill>
              </a:rPr>
              <a:t> prepnutia, presúvania hovoru medzi rôznymi kanálmi pri prechode do susednej bunky. </a:t>
            </a:r>
            <a:r>
              <a:rPr lang="sk-SK" b="1" dirty="0">
                <a:solidFill>
                  <a:srgbClr val="000000"/>
                </a:solidFill>
              </a:rPr>
              <a:t>Frekvenčné plánovanie</a:t>
            </a:r>
            <a:r>
              <a:rPr lang="sk-SK" dirty="0">
                <a:solidFill>
                  <a:srgbClr val="000000"/>
                </a:solidFill>
              </a:rPr>
              <a:t> a </a:t>
            </a:r>
            <a:r>
              <a:rPr lang="sk-SK" b="1" dirty="0" err="1">
                <a:solidFill>
                  <a:srgbClr val="000000"/>
                </a:solidFill>
              </a:rPr>
              <a:t>frekv</a:t>
            </a:r>
            <a:r>
              <a:rPr lang="sk-SK" b="1" dirty="0">
                <a:solidFill>
                  <a:srgbClr val="000000"/>
                </a:solidFill>
              </a:rPr>
              <a:t>. opakovanie...</a:t>
            </a: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771525"/>
            <a:ext cx="8637314" cy="4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5750" y="4953233"/>
            <a:ext cx="85344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MS-</a:t>
            </a:r>
            <a:r>
              <a:rPr lang="sk-SK" sz="1400" dirty="0" smtClean="0">
                <a:solidFill>
                  <a:schemeClr val="bg1"/>
                </a:solidFill>
              </a:rPr>
              <a:t>mobilná stanica, BS-bázová </a:t>
            </a:r>
            <a:r>
              <a:rPr lang="sk-SK" sz="1400" dirty="0" err="1" smtClean="0">
                <a:solidFill>
                  <a:schemeClr val="bg1"/>
                </a:solidFill>
              </a:rPr>
              <a:t>stanica,BSC</a:t>
            </a:r>
            <a:r>
              <a:rPr lang="sk-SK" sz="1400" dirty="0" smtClean="0">
                <a:solidFill>
                  <a:schemeClr val="bg1"/>
                </a:solidFill>
              </a:rPr>
              <a:t>-Base </a:t>
            </a:r>
            <a:r>
              <a:rPr lang="sk-SK" sz="1400" dirty="0" err="1" smtClean="0">
                <a:solidFill>
                  <a:schemeClr val="bg1"/>
                </a:solidFill>
              </a:rPr>
              <a:t>Station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Controller</a:t>
            </a:r>
            <a:r>
              <a:rPr lang="sk-SK" sz="1400" dirty="0" smtClean="0">
                <a:solidFill>
                  <a:schemeClr val="bg1"/>
                </a:solidFill>
              </a:rPr>
              <a:t> (riadiaci stupeň BS), GMSC-</a:t>
            </a:r>
            <a:r>
              <a:rPr lang="sk-SK" sz="1400" dirty="0" err="1" smtClean="0">
                <a:solidFill>
                  <a:schemeClr val="bg1"/>
                </a:solidFill>
              </a:rPr>
              <a:t>Gateway</a:t>
            </a:r>
            <a:r>
              <a:rPr lang="sk-SK" sz="1400" dirty="0" smtClean="0">
                <a:solidFill>
                  <a:schemeClr val="bg1"/>
                </a:solidFill>
              </a:rPr>
              <a:t> Mobile </a:t>
            </a:r>
            <a:r>
              <a:rPr lang="sk-SK" sz="1400" dirty="0" err="1" smtClean="0">
                <a:solidFill>
                  <a:schemeClr val="bg1"/>
                </a:solidFill>
              </a:rPr>
              <a:t>Switching</a:t>
            </a:r>
            <a:r>
              <a:rPr lang="sk-SK" sz="1400" dirty="0" smtClean="0">
                <a:solidFill>
                  <a:schemeClr val="bg1"/>
                </a:solidFill>
              </a:rPr>
              <a:t> Centre (prípojná </a:t>
            </a:r>
            <a:r>
              <a:rPr lang="sk-SK" sz="1400" dirty="0" err="1" smtClean="0">
                <a:solidFill>
                  <a:schemeClr val="bg1"/>
                </a:solidFill>
              </a:rPr>
              <a:t>rádiotelef.ústredňa</a:t>
            </a:r>
            <a:r>
              <a:rPr lang="sk-SK" sz="1400" dirty="0" smtClean="0">
                <a:solidFill>
                  <a:schemeClr val="bg1"/>
                </a:solidFill>
              </a:rPr>
              <a:t>, HLR- </a:t>
            </a:r>
            <a:r>
              <a:rPr lang="sk-SK" sz="1400" dirty="0" err="1" smtClean="0">
                <a:solidFill>
                  <a:schemeClr val="bg1"/>
                </a:solidFill>
              </a:rPr>
              <a:t>Home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Location</a:t>
            </a:r>
            <a:r>
              <a:rPr lang="sk-SK" sz="1400" dirty="0" smtClean="0">
                <a:solidFill>
                  <a:schemeClr val="bg1"/>
                </a:solidFill>
              </a:rPr>
              <a:t> Register (register domácich účastníkov), VLR-</a:t>
            </a:r>
            <a:r>
              <a:rPr lang="sk-SK" sz="1400" dirty="0" err="1" smtClean="0">
                <a:solidFill>
                  <a:schemeClr val="bg1"/>
                </a:solidFill>
              </a:rPr>
              <a:t>Visitor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Location</a:t>
            </a:r>
            <a:r>
              <a:rPr lang="sk-SK" sz="1400" dirty="0" smtClean="0">
                <a:solidFill>
                  <a:schemeClr val="bg1"/>
                </a:solidFill>
              </a:rPr>
              <a:t> Register (register návštevníkov)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F342-19F1-43EA-9934-2D18016A3D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9</a:t>
            </a:r>
            <a:r>
              <a:rPr lang="sk-SK">
                <a:solidFill>
                  <a:srgbClr val="000000"/>
                </a:solidFill>
              </a:rPr>
              <a:t> Bloková schéma siete GSM (vysvetlenie skratiek pozri </a:t>
            </a:r>
            <a:r>
              <a:rPr lang="sk-SK" smtClean="0">
                <a:solidFill>
                  <a:srgbClr val="000000"/>
                </a:solidFill>
              </a:rPr>
              <a:t>aj ďalej)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391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D525-6ADC-43F8-B45B-DBFD80EBE4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5175"/>
            <a:ext cx="87645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00"/>
                </a:solidFill>
              </a:rPr>
              <a:t>Obr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r>
              <a:rPr lang="sk-SK" b="1" dirty="0">
                <a:solidFill>
                  <a:srgbClr val="000000"/>
                </a:solidFill>
              </a:rPr>
              <a:t>3.4.10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sk-SK" dirty="0">
                <a:solidFill>
                  <a:srgbClr val="000000"/>
                </a:solidFill>
              </a:rPr>
              <a:t>Bloková schéma siete GSM podrobnejšie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A853F54-E74B-4AC3-9334-4468EE89790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064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Tak</a:t>
            </a:r>
            <a:r>
              <a:rPr lang="sk-SK" dirty="0">
                <a:solidFill>
                  <a:srgbClr val="000000"/>
                </a:solidFill>
              </a:rPr>
              <a:t>že základné princípy </a:t>
            </a:r>
            <a:r>
              <a:rPr lang="sk-SK" dirty="0" smtClean="0">
                <a:solidFill>
                  <a:srgbClr val="000000"/>
                </a:solidFill>
              </a:rPr>
              <a:t>mobilnej siete súvisiace s bunkovou architektúrou: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bunková architektúra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nízky </a:t>
            </a:r>
            <a:r>
              <a:rPr lang="sk-SK" dirty="0">
                <a:solidFill>
                  <a:srgbClr val="000000"/>
                </a:solidFill>
              </a:rPr>
              <a:t>výkon vysielačov </a:t>
            </a:r>
            <a:r>
              <a:rPr lang="sk-SK" dirty="0" smtClean="0">
                <a:solidFill>
                  <a:srgbClr val="000000"/>
                </a:solidFill>
              </a:rPr>
              <a:t>BS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frekvenčné opakovanie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frekven</a:t>
            </a:r>
            <a:r>
              <a:rPr lang="sk-SK" dirty="0" err="1" smtClean="0">
                <a:solidFill>
                  <a:srgbClr val="000000"/>
                </a:solidFill>
              </a:rPr>
              <a:t>čné</a:t>
            </a:r>
            <a:r>
              <a:rPr lang="sk-SK" dirty="0" smtClean="0">
                <a:solidFill>
                  <a:srgbClr val="000000"/>
                </a:solidFill>
              </a:rPr>
              <a:t> plánovanie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handoff</a:t>
            </a:r>
            <a:endParaRPr lang="sk-SK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roaming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BA8-0BDB-414D-90B7-32E69A6AF1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GPRS (</a:t>
            </a:r>
            <a:r>
              <a:rPr lang="sk-SK">
                <a:solidFill>
                  <a:srgbClr val="000000"/>
                </a:solidFill>
              </a:rPr>
              <a:t>General Packet Radio Service) – mobilná </a:t>
            </a:r>
            <a:r>
              <a:rPr lang="sk-SK" b="1">
                <a:solidFill>
                  <a:srgbClr val="000000"/>
                </a:solidFill>
              </a:rPr>
              <a:t>dátová služba</a:t>
            </a:r>
            <a:r>
              <a:rPr lang="sk-SK">
                <a:solidFill>
                  <a:srgbClr val="000000"/>
                </a:solidFill>
              </a:rPr>
              <a:t>, prístupná pre užív. GSM (... a mobilov IS-136) – pre služby WAP (Wireless Application Protocol), SMS, MMS a e-mail a www-prístup</a:t>
            </a:r>
            <a:r>
              <a:rPr lang="en-US">
                <a:solidFill>
                  <a:srgbClr val="000000"/>
                </a:solidFill>
              </a:rPr>
              <a:t> – vysok</a:t>
            </a:r>
            <a:r>
              <a:rPr lang="sk-SK">
                <a:solidFill>
                  <a:srgbClr val="000000"/>
                </a:solidFill>
              </a:rPr>
              <a:t>é dátové rýchlosti,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v kombinácii s 2G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2,5G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“ („dva-a-poltá“ generácia)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1287" y="2708920"/>
            <a:ext cx="8691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b="1" dirty="0">
                <a:solidFill>
                  <a:srgbClr val="000000"/>
                </a:solidFill>
              </a:rPr>
              <a:t>UMTS – </a:t>
            </a:r>
            <a:r>
              <a:rPr lang="sk-SK" dirty="0" err="1">
                <a:solidFill>
                  <a:srgbClr val="000000"/>
                </a:solidFill>
              </a:rPr>
              <a:t>Universal</a:t>
            </a:r>
            <a:r>
              <a:rPr lang="sk-SK" dirty="0">
                <a:solidFill>
                  <a:srgbClr val="000000"/>
                </a:solidFill>
              </a:rPr>
              <a:t> Mobile </a:t>
            </a:r>
            <a:r>
              <a:rPr lang="sk-SK" dirty="0" err="1">
                <a:solidFill>
                  <a:srgbClr val="000000"/>
                </a:solidFill>
              </a:rPr>
              <a:t>Telcom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 (Rel99)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smtClean="0">
                <a:solidFill>
                  <a:srgbClr val="000000"/>
                </a:solidFill>
              </a:rPr>
              <a:t>uprednostnená evolúcia, vyvinutý </a:t>
            </a:r>
            <a:r>
              <a:rPr lang="sk-SK" dirty="0">
                <a:solidFill>
                  <a:srgbClr val="000000"/>
                </a:solidFill>
              </a:rPr>
              <a:t>ETSI, </a:t>
            </a:r>
            <a:r>
              <a:rPr lang="sk-SK" b="1" dirty="0">
                <a:solidFill>
                  <a:srgbClr val="000000"/>
                </a:solidFill>
              </a:rPr>
              <a:t>3G</a:t>
            </a:r>
            <a:r>
              <a:rPr lang="sk-SK" dirty="0">
                <a:solidFill>
                  <a:srgbClr val="000000"/>
                </a:solidFill>
              </a:rPr>
              <a:t> mobilný systém zo zdokonaleného </a:t>
            </a:r>
            <a:r>
              <a:rPr lang="sk-SK" dirty="0" smtClean="0">
                <a:solidFill>
                  <a:srgbClr val="000000"/>
                </a:solidFill>
              </a:rPr>
              <a:t>GSM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sk-SK" dirty="0" smtClean="0">
                <a:solidFill>
                  <a:srgbClr val="000000"/>
                </a:solidFill>
              </a:rPr>
              <a:t>zdokonalená architektúra-</a:t>
            </a:r>
            <a:r>
              <a:rPr lang="sk-SK" dirty="0" err="1" smtClean="0">
                <a:solidFill>
                  <a:srgbClr val="000000"/>
                </a:solidFill>
              </a:rPr>
              <a:t>báz.stanice</a:t>
            </a:r>
            <a:r>
              <a:rPr lang="sk-SK" dirty="0" smtClean="0">
                <a:solidFill>
                  <a:srgbClr val="000000"/>
                </a:solidFill>
              </a:rPr>
              <a:t>/</a:t>
            </a:r>
            <a:r>
              <a:rPr lang="sk-SK" dirty="0" err="1" smtClean="0">
                <a:solidFill>
                  <a:srgbClr val="000000"/>
                </a:solidFill>
              </a:rPr>
              <a:t>NodeB,atď</a:t>
            </a:r>
            <a:r>
              <a:rPr lang="sk-SK" dirty="0" smtClean="0">
                <a:solidFill>
                  <a:srgbClr val="000000"/>
                </a:solidFill>
              </a:rPr>
              <a:t>);  </a:t>
            </a:r>
            <a:r>
              <a:rPr lang="sk-SK" dirty="0">
                <a:solidFill>
                  <a:srgbClr val="000000"/>
                </a:solidFill>
              </a:rPr>
              <a:t>W-CDMA; ATM prenos; prístup k </a:t>
            </a:r>
            <a:r>
              <a:rPr lang="sk-SK" dirty="0" err="1">
                <a:solidFill>
                  <a:srgbClr val="000000"/>
                </a:solidFill>
              </a:rPr>
              <a:t>www</a:t>
            </a:r>
            <a:r>
              <a:rPr lang="sk-SK" dirty="0">
                <a:solidFill>
                  <a:srgbClr val="000000"/>
                </a:solidFill>
              </a:rPr>
              <a:t> a iným dátovým službám; do 14Mbps - pri obmedzenej mobilite; 348 </a:t>
            </a:r>
            <a:r>
              <a:rPr lang="sk-SK" dirty="0" err="1">
                <a:solidFill>
                  <a:srgbClr val="000000"/>
                </a:solidFill>
              </a:rPr>
              <a:t>kbps</a:t>
            </a:r>
            <a:r>
              <a:rPr lang="sk-SK" dirty="0">
                <a:solidFill>
                  <a:srgbClr val="000000"/>
                </a:solidFill>
              </a:rPr>
              <a:t> v dopravných </a:t>
            </a:r>
            <a:r>
              <a:rPr lang="sk-SK" dirty="0" err="1">
                <a:solidFill>
                  <a:srgbClr val="000000"/>
                </a:solidFill>
              </a:rPr>
              <a:t>prostr</a:t>
            </a:r>
            <a:r>
              <a:rPr lang="sk-SK" dirty="0">
                <a:solidFill>
                  <a:srgbClr val="000000"/>
                </a:solidFill>
              </a:rPr>
              <a:t>. do 120 km/h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Ďalšie vývojové stupne smerom k zvyšovaniu rýchlosti: </a:t>
            </a:r>
            <a:r>
              <a:rPr lang="sk-SK" b="1" dirty="0" err="1">
                <a:solidFill>
                  <a:srgbClr val="000000"/>
                </a:solidFill>
              </a:rPr>
              <a:t>HSDPA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1</a:t>
            </a:r>
            <a:r>
              <a:rPr lang="en-US" dirty="0">
                <a:solidFill>
                  <a:srgbClr val="000000"/>
                </a:solidFill>
              </a:rPr>
              <a:t>4,4Mbps</a:t>
            </a:r>
            <a:r>
              <a:rPr lang="sk-SK" dirty="0">
                <a:solidFill>
                  <a:srgbClr val="000000"/>
                </a:solidFill>
              </a:rPr>
              <a:t>,</a:t>
            </a:r>
            <a:r>
              <a:rPr lang="sk-SK" b="1" dirty="0" err="1">
                <a:solidFill>
                  <a:srgbClr val="000000"/>
                </a:solidFill>
              </a:rPr>
              <a:t>HSUPA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</a:t>
            </a:r>
            <a:r>
              <a:rPr lang="en-US" dirty="0">
                <a:solidFill>
                  <a:srgbClr val="000000"/>
                </a:solidFill>
              </a:rPr>
              <a:t>28,8Mbps, </a:t>
            </a:r>
            <a:r>
              <a:rPr lang="sk-SK" b="1" dirty="0">
                <a:solidFill>
                  <a:srgbClr val="000000"/>
                </a:solidFill>
              </a:rPr>
              <a:t>HSPA</a:t>
            </a:r>
            <a:r>
              <a:rPr lang="en-US" b="1" dirty="0">
                <a:solidFill>
                  <a:srgbClr val="000000"/>
                </a:solidFill>
              </a:rPr>
              <a:t>+</a:t>
            </a:r>
            <a:r>
              <a:rPr lang="sk-SK" dirty="0">
                <a:solidFill>
                  <a:srgbClr val="000000"/>
                </a:solidFill>
              </a:rPr>
              <a:t>(štandard Rel.7)</a:t>
            </a:r>
            <a:r>
              <a:rPr lang="sk-SK" b="1" dirty="0">
                <a:solidFill>
                  <a:srgbClr val="000000"/>
                </a:solidFill>
              </a:rPr>
              <a:t>-</a:t>
            </a:r>
            <a:r>
              <a:rPr lang="sk-SK" dirty="0">
                <a:solidFill>
                  <a:srgbClr val="000000"/>
                </a:solidFill>
              </a:rPr>
              <a:t>ďalšie navýšenie vďaka viacstavovým moduláciám</a:t>
            </a:r>
            <a:r>
              <a:rPr lang="en-US" dirty="0">
                <a:solidFill>
                  <a:srgbClr val="000000"/>
                </a:solidFill>
              </a:rPr>
              <a:t> QAM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MIMO-Multiple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Input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Output</a:t>
            </a:r>
            <a:r>
              <a:rPr lang="sk-SK" dirty="0">
                <a:solidFill>
                  <a:srgbClr val="000000"/>
                </a:solidFill>
              </a:rPr>
              <a:t> -technike viacnásobného vysielania a príjmu, novým typom </a:t>
            </a:r>
            <a:r>
              <a:rPr lang="sk-SK" dirty="0" smtClean="0">
                <a:solidFill>
                  <a:srgbClr val="000000"/>
                </a:solidFill>
              </a:rPr>
              <a:t>prijímačov. Prešiel vývinom: R4,R5,R6,R7, nakoniec </a:t>
            </a:r>
            <a:r>
              <a:rPr lang="en-US" dirty="0" smtClean="0">
                <a:solidFill>
                  <a:srgbClr val="000000"/>
                </a:solidFill>
              </a:rPr>
              <a:t>R8=LTE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1247" y="5984413"/>
            <a:ext cx="813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historická perlička</a:t>
            </a:r>
            <a:r>
              <a:rPr lang="sk-SK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paging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– jednosmerné rádiové systémy (prenos dát len smerom ku KZ</a:t>
            </a:r>
            <a:r>
              <a:rPr lang="sk-SK" dirty="0" smtClean="0">
                <a:solidFill>
                  <a:srgbClr val="000000"/>
                </a:solidFill>
              </a:rPr>
              <a:t>) – </a:t>
            </a:r>
            <a:r>
              <a:rPr lang="sk-SK" dirty="0">
                <a:solidFill>
                  <a:srgbClr val="000000"/>
                </a:solidFill>
              </a:rPr>
              <a:t>pre menšie neverejné, ale aj pre väčšie verejné oblasti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55254" y="1484784"/>
            <a:ext cx="8065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EDGE </a:t>
            </a:r>
            <a:r>
              <a:rPr lang="sk-SK" sz="2000" dirty="0">
                <a:solidFill>
                  <a:srgbClr val="000000"/>
                </a:solidFill>
              </a:rPr>
              <a:t>(označovaná ako 3G alebo skôr 2,75G) – </a:t>
            </a:r>
            <a:r>
              <a:rPr lang="sk-SK" sz="2000" dirty="0" err="1">
                <a:solidFill>
                  <a:srgbClr val="000000"/>
                </a:solidFill>
              </a:rPr>
              <a:t>Enhanced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Data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rates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for</a:t>
            </a:r>
            <a:r>
              <a:rPr lang="sk-SK" sz="2000" dirty="0">
                <a:solidFill>
                  <a:srgbClr val="000000"/>
                </a:solidFill>
              </a:rPr>
              <a:t> GSM </a:t>
            </a:r>
            <a:r>
              <a:rPr lang="sk-SK" sz="2000" dirty="0" err="1">
                <a:solidFill>
                  <a:srgbClr val="000000"/>
                </a:solidFill>
              </a:rPr>
              <a:t>Evolution</a:t>
            </a:r>
            <a:r>
              <a:rPr lang="sk-SK" sz="2000" dirty="0">
                <a:solidFill>
                  <a:srgbClr val="000000"/>
                </a:solidFill>
              </a:rPr>
              <a:t> – vyvinutá ITU; medzistupeň medzi GSM a </a:t>
            </a:r>
            <a:r>
              <a:rPr lang="sk-SK" sz="2000" b="1" dirty="0">
                <a:solidFill>
                  <a:srgbClr val="000000"/>
                </a:solidFill>
              </a:rPr>
              <a:t>IMT-2000</a:t>
            </a:r>
            <a:r>
              <a:rPr lang="sk-SK" sz="2000" dirty="0">
                <a:solidFill>
                  <a:srgbClr val="000000"/>
                </a:solidFill>
              </a:rPr>
              <a:t>; vyššie rýchlosti s efektívnejším kódovaním (zaviedli 8PSK); celkovo 384kbps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0072" y="5678656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IMT-2000 – </a:t>
            </a:r>
            <a:r>
              <a:rPr lang="sk-SK" b="1" dirty="0" smtClean="0">
                <a:solidFill>
                  <a:srgbClr val="000000"/>
                </a:solidFill>
              </a:rPr>
              <a:t>(</a:t>
            </a:r>
            <a:r>
              <a:rPr lang="sk-SK" dirty="0" err="1" smtClean="0">
                <a:solidFill>
                  <a:srgbClr val="000000"/>
                </a:solidFill>
              </a:rPr>
              <a:t>International</a:t>
            </a:r>
            <a:r>
              <a:rPr lang="sk-SK" dirty="0" smtClean="0">
                <a:solidFill>
                  <a:srgbClr val="000000"/>
                </a:solidFill>
              </a:rPr>
              <a:t> Mobile </a:t>
            </a:r>
            <a:r>
              <a:rPr lang="sk-SK" dirty="0" err="1" smtClean="0">
                <a:solidFill>
                  <a:srgbClr val="000000"/>
                </a:solidFill>
              </a:rPr>
              <a:t>Telecommunication</a:t>
            </a:r>
            <a:r>
              <a:rPr lang="sk-SK" dirty="0" smtClean="0">
                <a:solidFill>
                  <a:srgbClr val="000000"/>
                </a:solidFill>
              </a:rPr>
              <a:t>)- </a:t>
            </a:r>
            <a:r>
              <a:rPr lang="en-US" dirty="0" err="1" smtClean="0">
                <a:solidFill>
                  <a:srgbClr val="000000"/>
                </a:solidFill>
              </a:rPr>
              <a:t>vyvinut</a:t>
            </a:r>
            <a:r>
              <a:rPr lang="sk-SK" dirty="0" smtClean="0">
                <a:solidFill>
                  <a:srgbClr val="000000"/>
                </a:solidFill>
              </a:rPr>
              <a:t>ý ITU – tiež 3G</a:t>
            </a:r>
            <a:endParaRPr lang="sk-SK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58163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504" y="5480348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 smtClean="0">
                <a:solidFill>
                  <a:srgbClr val="000000"/>
                </a:solidFill>
              </a:rPr>
              <a:t>11 </a:t>
            </a:r>
            <a:r>
              <a:rPr lang="sk-SK" dirty="0" smtClean="0">
                <a:solidFill>
                  <a:srgbClr val="000000"/>
                </a:solidFill>
              </a:rPr>
              <a:t>Niekdajšia predstava </a:t>
            </a:r>
            <a:r>
              <a:rPr lang="sk-SK" dirty="0">
                <a:solidFill>
                  <a:srgbClr val="000000"/>
                </a:solidFill>
              </a:rPr>
              <a:t>4G: nie globálny štandard (snaha o spoločný 3G štandard stroskotala), ale kombinácia rôznych prístupových technológií navzájom sa dopĺňajúcich, v </a:t>
            </a:r>
            <a:r>
              <a:rPr lang="sk-SK" dirty="0" err="1">
                <a:solidFill>
                  <a:srgbClr val="000000"/>
                </a:solidFill>
              </a:rPr>
              <a:t>rôz</a:t>
            </a:r>
            <a:r>
              <a:rPr lang="sk-SK" dirty="0">
                <a:solidFill>
                  <a:srgbClr val="000000"/>
                </a:solidFill>
              </a:rPr>
              <a:t>. rádiových prostrediach a prepojených flexibilnou opornou sieťou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764704"/>
            <a:ext cx="770485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0000"/>
                </a:solidFill>
              </a:rPr>
              <a:t>4G:</a:t>
            </a: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rgbClr val="000000"/>
                </a:solidFill>
              </a:rPr>
              <a:t>špecifikácie 4G – definované v </a:t>
            </a:r>
            <a:r>
              <a:rPr lang="sk-SK" sz="2400" dirty="0" err="1" smtClean="0">
                <a:solidFill>
                  <a:srgbClr val="000000"/>
                </a:solidFill>
              </a:rPr>
              <a:t>ITU</a:t>
            </a:r>
            <a:r>
              <a:rPr lang="sk-SK" sz="2400" dirty="0" smtClean="0">
                <a:solidFill>
                  <a:srgbClr val="000000"/>
                </a:solidFill>
              </a:rPr>
              <a:t> – </a:t>
            </a:r>
            <a:r>
              <a:rPr lang="sk-SK" sz="2400" dirty="0" err="1" smtClean="0">
                <a:solidFill>
                  <a:srgbClr val="000000"/>
                </a:solidFill>
              </a:rPr>
              <a:t>IMT</a:t>
            </a:r>
            <a:r>
              <a:rPr lang="sk-SK" sz="2400" dirty="0" smtClean="0">
                <a:solidFill>
                  <a:srgbClr val="000000"/>
                </a:solidFill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</a:rPr>
              <a:t>Advanced</a:t>
            </a:r>
            <a:endParaRPr lang="sk-SK" sz="24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sk-SK" sz="2400" dirty="0" smtClean="0">
              <a:solidFill>
                <a:srgbClr val="000000"/>
              </a:solidFill>
            </a:endParaRPr>
          </a:p>
          <a:p>
            <a:r>
              <a:rPr lang="sk-SK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mobile </a:t>
            </a:r>
            <a:r>
              <a:rPr lang="en-US" sz="2400" dirty="0">
                <a:solidFill>
                  <a:srgbClr val="000000"/>
                </a:solidFill>
              </a:rPr>
              <a:t>web access, IP telephony, gaming services, high-definition mobile TV, video conferencing, 3D television, and cloud computing.</a:t>
            </a:r>
            <a:endParaRPr lang="sk-SK" sz="2400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342900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0000"/>
                </a:solidFill>
              </a:rPr>
              <a:t>definícia 4G – v súčasnosti:</a:t>
            </a:r>
          </a:p>
          <a:p>
            <a:r>
              <a:rPr lang="sk-SK" sz="2400" dirty="0" smtClean="0">
                <a:solidFill>
                  <a:srgbClr val="000000"/>
                </a:solidFill>
              </a:rPr>
              <a:t>ITU-R 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IMT-Advanced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špecifikácie: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špič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. rýchlosť 100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Mbps</a:t>
            </a:r>
            <a:r>
              <a:rPr lang="sk-SK" sz="2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pre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vysokomobilný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príjem (vo vlaku a automobile) a 1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Gbps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pre pomalo-mobilných užívateľov (pešia chôdza a stacionárny príjem)</a:t>
            </a:r>
          </a:p>
          <a:p>
            <a:endParaRPr lang="sk-SK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súčasné technológie LTE a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WiMAX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dosahujú tieto rýchlosti, i keď nie všetky požiadavky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a už používajú označenie 4G, čo bolo v r. 2010 oficiálne uznané aj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ITU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</a:t>
            </a:r>
          </a:p>
          <a:p>
            <a:pPr marL="285750" indent="-285750">
              <a:buFontTx/>
              <a:buChar char="-"/>
            </a:pPr>
            <a:endParaRPr lang="sk-S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43195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LTE </a:t>
            </a:r>
            <a:r>
              <a:rPr lang="en-US" b="1" dirty="0"/>
              <a:t>– Long Time Evolution</a:t>
            </a:r>
            <a:r>
              <a:rPr lang="en-US" dirty="0"/>
              <a:t> – (E-UTRAN – Evolved UMTS Terrestrial Radio Access Network) – 3GPP Rel-8 a -9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en-US" dirty="0"/>
              <a:t>– </a:t>
            </a:r>
            <a:r>
              <a:rPr lang="sk-SK" dirty="0"/>
              <a:t>„</a:t>
            </a:r>
            <a:r>
              <a:rPr lang="en-US" dirty="0"/>
              <a:t>3,9 G</a:t>
            </a:r>
            <a:r>
              <a:rPr lang="sk-SK" dirty="0"/>
              <a:t>“</a:t>
            </a:r>
            <a:r>
              <a:rPr lang="en-US" dirty="0"/>
              <a:t> – </a:t>
            </a:r>
            <a:r>
              <a:rPr lang="en-US" dirty="0" err="1"/>
              <a:t>technol</a:t>
            </a:r>
            <a:r>
              <a:rPr lang="sk-SK" dirty="0"/>
              <a:t>ó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sk-SK" dirty="0"/>
              <a:t>kvôli zvýšeniu kapacity a rýchlosti </a:t>
            </a:r>
            <a:r>
              <a:rPr lang="sk-SK" dirty="0" err="1"/>
              <a:t>mobil.sietí</a:t>
            </a:r>
            <a:r>
              <a:rPr lang="sk-SK" dirty="0"/>
              <a:t> (100 </a:t>
            </a:r>
            <a:r>
              <a:rPr lang="sk-SK" dirty="0" err="1"/>
              <a:t>Mbps</a:t>
            </a:r>
            <a:r>
              <a:rPr lang="sk-SK" dirty="0"/>
              <a:t> </a:t>
            </a:r>
            <a:r>
              <a:rPr lang="sk-SK" dirty="0" err="1"/>
              <a:t>down</a:t>
            </a:r>
            <a:r>
              <a:rPr lang="sk-SK" dirty="0"/>
              <a:t>, 50 </a:t>
            </a:r>
            <a:r>
              <a:rPr lang="sk-SK" dirty="0" err="1"/>
              <a:t>Mbps</a:t>
            </a:r>
            <a:r>
              <a:rPr lang="sk-SK" dirty="0"/>
              <a:t> </a:t>
            </a:r>
            <a:r>
              <a:rPr lang="sk-SK" dirty="0" err="1"/>
              <a:t>up</a:t>
            </a:r>
            <a:r>
              <a:rPr lang="sk-SK" dirty="0"/>
              <a:t>, škálovateľná prenosová </a:t>
            </a:r>
            <a:r>
              <a:rPr lang="sk-SK" dirty="0" err="1"/>
              <a:t>š.pásma</a:t>
            </a:r>
            <a:r>
              <a:rPr lang="sk-SK" dirty="0"/>
              <a:t>, OFDM a MIMO technológia na fyz. vrstve, </a:t>
            </a:r>
            <a:r>
              <a:rPr lang="sk-SK" dirty="0" err="1"/>
              <a:t>smart</a:t>
            </a:r>
            <a:r>
              <a:rPr lang="sk-SK" dirty="0"/>
              <a:t> antény, viacnásobný prijímač/vysielač a princíp MRC – </a:t>
            </a:r>
            <a:r>
              <a:rPr lang="sk-SK" dirty="0" err="1"/>
              <a:t>Maximal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 </a:t>
            </a:r>
            <a:r>
              <a:rPr lang="sk-SK" dirty="0" err="1"/>
              <a:t>Combining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r>
              <a:rPr lang="sk-SK" dirty="0"/>
              <a:t>– 1.komerčné spustenie v </a:t>
            </a:r>
            <a:r>
              <a:rPr lang="sk-SK" dirty="0" err="1"/>
              <a:t>dec</a:t>
            </a:r>
            <a:r>
              <a:rPr lang="sk-SK" dirty="0"/>
              <a:t>. 2009 v Škandinávii, predpokladaná finalizácia v r. 2011 a globálne rozšírenie ako prirodzený prechod od viacerých 2G a 3G systémov, ako aj GSM a UMTS</a:t>
            </a:r>
            <a:endParaRPr lang="cs-CZ" dirty="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859338" y="5516563"/>
            <a:ext cx="410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Motorola technical white paper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6216650"/>
            <a:ext cx="8172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pozn.: 3GPP – 3</a:t>
            </a:r>
            <a:r>
              <a:rPr lang="en-US" sz="1600" baseline="30000">
                <a:solidFill>
                  <a:srgbClr val="000000"/>
                </a:solidFill>
              </a:rPr>
              <a:t>rd</a:t>
            </a:r>
            <a:r>
              <a:rPr lang="en-US" sz="1600">
                <a:solidFill>
                  <a:srgbClr val="000000"/>
                </a:solidFill>
              </a:rPr>
              <a:t> Generation Partnership Project – P</a:t>
            </a:r>
            <a:r>
              <a:rPr lang="sk-SK" sz="1600">
                <a:solidFill>
                  <a:srgbClr val="000000"/>
                </a:solidFill>
              </a:rPr>
              <a:t>artnerský </a:t>
            </a: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fr-FR" sz="1600">
                <a:solidFill>
                  <a:srgbClr val="000000"/>
                </a:solidFill>
              </a:rPr>
              <a:t>rojekt </a:t>
            </a:r>
            <a:r>
              <a:rPr lang="sk-SK" sz="1600">
                <a:solidFill>
                  <a:srgbClr val="000000"/>
                </a:solidFill>
              </a:rPr>
              <a:t>pre mobil.systémy 3. generácie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32363" y="0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 </a:t>
            </a:r>
            <a:r>
              <a:rPr lang="sk-SK">
                <a:solidFill>
                  <a:srgbClr val="000000"/>
                </a:solidFill>
              </a:rPr>
              <a:t> Hlavné špecifikácie LTE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533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17497"/>
              </p:ext>
            </p:extLst>
          </p:nvPr>
        </p:nvGraphicFramePr>
        <p:xfrm>
          <a:off x="4572000" y="443328"/>
          <a:ext cx="4572000" cy="5073904"/>
        </p:xfrm>
        <a:graphic>
          <a:graphicData uri="http://schemas.openxmlformats.org/drawingml/2006/table">
            <a:tbl>
              <a:tblPr/>
              <a:tblGrid>
                <a:gridCol w="22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Požiadavka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Špičková dát.rýchlosť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DL:100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UL: 50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(pre 20 MHz spektrum)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Podpora mobility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 500 km/h, ale optimalizované pre malé rýchlosti 0-15 km/h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 plane latency (odozva...)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100ms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prechod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do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akt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í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vneho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stavu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Odozva užívateľskej vrstvy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5ms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Kapacita kontrolnej roviny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200 užívateľov na bunku (pri 5MHz spektre)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Pokrytie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5-100 km s malou degradáciou nad 30 km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Flexibilita spektra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1,25; 2,5; 5; 10; 15 a 20 MHz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5589240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novší: LTE-Advanced...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6" name="Picture 2" descr="LTE E-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3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422108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UE - User Equipment</a:t>
            </a:r>
          </a:p>
          <a:p>
            <a:r>
              <a:rPr lang="sk-SK">
                <a:solidFill>
                  <a:srgbClr val="000000"/>
                </a:solidFill>
              </a:rPr>
              <a:t>e-UTRA – air interface for LTE (evolved UMTS Terrestrial Radio Access) – nové </a:t>
            </a:r>
            <a:r>
              <a:rPr lang="sk-SK" smtClean="0">
                <a:solidFill>
                  <a:srgbClr val="000000"/>
                </a:solidFill>
              </a:rPr>
              <a:t>rozhranie </a:t>
            </a:r>
            <a:r>
              <a:rPr lang="sk-SK">
                <a:solidFill>
                  <a:srgbClr val="000000"/>
                </a:solidFill>
              </a:rPr>
              <a:t>nekompatibilné s </a:t>
            </a:r>
            <a:r>
              <a:rPr lang="sk-SK" smtClean="0">
                <a:solidFill>
                  <a:srgbClr val="000000"/>
                </a:solidFill>
              </a:rPr>
              <a:t>W-CDMA; </a:t>
            </a:r>
            <a:r>
              <a:rPr lang="sk-SK">
                <a:solidFill>
                  <a:srgbClr val="000000"/>
                </a:solidFill>
              </a:rPr>
              <a:t>používa OFDM pre down a SC-FDMA pre </a:t>
            </a:r>
            <a:r>
              <a:rPr lang="sk-SK" smtClean="0">
                <a:solidFill>
                  <a:srgbClr val="000000"/>
                </a:solidFill>
              </a:rPr>
              <a:t>uplink</a:t>
            </a:r>
          </a:p>
          <a:p>
            <a:r>
              <a:rPr lang="sk-SK" smtClean="0">
                <a:solidFill>
                  <a:srgbClr val="000000"/>
                </a:solidFill>
              </a:rPr>
              <a:t>EPC - Evolved Packet Core</a:t>
            </a:r>
          </a:p>
          <a:p>
            <a:r>
              <a:rPr lang="sk-SK" smtClean="0">
                <a:solidFill>
                  <a:srgbClr val="000000"/>
                </a:solidFill>
              </a:rPr>
              <a:t>eNB - evolved Base station, (eNodeB) – riadi mobily v 1 alebo viacerých bunkách</a:t>
            </a:r>
          </a:p>
          <a:p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82DE-D911-41C3-8E98-ED510B9D41EC}" type="slidenum">
              <a:rPr lang="en-US">
                <a:solidFill>
                  <a:srgbClr val="000000"/>
                </a:solidFill>
                <a:effectLst/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69766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3.4 </a:t>
            </a:r>
            <a:r>
              <a:rPr lang="sk-SK" sz="4000" dirty="0" smtClean="0">
                <a:solidFill>
                  <a:srgbClr val="000000"/>
                </a:solidFill>
                <a:effectLst/>
              </a:rPr>
              <a:t>Rádiové prístupové siete</a:t>
            </a:r>
            <a:endParaRPr lang="en-US" sz="40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9365" y="2780928"/>
            <a:ext cx="7532995" cy="301621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 šírenie signálu voľným priestorom pomocou (neviditeľných) e-m vĺn v takých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frekv.pásmach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 pre ktoré je to efektívne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rádio (DV, SV, KV, VKV), TV pásma, pásma mobil. telef. sietí,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družic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. spoje, a nakoniec desiatky GHz pre RR spoje a širokopásmové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PrS</a:t>
            </a:r>
            <a:endParaRPr lang="sk-SK" sz="20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 výlučne rádiové (príp. s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retranslač.stanicami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) alebo možná kombinácia s káblovými prostriedkami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výhody: ....,   nevýhody.....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7561535" cy="138499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  <a:latin typeface="Arial" charset="0"/>
              </a:rPr>
              <a:t>RITL –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Radio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The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,   aj iné názvy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(RLL-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Radio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, WLL-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Wireless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>všeobecné 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vlastnosti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RLL: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ETSI ETR 139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6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006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42" y="4221088"/>
            <a:ext cx="54006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939950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Agreg</a:t>
            </a:r>
            <a:r>
              <a:rPr lang="sk-SK" dirty="0" smtClean="0">
                <a:solidFill>
                  <a:srgbClr val="000000"/>
                </a:solidFill>
              </a:rPr>
              <a:t>á</a:t>
            </a:r>
            <a:r>
              <a:rPr lang="en-US" dirty="0" err="1" smtClean="0">
                <a:solidFill>
                  <a:srgbClr val="000000"/>
                </a:solidFill>
              </a:rPr>
              <a:t>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nosn</a:t>
            </a:r>
            <a:r>
              <a:rPr lang="sk-SK" dirty="0" smtClean="0">
                <a:solidFill>
                  <a:srgbClr val="000000"/>
                </a:solidFill>
              </a:rPr>
              <a:t>ý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sk-SK" dirty="0" smtClean="0">
                <a:solidFill>
                  <a:srgbClr val="000000"/>
                </a:solidFill>
              </a:rPr>
              <a:t>h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</p:spTree>
    <p:extLst>
      <p:ext uri="{BB962C8B-B14F-4D97-AF65-F5344CB8AC3E}">
        <p14:creationId xmlns:p14="http://schemas.microsoft.com/office/powerpoint/2010/main" val="428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2" name="Picture 2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6196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81742" y="34603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sk-SK" dirty="0" smtClean="0">
                <a:solidFill>
                  <a:srgbClr val="000000"/>
                </a:solidFill>
              </a:rPr>
              <a:t>MIMO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kt.2013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1"/>
            <a:ext cx="3906029" cy="19790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35698" y="466908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Stav používania LTE k júnu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r>
              <a:rPr lang="sk-SK" dirty="0" smtClean="0"/>
              <a:t> a k aprílu 2018: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sk-SK" dirty="0" smtClean="0"/>
              <a:t>červená: 		Krajiny s komerčnými službami LTE</a:t>
            </a:r>
            <a:endParaRPr lang="en-US" dirty="0"/>
          </a:p>
          <a:p>
            <a:r>
              <a:rPr lang="sk-SK" dirty="0" smtClean="0"/>
              <a:t>tmavomodrá</a:t>
            </a:r>
            <a:r>
              <a:rPr lang="sk-SK" dirty="0" smtClean="0"/>
              <a:t>: </a:t>
            </a:r>
            <a:r>
              <a:rPr lang="sk-SK" dirty="0" smtClean="0"/>
              <a:t>	</a:t>
            </a:r>
            <a:r>
              <a:rPr lang="sk-SK" dirty="0" smtClean="0"/>
              <a:t>Krajiny so zavádzanými alebo plánovanými sieťami </a:t>
            </a:r>
            <a:r>
              <a:rPr lang="sk-SK" dirty="0"/>
              <a:t>L</a:t>
            </a:r>
            <a:r>
              <a:rPr lang="sk-SK" dirty="0" smtClean="0"/>
              <a:t>TE</a:t>
            </a:r>
            <a:endParaRPr lang="en-US" dirty="0"/>
          </a:p>
          <a:p>
            <a:r>
              <a:rPr lang="sk-SK" dirty="0" smtClean="0"/>
              <a:t>svetlomodrá:</a:t>
            </a:r>
            <a:r>
              <a:rPr lang="en-US" dirty="0"/>
              <a:t> </a:t>
            </a:r>
            <a:r>
              <a:rPr lang="sk-SK" dirty="0" smtClean="0"/>
              <a:t>	</a:t>
            </a:r>
            <a:r>
              <a:rPr lang="sk-SK" dirty="0" smtClean="0"/>
              <a:t>Krajiny v štádiu testovania LTE systému</a:t>
            </a:r>
            <a:endParaRPr lang="en-US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840252" y="413542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36" y="1969671"/>
            <a:ext cx="3866358" cy="19633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Aktuálne</a:t>
            </a:r>
            <a:r>
              <a:rPr lang="en-US" dirty="0" smtClean="0">
                <a:solidFill>
                  <a:srgbClr val="000000"/>
                </a:solidFill>
              </a:rPr>
              <a:t> (okt.2013)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0"/>
            <a:ext cx="6621001" cy="33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55576" y="530864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Obr.: </a:t>
            </a:r>
            <a:r>
              <a:rPr lang="en-US" dirty="0" smtClean="0"/>
              <a:t>Adoption </a:t>
            </a:r>
            <a:r>
              <a:rPr lang="en-US" dirty="0"/>
              <a:t>of LTE technology as of June 26, </a:t>
            </a:r>
            <a:r>
              <a:rPr lang="en-US" dirty="0" smtClean="0"/>
              <a:t>2013</a:t>
            </a:r>
            <a:r>
              <a:rPr lang="sk-SK" dirty="0"/>
              <a:t>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sk-SK" dirty="0" err="1" smtClean="0"/>
              <a:t>red</a:t>
            </a:r>
            <a:r>
              <a:rPr lang="sk-SK" dirty="0" smtClean="0"/>
              <a:t>: 		</a:t>
            </a:r>
            <a:r>
              <a:rPr lang="en-US" dirty="0" smtClean="0"/>
              <a:t>Countries </a:t>
            </a:r>
            <a:r>
              <a:rPr lang="en-US" dirty="0"/>
              <a:t>with commercial LTE service</a:t>
            </a:r>
          </a:p>
          <a:p>
            <a:r>
              <a:rPr lang="sk-SK" dirty="0" err="1" smtClean="0"/>
              <a:t>dark</a:t>
            </a:r>
            <a:r>
              <a:rPr lang="sk-SK" dirty="0" smtClean="0"/>
              <a:t> </a:t>
            </a:r>
            <a:r>
              <a:rPr lang="sk-SK" dirty="0" err="1" smtClean="0"/>
              <a:t>blue</a:t>
            </a:r>
            <a:r>
              <a:rPr lang="sk-SK" dirty="0" smtClean="0"/>
              <a:t>: 	</a:t>
            </a:r>
            <a:r>
              <a:rPr lang="en-US" dirty="0" smtClean="0"/>
              <a:t>Countries </a:t>
            </a:r>
            <a:r>
              <a:rPr lang="en-US" dirty="0"/>
              <a:t>with commercial LTE network deployment </a:t>
            </a:r>
            <a:r>
              <a:rPr lang="sk-SK" dirty="0" smtClean="0"/>
              <a:t>			</a:t>
            </a:r>
            <a:r>
              <a:rPr lang="en-US" dirty="0" smtClean="0"/>
              <a:t>on-going </a:t>
            </a:r>
            <a:r>
              <a:rPr lang="en-US" dirty="0"/>
              <a:t>or planned</a:t>
            </a:r>
          </a:p>
          <a:p>
            <a:r>
              <a:rPr lang="sk-SK" dirty="0" err="1" smtClean="0"/>
              <a:t>sky</a:t>
            </a:r>
            <a:r>
              <a:rPr lang="sk-SK" dirty="0" smtClean="0"/>
              <a:t> </a:t>
            </a:r>
            <a:r>
              <a:rPr lang="sk-SK" dirty="0" err="1" smtClean="0"/>
              <a:t>blue</a:t>
            </a:r>
            <a:r>
              <a:rPr lang="sk-SK" dirty="0"/>
              <a:t>:</a:t>
            </a:r>
            <a:r>
              <a:rPr lang="en-US" dirty="0"/>
              <a:t> </a:t>
            </a:r>
            <a:r>
              <a:rPr lang="sk-SK" dirty="0" smtClean="0"/>
              <a:t>	</a:t>
            </a:r>
            <a:r>
              <a:rPr lang="en-US" dirty="0" smtClean="0"/>
              <a:t>Countries </a:t>
            </a:r>
            <a:r>
              <a:rPr lang="en-US" dirty="0"/>
              <a:t>with LTE trial systems (pre-commitment)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488324" y="486916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591730" y="3275452"/>
            <a:ext cx="83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000000"/>
                </a:solidFill>
              </a:rPr>
              <a:t>GERAN-Generic</a:t>
            </a:r>
            <a:r>
              <a:rPr lang="sk-SK" sz="1400" dirty="0" smtClean="0">
                <a:solidFill>
                  <a:srgbClr val="000000"/>
                </a:solidFill>
              </a:rPr>
              <a:t> </a:t>
            </a:r>
            <a:r>
              <a:rPr lang="sk-SK" sz="1400" dirty="0" err="1" smtClean="0">
                <a:solidFill>
                  <a:srgbClr val="000000"/>
                </a:solidFill>
              </a:rPr>
              <a:t>Radio</a:t>
            </a:r>
            <a:r>
              <a:rPr lang="sk-SK" sz="1400" dirty="0" smtClean="0">
                <a:solidFill>
                  <a:srgbClr val="000000"/>
                </a:solidFill>
              </a:rPr>
              <a:t> Access </a:t>
            </a:r>
            <a:r>
              <a:rPr lang="sk-SK" sz="1400" dirty="0" err="1" smtClean="0">
                <a:solidFill>
                  <a:srgbClr val="000000"/>
                </a:solidFill>
              </a:rPr>
              <a:t>Netw</a:t>
            </a:r>
            <a:r>
              <a:rPr lang="sk-SK" sz="1400" dirty="0" smtClean="0">
                <a:solidFill>
                  <a:srgbClr val="000000"/>
                </a:solidFill>
              </a:rPr>
              <a:t>., UTRAN-UMTS </a:t>
            </a:r>
            <a:r>
              <a:rPr lang="sk-SK" sz="1400" dirty="0" err="1" smtClean="0">
                <a:solidFill>
                  <a:srgbClr val="000000"/>
                </a:solidFill>
              </a:rPr>
              <a:t>Terrestrial</a:t>
            </a:r>
            <a:r>
              <a:rPr lang="sk-SK" sz="1400" dirty="0" smtClean="0">
                <a:solidFill>
                  <a:srgbClr val="000000"/>
                </a:solidFill>
              </a:rPr>
              <a:t> RAN</a:t>
            </a:r>
            <a:r>
              <a:rPr lang="sk-SK" sz="1400" smtClean="0">
                <a:solidFill>
                  <a:srgbClr val="000000"/>
                </a:solidFill>
              </a:rPr>
              <a:t>, možnosti komunikácie v LTE-A</a:t>
            </a:r>
            <a:endParaRPr lang="sk-SK" sz="1400" dirty="0">
              <a:solidFill>
                <a:srgbClr val="000000"/>
              </a:solidFill>
            </a:endParaRPr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://upload.wikimedia.org/wikipedia/en/thumb/a/af/LTE-CSFB-E-UTRAN-UTRAN-GERAN-Interfaces.svg/1280px-LTE-CSFB-E-UTRAN-UTRAN-GERAN-Interfa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" y="312737"/>
            <a:ext cx="7872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1/EUTRAN_arch.op.svg/500px-EUTRAN_arch.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47630"/>
            <a:ext cx="3327921" cy="31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5" y="3933056"/>
            <a:ext cx="456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e-UTRA – air interface for LTE (evolved UMTS Terrestrial Radio Access) – nové royhranie nekompatibilné s W-CDMA, používa OFDM pre down a SC-FDMA pre uplink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://upload.wikimedia.org/wikipedia/commons/thumb/7/75/Evolved_Packet_Core_Diagram.svg/944px-Evolved_Packet_Co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515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775" y="4509120"/>
            <a:ext cx="76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architektúra SAE (S</a:t>
            </a:r>
            <a:r>
              <a:rPr lang="en-US" smtClean="0">
                <a:solidFill>
                  <a:srgbClr val="000000"/>
                </a:solidFill>
              </a:rPr>
              <a:t>y</a:t>
            </a:r>
            <a:r>
              <a:rPr lang="sk-SK" smtClean="0">
                <a:solidFill>
                  <a:srgbClr val="000000"/>
                </a:solidFill>
              </a:rPr>
              <a:t>stem Architecture Evolution) – oddelená riadiaca a užívateľská prevádzka, MME- Mobility Management Entity, SGW-Serving Gateway, HSS-Home Susbscriber Server (centrálna databáza), ePDG-evolvet Packet Data Gateway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"/>
            <a:ext cx="6858000" cy="6080760"/>
          </a:xfrm>
          <a:prstGeom prst="rect">
            <a:avLst/>
          </a:prstGeom>
        </p:spPr>
      </p:pic>
      <p:cxnSp>
        <p:nvCxnSpPr>
          <p:cNvPr id="4" name="Rovná spojovacia šípka 3"/>
          <p:cNvCxnSpPr>
            <a:stCxn id="5" idx="1"/>
          </p:cNvCxnSpPr>
          <p:nvPr/>
        </p:nvCxnSpPr>
        <p:spPr bwMode="auto">
          <a:xfrm flipH="1">
            <a:off x="7596336" y="511806"/>
            <a:ext cx="720080" cy="75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BlokTextu 4"/>
          <p:cNvSpPr txBox="1"/>
          <p:nvPr/>
        </p:nvSpPr>
        <p:spPr>
          <a:xfrm>
            <a:off x="8316416" y="1886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FDD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TDD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EAF3-F209-442F-8348-FEB82A93A3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23850" y="1103313"/>
            <a:ext cx="8135938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mnohobodové usporiadanie označované tiež </a:t>
            </a:r>
            <a:r>
              <a:rPr lang="sk-SK" b="1">
                <a:solidFill>
                  <a:srgbClr val="000000"/>
                </a:solidFill>
              </a:rPr>
              <a:t>LMDS (</a:t>
            </a:r>
            <a:r>
              <a:rPr lang="sk-SK">
                <a:solidFill>
                  <a:srgbClr val="000000"/>
                </a:solidFill>
              </a:rPr>
              <a:t>Local Multipoint Distribution Systems) – pevný rádiový prístup v pásme 28-32 GHz- alternatíva kábelovej PrS-bunky, rozdelené na sektory obsluhované z BS cez rádiové rozhranie; BS sú pripojené k chrbticovej sieti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väčšinou ATM technológia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licencované (s garantovanou QoS) a nelicencované (tzv. generálna licencia, WLAN)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TDMA, FDMA aj CDMA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náchylné na rušenie dažďom, vegetáciou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7921625" cy="14747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MMDS – (</a:t>
            </a:r>
            <a:r>
              <a:rPr lang="sk-SK">
                <a:solidFill>
                  <a:srgbClr val="000000"/>
                </a:solidFill>
              </a:rPr>
              <a:t>Multichannel Multipoint Distribution System) – alebo tzv. „bezdrôtová káblovka“ – využíva sa napr. pre distribúciu dig. TV sig. (DVB-C) v pásmach 2-3 GHz, </a:t>
            </a:r>
            <a:r>
              <a:rPr lang="en-US">
                <a:solidFill>
                  <a:srgbClr val="000000"/>
                </a:solidFill>
              </a:rPr>
              <a:t>ale aj d</a:t>
            </a:r>
            <a:r>
              <a:rPr lang="sk-SK">
                <a:solidFill>
                  <a:srgbClr val="000000"/>
                </a:solidFill>
              </a:rPr>
              <a:t>átové služby a prístup k Intern.;podmienka priamej viditeľnosti pre zabezpečenie kvalitného príjmu (podobný je </a:t>
            </a:r>
            <a:r>
              <a:rPr lang="sk-SK" b="1">
                <a:solidFill>
                  <a:srgbClr val="000000"/>
                </a:solidFill>
              </a:rPr>
              <a:t>MVDS-</a:t>
            </a:r>
            <a:r>
              <a:rPr lang="sk-SK">
                <a:solidFill>
                  <a:srgbClr val="000000"/>
                </a:solidFill>
              </a:rPr>
              <a:t>Multipoint Video Distribution Service)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8640763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WLAN</a:t>
            </a:r>
            <a:r>
              <a:rPr lang="sk-SK">
                <a:solidFill>
                  <a:srgbClr val="000000"/>
                </a:solidFill>
              </a:rPr>
              <a:t> (Wireles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sk-SK">
                <a:solidFill>
                  <a:srgbClr val="000000"/>
                </a:solidFill>
              </a:rPr>
              <a:t> Local Area Network- bezdrôtové lokálne siete – krátky dosah):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rádiové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IR  (infračervené)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</a:t>
            </a:r>
            <a:r>
              <a:rPr lang="sk-SK">
                <a:solidFill>
                  <a:srgbClr val="000000"/>
                </a:solidFill>
              </a:rPr>
              <a:t>nepohyblivý </a:t>
            </a:r>
            <a:r>
              <a:rPr lang="sk-SK" b="1">
                <a:solidFill>
                  <a:srgbClr val="000000"/>
                </a:solidFill>
              </a:rPr>
              <a:t>AP</a:t>
            </a:r>
            <a:r>
              <a:rPr lang="sk-SK">
                <a:solidFill>
                  <a:srgbClr val="000000"/>
                </a:solidFill>
              </a:rPr>
              <a:t> (Access Point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>
                <a:solidFill>
                  <a:srgbClr val="000000"/>
                </a:solidFill>
              </a:rPr>
              <a:t> pripojený ku LAN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sk-SK">
                <a:solidFill>
                  <a:srgbClr val="000000"/>
                </a:solidFill>
              </a:rPr>
              <a:t>napr. Ethernet) + koncová stanica (</a:t>
            </a:r>
            <a:r>
              <a:rPr lang="sk-SK" b="1">
                <a:solidFill>
                  <a:srgbClr val="000000"/>
                </a:solidFill>
              </a:rPr>
              <a:t>klient</a:t>
            </a:r>
            <a:r>
              <a:rPr lang="sk-SK">
                <a:solidFill>
                  <a:srgbClr val="000000"/>
                </a:solidFill>
              </a:rPr>
              <a:t> = sieťový adaptér, vysielač, prijímač, anténa, atď.)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ale môže byť aj </a:t>
            </a:r>
            <a:r>
              <a:rPr lang="sk-SK" b="1">
                <a:solidFill>
                  <a:srgbClr val="000000"/>
                </a:solidFill>
              </a:rPr>
              <a:t>ad-hoc sieť</a:t>
            </a:r>
            <a:r>
              <a:rPr lang="sk-SK">
                <a:solidFill>
                  <a:srgbClr val="000000"/>
                </a:solidFill>
              </a:rPr>
              <a:t> bez </a:t>
            </a:r>
            <a:r>
              <a:rPr lang="en-US">
                <a:solidFill>
                  <a:srgbClr val="000000"/>
                </a:solidFill>
              </a:rPr>
              <a:t>AP a bez </a:t>
            </a:r>
            <a:r>
              <a:rPr lang="sk-SK">
                <a:solidFill>
                  <a:srgbClr val="000000"/>
                </a:solidFill>
              </a:rPr>
              <a:t>podpornej infraštruktúry (stanice komunikujú priamo)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štandardy </a:t>
            </a:r>
            <a:r>
              <a:rPr lang="sk-SK" b="1">
                <a:solidFill>
                  <a:srgbClr val="000000"/>
                </a:solidFill>
              </a:rPr>
              <a:t>IEEE 802.11, HIPERLAN, HomeRF</a:t>
            </a:r>
            <a:r>
              <a:rPr lang="sk-SK">
                <a:solidFill>
                  <a:srgbClr val="000000"/>
                </a:solidFill>
              </a:rPr>
              <a:t>: ...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8424863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sz="2000" b="1"/>
              <a:t>Širokopásmové prístupové systémy FWA  </a:t>
            </a:r>
            <a:r>
              <a:rPr lang="sk-SK" sz="2000"/>
              <a:t>(Fixed Wireless Access)</a:t>
            </a:r>
            <a:endParaRPr lang="cs-CZ" sz="2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323850" y="676275"/>
            <a:ext cx="82089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FWA v pásme 26/28 GHz sú licencované, drahé, pre organizácie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6B2B-BDD6-4969-A9B2-9D6A1B5DBC2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280400" cy="2574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WiFi</a:t>
            </a:r>
            <a:r>
              <a:rPr lang="sk-SK">
                <a:solidFill>
                  <a:srgbClr val="000000"/>
                </a:solidFill>
              </a:rPr>
              <a:t> – bezdrôtová technológia, značka spoločnosti WiFi Alliance, pre rozšírenie možností prepojenia a pripojenia v rámci LAN (</a:t>
            </a:r>
            <a:r>
              <a:rPr lang="sk-SK" b="1">
                <a:solidFill>
                  <a:srgbClr val="000000"/>
                </a:solidFill>
              </a:rPr>
              <a:t>WLAN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-štandard </a:t>
            </a:r>
            <a:r>
              <a:rPr lang="sk-SK" b="1">
                <a:solidFill>
                  <a:srgbClr val="000000"/>
                </a:solidFill>
              </a:rPr>
              <a:t>IEEE 802.11b</a:t>
            </a:r>
            <a:r>
              <a:rPr lang="sk-SK">
                <a:solidFill>
                  <a:srgbClr val="000000"/>
                </a:solidFill>
              </a:rPr>
              <a:t> (prvý používaný), 2,4 GHz pásmo, rušené MV-rúrami, bezšnúr.telefónmi a Bluetooth; </a:t>
            </a:r>
            <a:r>
              <a:rPr lang="sk-SK" b="1">
                <a:solidFill>
                  <a:srgbClr val="000000"/>
                </a:solidFill>
              </a:rPr>
              <a:t>802.11a – 5GHz</a:t>
            </a:r>
            <a:r>
              <a:rPr lang="sk-SK">
                <a:solidFill>
                  <a:srgbClr val="000000"/>
                </a:solidFill>
              </a:rPr>
              <a:t> - nie je rušený, nie je nutný LOS, využitie odrazov v technológii OFDM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(Sú aj ďalšie štandardy 802.11</a:t>
            </a:r>
            <a:r>
              <a:rPr lang="en-US">
                <a:solidFill>
                  <a:srgbClr val="000000"/>
                </a:solidFill>
              </a:rPr>
              <a:t>...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nelicencované pásma, </a:t>
            </a:r>
            <a:r>
              <a:rPr lang="sk-SK" u="sng">
                <a:solidFill>
                  <a:srgbClr val="000000"/>
                </a:solidFill>
              </a:rPr>
              <a:t>na krátke vzdialenosti</a:t>
            </a:r>
            <a:r>
              <a:rPr lang="sk-SK">
                <a:solidFill>
                  <a:srgbClr val="000000"/>
                </a:solidFill>
              </a:rPr>
              <a:t> (v rámci budovy alebo pozemku, do 11 Mbps), ale bez prekážok aj desiatky km (údajne; až 54 Mbps), čím väčšie vzdial.-tým menšie prenos rýchlosti,   </a:t>
            </a:r>
            <a:r>
              <a:rPr lang="sk-SK" b="1">
                <a:solidFill>
                  <a:srgbClr val="000000"/>
                </a:solidFill>
              </a:rPr>
              <a:t>...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8642350" cy="298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WiMAX – </a:t>
            </a:r>
            <a:r>
              <a:rPr lang="sk-SK">
                <a:solidFill>
                  <a:srgbClr val="000000"/>
                </a:solidFill>
              </a:rPr>
              <a:t>Worldwide Interoperability for Microwave Access – systém spoločnosti WiMAX Forum; ona zároveň certifikuje všetko, čo má niesť značku WiMAX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bezdrôtový širokopásmový prístup v rámci poslednej míle v rámci veľkých oblastí, alternatíva ku káblom a DSL (možnosť surfovať po Internete bez hubu, routera, switcha;P2P aj úplný bunkový mobilný prístup...)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štandardizovaný	 v </a:t>
            </a:r>
            <a:r>
              <a:rPr lang="sk-SK" b="1">
                <a:solidFill>
                  <a:srgbClr val="000000"/>
                </a:solidFill>
              </a:rPr>
              <a:t>IEEE 802.16</a:t>
            </a:r>
            <a:r>
              <a:rPr lang="sk-SK">
                <a:solidFill>
                  <a:srgbClr val="000000"/>
                </a:solidFill>
              </a:rPr>
              <a:t> (neustále dopĺňaný, naposledy v r.2010; 802.16-2004- Wireless MAN), </a:t>
            </a:r>
            <a:r>
              <a:rPr lang="sk-SK" u="sng">
                <a:solidFill>
                  <a:srgbClr val="000000"/>
                </a:solidFill>
              </a:rPr>
              <a:t>prenos na dlhé vzdial.,</a:t>
            </a:r>
            <a:r>
              <a:rPr lang="sk-SK">
                <a:solidFill>
                  <a:srgbClr val="000000"/>
                </a:solidFill>
              </a:rPr>
              <a:t> technológia podobná mobil. telefónii</a:t>
            </a:r>
            <a:r>
              <a:rPr lang="en-US">
                <a:solidFill>
                  <a:srgbClr val="000000"/>
                </a:solidFill>
              </a:rPr>
              <a:t> ale pre pr</a:t>
            </a:r>
            <a:r>
              <a:rPr lang="sk-SK">
                <a:solidFill>
                  <a:srgbClr val="000000"/>
                </a:solidFill>
              </a:rPr>
              <a:t>ístup k Internetu; licenc. (QoS) aj nelicenc. spektrum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...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6012C-B110-429E-9F47-D2337799959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345362" cy="2025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WPAN </a:t>
            </a:r>
            <a:r>
              <a:rPr lang="sk-SK">
                <a:solidFill>
                  <a:srgbClr val="000000"/>
                </a:solidFill>
              </a:rPr>
              <a:t>(Wireless Personal Area Network)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kratší dosah </a:t>
            </a:r>
            <a:r>
              <a:rPr lang="en-US">
                <a:solidFill>
                  <a:srgbClr val="000000"/>
                </a:solidFill>
              </a:rPr>
              <a:t>ne</a:t>
            </a:r>
            <a:r>
              <a:rPr lang="sk-SK">
                <a:solidFill>
                  <a:srgbClr val="000000"/>
                </a:solidFill>
              </a:rPr>
              <a:t>ž WLAN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technológie </a:t>
            </a:r>
            <a:r>
              <a:rPr lang="sk-SK" b="1">
                <a:solidFill>
                  <a:srgbClr val="000000"/>
                </a:solidFill>
              </a:rPr>
              <a:t>Bluetooth </a:t>
            </a:r>
            <a:r>
              <a:rPr lang="sk-SK">
                <a:solidFill>
                  <a:srgbClr val="000000"/>
                </a:solidFill>
              </a:rPr>
              <a:t>(max. 10 m – náhrada kábla, 2,4 GHz, 802.15.1)</a:t>
            </a:r>
            <a:r>
              <a:rPr lang="sk-SK" b="1">
                <a:solidFill>
                  <a:srgbClr val="000000"/>
                </a:solidFill>
              </a:rPr>
              <a:t>, ZigBee </a:t>
            </a:r>
            <a:r>
              <a:rPr lang="sk-SK">
                <a:solidFill>
                  <a:srgbClr val="000000"/>
                </a:solidFill>
              </a:rPr>
              <a:t>(max. 75m, 802.15.4)</a:t>
            </a:r>
            <a:r>
              <a:rPr lang="sk-SK" b="1">
                <a:solidFill>
                  <a:srgbClr val="000000"/>
                </a:solidFill>
              </a:rPr>
              <a:t>, HomeRF </a:t>
            </a:r>
            <a:r>
              <a:rPr lang="sk-SK">
                <a:solidFill>
                  <a:srgbClr val="000000"/>
                </a:solidFill>
              </a:rPr>
              <a:t>(nevyvíja sa už, prekonaný WiFi a BlueTooth; bol pre zdieľanie dát domácimi zariadeniami)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9813-9FE3-48CA-8157-CFA3C7C9E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33984"/>
              </p:ext>
            </p:extLst>
          </p:nvPr>
        </p:nvGraphicFramePr>
        <p:xfrm>
          <a:off x="323850" y="1125538"/>
          <a:ext cx="7993063" cy="3492957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Typ delenia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Druh rádiových prostriedkov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Šírka pásma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Úzkopásmové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Širokopásmové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Smer prenosu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Distribučné – jednosmerné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 obojsmernou komunikáciou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Usporiadanie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bod - bod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Bod – mnoho bodov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Mobilita účastníka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Pevná bezdrôtová prípojka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Mobilný terminál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Využité prostriedky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Pozemné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Družicové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(aj iné...)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323850" y="64912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pozri aj obrázok ďalej</a:t>
            </a:r>
            <a:endParaRPr lang="cs-CZ"/>
          </a:p>
        </p:txBody>
      </p:sp>
      <p:sp>
        <p:nvSpPr>
          <p:cNvPr id="6178" name="Text Box 64"/>
          <p:cNvSpPr txBox="1">
            <a:spLocks noChangeArrowheads="1"/>
          </p:cNvSpPr>
          <p:nvPr/>
        </p:nvSpPr>
        <p:spPr bwMode="auto">
          <a:xfrm>
            <a:off x="323850" y="4868863"/>
            <a:ext cx="8064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/>
              <a:t>Ďalšie delenie:  	podľa poskytovaných služieb (telef., dátové, ...)</a:t>
            </a:r>
          </a:p>
          <a:p>
            <a:r>
              <a:rPr lang="sk-SK"/>
              <a:t>		podľa metódy zdieľania prenosovej kapacity: ...</a:t>
            </a:r>
          </a:p>
          <a:p>
            <a:r>
              <a:rPr lang="sk-SK"/>
              <a:t>		modulačné metódy: ...</a:t>
            </a:r>
          </a:p>
          <a:p>
            <a:r>
              <a:rPr lang="sk-SK"/>
              <a:t>		privátne  a verejné</a:t>
            </a:r>
          </a:p>
          <a:p>
            <a:r>
              <a:rPr lang="sk-SK"/>
              <a:t>		(a ďalšie delenie)</a:t>
            </a:r>
            <a:endParaRPr lang="cs-CZ"/>
          </a:p>
        </p:txBody>
      </p:sp>
      <p:sp>
        <p:nvSpPr>
          <p:cNvPr id="6179" name="Text Box 66"/>
          <p:cNvSpPr txBox="1">
            <a:spLocks noChangeArrowheads="1"/>
          </p:cNvSpPr>
          <p:nvPr/>
        </p:nvSpPr>
        <p:spPr bwMode="auto">
          <a:xfrm>
            <a:off x="87313" y="-841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cs-CZ"/>
          </a:p>
        </p:txBody>
      </p:sp>
      <p:sp>
        <p:nvSpPr>
          <p:cNvPr id="6180" name="Text Box 70"/>
          <p:cNvSpPr txBox="1">
            <a:spLocks noChangeArrowheads="1"/>
          </p:cNvSpPr>
          <p:nvPr/>
        </p:nvSpPr>
        <p:spPr bwMode="auto">
          <a:xfrm>
            <a:off x="323850" y="33337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/>
              <a:t>Delenie rádiových prenosových prostriedkov:</a:t>
            </a:r>
            <a:endParaRPr lang="cs-CZ" b="1" i="1"/>
          </a:p>
        </p:txBody>
      </p:sp>
      <p:sp>
        <p:nvSpPr>
          <p:cNvPr id="6181" name="Text Box 71"/>
          <p:cNvSpPr txBox="1">
            <a:spLocks noChangeArrowheads="1"/>
          </p:cNvSpPr>
          <p:nvPr/>
        </p:nvSpPr>
        <p:spPr bwMode="auto">
          <a:xfrm>
            <a:off x="323850" y="6921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 3.4.1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7B8-1262-45B0-A63A-8316F0025C3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3555" name="Picture 2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0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3850" y="5373688"/>
            <a:ext cx="626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3.4.1</a:t>
            </a:r>
            <a:r>
              <a:rPr lang="sk-SK" b="1"/>
              <a:t>2</a:t>
            </a:r>
            <a:r>
              <a:rPr lang="sk-SK"/>
              <a:t> Rozdelenie RRL systémov (Radio Relay Link)</a:t>
            </a:r>
            <a:endParaRPr lang="cs-CZ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 err="1"/>
              <a:t>Rádio-reléové</a:t>
            </a:r>
            <a:r>
              <a:rPr lang="sk-SK" sz="2400" b="1" dirty="0"/>
              <a:t> </a:t>
            </a:r>
            <a:r>
              <a:rPr lang="en-US" sz="2400" b="1" dirty="0" err="1" smtClean="0"/>
              <a:t>linky</a:t>
            </a:r>
            <a:r>
              <a:rPr lang="sk-SK" sz="2400" b="1" dirty="0" smtClean="0"/>
              <a:t>  </a:t>
            </a:r>
            <a:r>
              <a:rPr lang="sk-SK" sz="2400" b="1" dirty="0"/>
              <a:t>- </a:t>
            </a:r>
            <a:r>
              <a:rPr lang="sk-SK" sz="2400" b="1" dirty="0" smtClean="0"/>
              <a:t>R</a:t>
            </a:r>
            <a:r>
              <a:rPr lang="en-US" sz="2400" b="1" dirty="0" smtClean="0"/>
              <a:t>R</a:t>
            </a:r>
            <a:r>
              <a:rPr lang="sk-SK" sz="2400" b="1" dirty="0" smtClean="0"/>
              <a:t>L</a:t>
            </a:r>
            <a:endParaRPr lang="cs-CZ" sz="24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7755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 pevný prístupový bod + väčšinou pevný úč. terminál</a:t>
            </a:r>
            <a:r>
              <a:rPr lang="cs-CZ"/>
              <a:t> </a:t>
            </a:r>
            <a:r>
              <a:rPr lang="sk-SK"/>
              <a:t>(systém </a:t>
            </a:r>
            <a:r>
              <a:rPr lang="sk-SK" b="1"/>
              <a:t>bod-bod</a:t>
            </a:r>
            <a:r>
              <a:rPr lang="sk-SK"/>
              <a:t>)</a:t>
            </a:r>
            <a:endParaRPr lang="cs-CZ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3849" y="5734050"/>
            <a:ext cx="8640763" cy="915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-prenos. rýchlosti od E1 (2Mbps) cez E3 až k STM1(155Mbps), 40-60 km (3,6 až 10,86 GHz), kratšie regionálne dosahy (13 až 60 GHz), pásma a kanály a ich oddelenie H/V polarizáciou a QAM moduláciou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775-3D62-47BB-90E9-44D6D331E9C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8625" y="6000750"/>
            <a:ext cx="8353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3.4.2</a:t>
            </a:r>
            <a:r>
              <a:rPr lang="sk-SK"/>
              <a:t> Pásma používané pre RR (rádio-reléový) prenos bod-bod</a:t>
            </a:r>
            <a:endParaRPr lang="cs-CZ"/>
          </a:p>
        </p:txBody>
      </p:sp>
      <p:graphicFrame>
        <p:nvGraphicFramePr>
          <p:cNvPr id="2469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64680"/>
              </p:ext>
            </p:extLst>
          </p:nvPr>
        </p:nvGraphicFramePr>
        <p:xfrm>
          <a:off x="428625" y="317500"/>
          <a:ext cx="7312660" cy="55054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Chrbtov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 siete – do 11 GHz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Prístupové siete - nad 11 GHz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 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 0,96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12,7-13,3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 – 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14,5-15,3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1,7–1,9 a 1,9-2,3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17,7-19,7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2,5-2,7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24,5-26,5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27,5-29,5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5,6-6,2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54-57,5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5,9-6,4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7,1-7,4 a 7,4-7,7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7,7-8,2 a 8,2-8,5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10,5-10,7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10,7-11,7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A25C7-D3A7-498A-A332-8E6666A4825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11188" y="3716338"/>
            <a:ext cx="74898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3.4.3</a:t>
            </a:r>
            <a:r>
              <a:rPr lang="en-US"/>
              <a:t> </a:t>
            </a:r>
            <a:r>
              <a:rPr lang="sk-SK"/>
              <a:t>Šírky kanálov v RRS a možné kombinácie dig. tokov STM</a:t>
            </a:r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5400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27763" y="4365625"/>
            <a:ext cx="2376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Obr.:</a:t>
            </a:r>
            <a:r>
              <a:rPr lang="sk-SK"/>
              <a:t> Príklad frekvenčnej schémy</a:t>
            </a:r>
            <a:r>
              <a:rPr lang="en-US"/>
              <a:t> RR</a:t>
            </a:r>
            <a:r>
              <a:rPr lang="sk-SK"/>
              <a:t> kanálov v pásme 6U (frekvenčne tesne vedľa seba, líšia sa polarizáciou</a:t>
            </a:r>
            <a:r>
              <a:rPr lang="en-US"/>
              <a:t>: H-</a:t>
            </a:r>
            <a:r>
              <a:rPr lang="sk-SK"/>
              <a:t>Horizontal, </a:t>
            </a:r>
            <a:r>
              <a:rPr lang="en-US"/>
              <a:t>V-</a:t>
            </a:r>
            <a:r>
              <a:rPr lang="sk-SK"/>
              <a:t>Vertical)</a:t>
            </a:r>
            <a:endParaRPr lang="cs-CZ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76470"/>
              </p:ext>
            </p:extLst>
          </p:nvPr>
        </p:nvGraphicFramePr>
        <p:xfrm>
          <a:off x="785813" y="285750"/>
          <a:ext cx="7215187" cy="34290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Šírka pásma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Digitálny 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stavov - modulácia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(512)-QAM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(64)-QAM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32(64)-QAM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XPIC –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prídavné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obvody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potlačenie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interferencií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využití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rozdielnych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polarizácií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vlny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frekvencii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971600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Cognitive radio  - CR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80144" y="1268760"/>
            <a:ext cx="816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inteligentné rádio, kt. môže byť programované a dynamicky konfigurované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1998 / </a:t>
            </a:r>
            <a:r>
              <a:rPr lang="sk-SK" dirty="0" err="1" smtClean="0">
                <a:solidFill>
                  <a:srgbClr val="000000"/>
                </a:solidFill>
              </a:rPr>
              <a:t>Joseph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Mitola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využitie toho najlepšieho dostupného </a:t>
            </a:r>
            <a:r>
              <a:rPr lang="sk-SK" dirty="0" err="1" smtClean="0">
                <a:solidFill>
                  <a:srgbClr val="000000"/>
                </a:solidFill>
              </a:rPr>
              <a:t>bezdrôt</a:t>
            </a:r>
            <a:r>
              <a:rPr lang="sk-SK" dirty="0" smtClean="0">
                <a:solidFill>
                  <a:srgbClr val="000000"/>
                </a:solidFill>
              </a:rPr>
              <a:t>. kanála a prispôsobovanie tomu svojich parametrov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technológie:  </a:t>
            </a:r>
            <a:r>
              <a:rPr lang="sk-SK" b="1" dirty="0" smtClean="0">
                <a:solidFill>
                  <a:srgbClr val="000000"/>
                </a:solidFill>
              </a:rPr>
              <a:t>softvérovo definované rádio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b="1" dirty="0" smtClean="0">
                <a:solidFill>
                  <a:srgbClr val="000000"/>
                </a:solidFill>
              </a:rPr>
              <a:t>OFDM, </a:t>
            </a:r>
            <a:r>
              <a:rPr lang="sk-SK" b="1" dirty="0" err="1" smtClean="0">
                <a:solidFill>
                  <a:srgbClr val="000000"/>
                </a:solidFill>
              </a:rPr>
              <a:t>spectrum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pooling</a:t>
            </a:r>
            <a:r>
              <a:rPr lang="sk-SK" b="1" dirty="0" smtClean="0">
                <a:solidFill>
                  <a:srgbClr val="000000"/>
                </a:solidFill>
              </a:rPr>
              <a:t>, </a:t>
            </a:r>
            <a:r>
              <a:rPr lang="sk-SK" b="1" dirty="0" err="1" smtClean="0">
                <a:solidFill>
                  <a:srgbClr val="000000"/>
                </a:solidFill>
              </a:rPr>
              <a:t>emergency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network</a:t>
            </a:r>
            <a:r>
              <a:rPr lang="sk-SK" b="1" dirty="0" smtClean="0">
                <a:solidFill>
                  <a:srgbClr val="000000"/>
                </a:solidFill>
              </a:rPr>
              <a:t>, </a:t>
            </a:r>
            <a:r>
              <a:rPr lang="sk-SK" b="1" dirty="0" err="1" smtClean="0">
                <a:solidFill>
                  <a:srgbClr val="000000"/>
                </a:solidFill>
              </a:rPr>
              <a:t>cognitive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network</a:t>
            </a:r>
            <a:r>
              <a:rPr lang="sk-SK" b="1" dirty="0" smtClean="0">
                <a:solidFill>
                  <a:srgbClr val="000000"/>
                </a:solidFill>
              </a:rPr>
              <a:t>,</a:t>
            </a:r>
            <a:r>
              <a:rPr lang="sk-SK" dirty="0" smtClean="0">
                <a:solidFill>
                  <a:srgbClr val="000000"/>
                </a:solidFill>
              </a:rPr>
              <a:t> ..., pokrýva 1.a2. vrstvu OSI modelu, inteligentná anténa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8799-F11D-4748-A77D-EF16EF80ED4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5949950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3.4.1</a:t>
            </a:r>
            <a:r>
              <a:rPr lang="sk-SK" b="1">
                <a:solidFill>
                  <a:srgbClr val="000000"/>
                </a:solidFill>
              </a:rPr>
              <a:t>3</a:t>
            </a:r>
            <a:r>
              <a:rPr lang="sk-SK">
                <a:solidFill>
                  <a:srgbClr val="000000"/>
                </a:solidFill>
              </a:rPr>
              <a:t> Príklad tvarov a rozmerov rôznych typov obežných dráh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– </a:t>
            </a:r>
            <a:r>
              <a:rPr lang="sk-SK">
                <a:solidFill>
                  <a:srgbClr val="000000"/>
                </a:solidFill>
              </a:rPr>
              <a:t>ďalší typ a trieda rádiových prístupových sietí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259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-technológie </a:t>
            </a:r>
            <a:r>
              <a:rPr lang="sk-SK" b="1" dirty="0">
                <a:solidFill>
                  <a:srgbClr val="000000"/>
                </a:solidFill>
              </a:rPr>
              <a:t>VSAT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Very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Small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Aperture</a:t>
            </a:r>
            <a:r>
              <a:rPr lang="sk-SK" dirty="0">
                <a:solidFill>
                  <a:srgbClr val="000000"/>
                </a:solidFill>
              </a:rPr>
              <a:t> Terminal – pre úzkopásmové aj širokopásmové dáta (Internet, </a:t>
            </a:r>
            <a:r>
              <a:rPr lang="sk-SK" dirty="0" err="1">
                <a:solidFill>
                  <a:srgbClr val="000000"/>
                </a:solidFill>
              </a:rPr>
              <a:t>VoIP</a:t>
            </a:r>
            <a:r>
              <a:rPr lang="sk-SK" dirty="0">
                <a:solidFill>
                  <a:srgbClr val="000000"/>
                </a:solidFill>
              </a:rPr>
              <a:t> a video)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LEO</a:t>
            </a:r>
            <a:r>
              <a:rPr lang="sk-SK" dirty="0">
                <a:solidFill>
                  <a:srgbClr val="000000"/>
                </a:solidFill>
              </a:rPr>
              <a:t>: Argos, </a:t>
            </a:r>
            <a:r>
              <a:rPr lang="sk-SK" dirty="0" err="1">
                <a:solidFill>
                  <a:srgbClr val="000000"/>
                </a:solidFill>
              </a:rPr>
              <a:t>Orbcomm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Iridium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Teledesic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Globalstar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Skybridge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GEO</a:t>
            </a:r>
            <a:r>
              <a:rPr lang="sk-SK">
                <a:solidFill>
                  <a:srgbClr val="000000"/>
                </a:solidFill>
              </a:rPr>
              <a:t>: Thuraya, Inmarsat (námorná komunikácia), cca 36000km nad rovníkom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BB15-FBBE-4A2E-B443-1E3FD3285D5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" name="Skupina 2"/>
          <p:cNvGrpSpPr/>
          <p:nvPr/>
        </p:nvGrpSpPr>
        <p:grpSpPr>
          <a:xfrm>
            <a:off x="323850" y="404813"/>
            <a:ext cx="8208963" cy="4325937"/>
            <a:chOff x="323850" y="404813"/>
            <a:chExt cx="8208963" cy="4325937"/>
          </a:xfrm>
        </p:grpSpPr>
        <p:sp>
          <p:nvSpPr>
            <p:cNvPr id="27651" name="Text Box 4"/>
            <p:cNvSpPr txBox="1">
              <a:spLocks noChangeArrowheads="1"/>
            </p:cNvSpPr>
            <p:nvPr/>
          </p:nvSpPr>
          <p:spPr bwMode="auto">
            <a:xfrm>
              <a:off x="323850" y="404813"/>
              <a:ext cx="820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b="1">
                  <a:solidFill>
                    <a:srgbClr val="000000"/>
                  </a:solidFill>
                </a:rPr>
                <a:t>Satelitné siete </a:t>
              </a:r>
              <a:endParaRPr lang="cs-CZ" b="1">
                <a:solidFill>
                  <a:srgbClr val="000000"/>
                </a:solidFill>
              </a:endParaRPr>
            </a:p>
          </p:txBody>
        </p:sp>
        <p:pic>
          <p:nvPicPr>
            <p:cNvPr id="2765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981075"/>
              <a:ext cx="7921625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708400" y="981075"/>
              <a:ext cx="12954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395536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sk-SK" sz="1400" dirty="0" err="1" smtClean="0">
                <a:solidFill>
                  <a:srgbClr val="000000"/>
                </a:solidFill>
              </a:rPr>
              <a:t>ôzne</a:t>
            </a:r>
            <a:r>
              <a:rPr lang="sk-SK" sz="1400" dirty="0" smtClean="0">
                <a:solidFill>
                  <a:srgbClr val="000000"/>
                </a:solidFill>
              </a:rPr>
              <a:t> LEO </a:t>
            </a:r>
            <a:r>
              <a:rPr lang="sk-SK" sz="1400" dirty="0">
                <a:solidFill>
                  <a:srgbClr val="000000"/>
                </a:solidFill>
              </a:rPr>
              <a:t>systémy – konštelácie: http://personal.ee.surrey.ac.uk/Personal/L.Wood/constellations/teledesic.html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Vyv</a:t>
            </a:r>
            <a:r>
              <a:rPr lang="sk-SK"/>
              <a:t>íjajú sa </a:t>
            </a:r>
            <a:r>
              <a:rPr lang="sk-SK" b="1"/>
              <a:t>hybridné satelitno/terestriálne mobilné siete</a:t>
            </a:r>
            <a:r>
              <a:rPr lang="sk-SK"/>
              <a:t>:  ICO </a:t>
            </a:r>
            <a:r>
              <a:rPr lang="fr-FR"/>
              <a:t>+ </a:t>
            </a:r>
            <a:r>
              <a:rPr lang="sk-SK"/>
              <a:t>Alcatel-Lucent </a:t>
            </a:r>
            <a:r>
              <a:rPr lang="en-US">
                <a:sym typeface="Wingdings" pitchFamily="2" charset="2"/>
              </a:rPr>
              <a:t> syst</a:t>
            </a:r>
            <a:r>
              <a:rPr lang="sk-SK">
                <a:sym typeface="Wingdings" pitchFamily="2" charset="2"/>
              </a:rPr>
              <a:t>ém </a:t>
            </a:r>
            <a:r>
              <a:rPr lang="sk-SK" b="1">
                <a:sym typeface="Wingdings" pitchFamily="2" charset="2"/>
              </a:rPr>
              <a:t>ICO mim</a:t>
            </a:r>
            <a:r>
              <a:rPr lang="sk-SK">
                <a:sym typeface="Wingdings" pitchFamily="2" charset="2"/>
              </a:rPr>
              <a:t> (mobil interactive media...dnes však už asi Pendrell...) - pre mobilný aj prenosný príjem TV vysielania-DVB-SH, obojsmernú komunikáciu a interaktívnu navigáciu --- USA družica ICO G1... – využitie geostacionárnej satelitnej siete</a:t>
            </a:r>
            <a:r>
              <a:rPr lang="en-US">
                <a:sym typeface="Wingdings" pitchFamily="2" charset="2"/>
              </a:rPr>
              <a:t> + </a:t>
            </a:r>
            <a:r>
              <a:rPr lang="sk-SK">
                <a:sym typeface="Wingdings" pitchFamily="2" charset="2"/>
              </a:rPr>
              <a:t>pomocnej 3GPP terestr. siete podporujúcej LTE a HSPA 	</a:t>
            </a:r>
            <a:endParaRPr lang="cs-CZ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Moderné vývojové trendy</a:t>
            </a:r>
            <a:endParaRPr lang="cs-CZ" sz="2400" b="1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62642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3933825"/>
            <a:ext cx="26273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Architektúra siete  ICO MSS-ATC (Mobile </a:t>
            </a:r>
            <a:r>
              <a:rPr lang="sk-SK" dirty="0" err="1"/>
              <a:t>Satellite</a:t>
            </a:r>
            <a:r>
              <a:rPr lang="sk-SK" dirty="0"/>
              <a:t> </a:t>
            </a:r>
            <a:r>
              <a:rPr lang="sk-SK" dirty="0" err="1"/>
              <a:t>Service</a:t>
            </a:r>
            <a:r>
              <a:rPr lang="sk-SK" dirty="0"/>
              <a:t> – </a:t>
            </a:r>
            <a:r>
              <a:rPr lang="sk-SK" dirty="0" err="1"/>
              <a:t>Ancillary</a:t>
            </a:r>
            <a:r>
              <a:rPr lang="sk-SK" dirty="0"/>
              <a:t> </a:t>
            </a:r>
            <a:r>
              <a:rPr lang="sk-SK" dirty="0" err="1"/>
              <a:t>Terrestrial</a:t>
            </a:r>
            <a:r>
              <a:rPr lang="sk-SK" dirty="0"/>
              <a:t> </a:t>
            </a:r>
            <a:r>
              <a:rPr lang="sk-SK" dirty="0" err="1"/>
              <a:t>Component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pozn.: </a:t>
            </a:r>
            <a:r>
              <a:rPr lang="sk-SK" dirty="0" err="1" smtClean="0"/>
              <a:t>ancillary=pomocný</a:t>
            </a:r>
            <a:endParaRPr lang="cs-CZ" b="1" dirty="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6597650"/>
            <a:ext cx="6877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zdroj: materiál MSV (Mobile Satellite Venture), Official Release v1.1, Nov.2008, ICO</a:t>
            </a:r>
            <a:endParaRPr lang="cs-CZ" sz="14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59563" y="2349500"/>
            <a:ext cx="208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pokusn</a:t>
            </a:r>
            <a:r>
              <a:rPr lang="sk-SK"/>
              <a:t>é vysielanie napr. v LasVegas/2009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4273-C616-49BD-8FF3-2918C9617D0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 </a:t>
            </a:r>
            <a:r>
              <a:rPr lang="sk-SK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CATV v úlohe širokopásmových prístupových sietí</a:t>
            </a:r>
            <a:endParaRPr lang="cs-CZ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87675" y="498475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Visio" r:id="rId3" imgW="1225601" imgH="1094537" progId="Visio.Drawing.11">
                  <p:embed/>
                </p:oleObj>
              </mc:Choice>
              <mc:Fallback>
                <p:oleObj name="Visio" r:id="rId3" imgW="1225601" imgH="1094537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8475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7"/>
          <p:cNvSpPr>
            <a:spLocks noChangeShapeType="1"/>
          </p:cNvSpPr>
          <p:nvPr/>
        </p:nvSpPr>
        <p:spPr bwMode="auto">
          <a:xfrm flipH="1">
            <a:off x="471646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2484438" y="4652963"/>
            <a:ext cx="4967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484438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7451725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411413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457200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730885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4716463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4716463" y="42926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1835150" y="5229225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5BAC-2EE9-4616-B5E1-C6563123419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0" y="404813"/>
            <a:ext cx="8964613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signál </a:t>
            </a:r>
            <a:r>
              <a:rPr lang="sk-SK" dirty="0" smtClean="0">
                <a:solidFill>
                  <a:srgbClr val="000000"/>
                </a:solidFill>
              </a:rPr>
              <a:t>DVB-C/C2 </a:t>
            </a:r>
            <a:r>
              <a:rPr lang="sk-SK" dirty="0">
                <a:solidFill>
                  <a:srgbClr val="000000"/>
                </a:solidFill>
              </a:rPr>
              <a:t>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4 až 5 </a:t>
            </a: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kanálov v pôvodnom 1 analógovom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sk-SK" dirty="0">
                <a:solidFill>
                  <a:srgbClr val="000000"/>
                </a:solidFill>
              </a:rPr>
              <a:t> transportný tok sa moduluje </a:t>
            </a:r>
            <a:r>
              <a:rPr lang="sk-SK" dirty="0" smtClean="0">
                <a:solidFill>
                  <a:srgbClr val="000000"/>
                </a:solidFill>
              </a:rPr>
              <a:t>na nosnú pomocou QAM/resp. COFDM-QAM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centr</a:t>
            </a:r>
            <a:r>
              <a:rPr lang="sk-SK" dirty="0">
                <a:solidFill>
                  <a:srgbClr val="000000"/>
                </a:solidFill>
              </a:rPr>
              <a:t>á</a:t>
            </a:r>
            <a:r>
              <a:rPr lang="en-US" dirty="0" err="1">
                <a:solidFill>
                  <a:srgbClr val="000000"/>
                </a:solidFill>
              </a:rPr>
              <a:t>lny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uzol</a:t>
            </a:r>
            <a:r>
              <a:rPr lang="sk-SK" dirty="0">
                <a:solidFill>
                  <a:srgbClr val="000000"/>
                </a:solidFill>
              </a:rPr>
              <a:t> – pôvodne len s distribučnou úlohou – prebudováva sa na obojsmerný prenos (interaktívne služby) –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 v pásme 65-850 MHz po 8 MHz na kanál  /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 v pásme 5-65 MHz  (v USA 42-850 MHz / 5-42 MHz a 6 </a:t>
            </a:r>
            <a:r>
              <a:rPr lang="sk-SK" dirty="0" err="1">
                <a:solidFill>
                  <a:srgbClr val="000000"/>
                </a:solidFill>
              </a:rPr>
              <a:t>MHz-kanály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možnosť poskytovania telef. služieb – </a:t>
            </a:r>
            <a:r>
              <a:rPr lang="sk-SK" dirty="0" err="1">
                <a:solidFill>
                  <a:srgbClr val="000000"/>
                </a:solidFill>
              </a:rPr>
              <a:t>hl.stanica</a:t>
            </a:r>
            <a:r>
              <a:rPr lang="sk-SK" dirty="0">
                <a:solidFill>
                  <a:srgbClr val="000000"/>
                </a:solidFill>
              </a:rPr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nutná modernizácia aj celej siete (niekoľko </a:t>
            </a:r>
            <a:r>
              <a:rPr lang="sk-SK" dirty="0" err="1">
                <a:solidFill>
                  <a:srgbClr val="000000"/>
                </a:solidFill>
              </a:rPr>
              <a:t>hierarch</a:t>
            </a:r>
            <a:r>
              <a:rPr lang="sk-SK" dirty="0">
                <a:solidFill>
                  <a:srgbClr val="000000"/>
                </a:solidFill>
              </a:rPr>
              <a:t>. úrovní siete, zosilňovače, optické úseky, O/E meniče,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rgbClr val="FF0000"/>
                </a:solidFill>
              </a:rPr>
              <a:t>v </a:t>
            </a:r>
            <a:r>
              <a:rPr lang="sk-SK" dirty="0" err="1">
                <a:solidFill>
                  <a:srgbClr val="FF0000"/>
                </a:solidFill>
              </a:rPr>
              <a:t>súčas</a:t>
            </a:r>
            <a:r>
              <a:rPr lang="sk-SK" dirty="0">
                <a:solidFill>
                  <a:srgbClr val="FF0000"/>
                </a:solidFill>
              </a:rPr>
              <a:t>. – poskytovanie TV, Internetu aj </a:t>
            </a:r>
            <a:r>
              <a:rPr lang="sk-SK" dirty="0" err="1">
                <a:solidFill>
                  <a:srgbClr val="FF0000"/>
                </a:solidFill>
              </a:rPr>
              <a:t>tf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 err="1">
                <a:solidFill>
                  <a:srgbClr val="FF0000"/>
                </a:solidFill>
              </a:rPr>
              <a:t>vysok</a:t>
            </a:r>
            <a:r>
              <a:rPr lang="sk-SK" dirty="0">
                <a:solidFill>
                  <a:srgbClr val="FF0000"/>
                </a:solidFill>
              </a:rPr>
              <a:t>ý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sk-SK" dirty="0">
                <a:solidFill>
                  <a:srgbClr val="FF0000"/>
                </a:solidFill>
              </a:rPr>
              <a:t>= </a:t>
            </a:r>
            <a:r>
              <a:rPr lang="sk-SK" dirty="0" err="1">
                <a:solidFill>
                  <a:srgbClr val="FF0000"/>
                </a:solidFill>
              </a:rPr>
              <a:t>Triple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play</a:t>
            </a:r>
            <a:endParaRPr lang="sk-SK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-komunikačné štandardy založené na protokole IP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Ethernet-rámce</a:t>
            </a:r>
            <a:r>
              <a:rPr lang="sk-SK" dirty="0">
                <a:solidFill>
                  <a:srgbClr val="000000"/>
                </a:solidFill>
              </a:rPr>
              <a:t> s premennou </a:t>
            </a:r>
            <a:r>
              <a:rPr lang="sk-SK" dirty="0" smtClean="0">
                <a:solidFill>
                  <a:srgbClr val="000000"/>
                </a:solidFill>
              </a:rPr>
              <a:t>dĺžkou - DOCSIS, </a:t>
            </a:r>
            <a:r>
              <a:rPr lang="sk-SK" dirty="0">
                <a:solidFill>
                  <a:srgbClr val="000000"/>
                </a:solidFill>
              </a:rPr>
              <a:t>resp. ATM </a:t>
            </a:r>
            <a:r>
              <a:rPr lang="sk-SK" dirty="0" smtClean="0">
                <a:solidFill>
                  <a:srgbClr val="000000"/>
                </a:solidFill>
              </a:rPr>
              <a:t>technológia – IEEE 802.14):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DOCSIS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sk-SK" dirty="0" err="1">
                <a:solidFill>
                  <a:srgbClr val="000000"/>
                </a:solidFill>
              </a:rPr>
              <a:t>Data</a:t>
            </a:r>
            <a:r>
              <a:rPr lang="sk-SK" dirty="0">
                <a:solidFill>
                  <a:srgbClr val="000000"/>
                </a:solidFill>
              </a:rPr>
              <a:t> Over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Interface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Specification</a:t>
            </a:r>
            <a:r>
              <a:rPr lang="sk-SK" dirty="0">
                <a:solidFill>
                  <a:srgbClr val="000000"/>
                </a:solidFill>
              </a:rPr>
              <a:t> (1999) = medzinárodný (USA) štandard pre komunikáciu cez systém CATV; neskôr prijatý aj ITU (ITU-T J.112), rýchlosti up30,72Mbps/down42,88Mbps 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DVB/DAVIC </a:t>
            </a:r>
            <a:r>
              <a:rPr lang="sk-SK" b="1" dirty="0" err="1">
                <a:solidFill>
                  <a:srgbClr val="000000"/>
                </a:solidFill>
              </a:rPr>
              <a:t>Euromodem</a:t>
            </a:r>
            <a:r>
              <a:rPr lang="sk-SK" dirty="0">
                <a:solidFill>
                  <a:srgbClr val="000000"/>
                </a:solidFill>
              </a:rPr>
              <a:t> – štandard vyvinutý v Európe (ETSI) (</a:t>
            </a:r>
            <a:r>
              <a:rPr lang="sk-SK" dirty="0" err="1">
                <a:solidFill>
                  <a:srgbClr val="000000"/>
                </a:solidFill>
              </a:rPr>
              <a:t>Dig.Audio</a:t>
            </a:r>
            <a:r>
              <a:rPr lang="sk-SK" dirty="0">
                <a:solidFill>
                  <a:srgbClr val="000000"/>
                </a:solidFill>
              </a:rPr>
              <a:t> Video </a:t>
            </a:r>
            <a:r>
              <a:rPr lang="sk-SK" dirty="0" err="1">
                <a:solidFill>
                  <a:srgbClr val="000000"/>
                </a:solidFill>
              </a:rPr>
              <a:t>Council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0" y="188913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špecifikácie: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3.5.1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Štruktúra CATV s optickou primárnou sekciou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A8ABE-38D8-4251-BD0D-8CB24203F99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09203" y="116631"/>
            <a:ext cx="8064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možnosti </a:t>
            </a:r>
            <a:r>
              <a:rPr lang="sk-SK" dirty="0" smtClean="0"/>
              <a:t>včlenenia rádiového úseku </a:t>
            </a:r>
            <a:r>
              <a:rPr lang="sk-SK" dirty="0"/>
              <a:t>do </a:t>
            </a:r>
            <a:r>
              <a:rPr lang="sk-SK" dirty="0" err="1"/>
              <a:t>PrS</a:t>
            </a:r>
            <a:r>
              <a:rPr lang="sk-SK" dirty="0"/>
              <a:t>:  </a:t>
            </a:r>
            <a:endParaRPr lang="sk-SK" dirty="0" smtClean="0"/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err="1" smtClean="0"/>
              <a:t>bezšnúrový</a:t>
            </a:r>
            <a:r>
              <a:rPr lang="sk-SK" dirty="0" smtClean="0"/>
              <a:t> telefón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bezdrôtové </a:t>
            </a:r>
            <a:r>
              <a:rPr lang="sk-SK" dirty="0" err="1"/>
              <a:t>PrS</a:t>
            </a:r>
            <a:r>
              <a:rPr lang="sk-SK" dirty="0"/>
              <a:t> (</a:t>
            </a:r>
            <a:r>
              <a:rPr lang="sk-SK" dirty="0" err="1"/>
              <a:t>RLL</a:t>
            </a:r>
            <a:r>
              <a:rPr lang="sk-SK" dirty="0"/>
              <a:t> – </a:t>
            </a:r>
            <a:r>
              <a:rPr lang="sk-SK" dirty="0" err="1"/>
              <a:t>Radio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)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mobilná </a:t>
            </a:r>
            <a:r>
              <a:rPr lang="sk-SK" dirty="0"/>
              <a:t>bunková sieť</a:t>
            </a:r>
            <a:endParaRPr lang="cs-CZ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1844824"/>
            <a:ext cx="894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596383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Obr.</a:t>
            </a:r>
            <a:r>
              <a:rPr lang="en-US" dirty="0"/>
              <a:t>3.4.</a:t>
            </a:r>
            <a:r>
              <a:rPr lang="sk-SK" dirty="0"/>
              <a:t>1 Rádiová </a:t>
            </a:r>
            <a:r>
              <a:rPr lang="sk-SK" dirty="0" err="1"/>
              <a:t>sieťv</a:t>
            </a:r>
            <a:r>
              <a:rPr lang="sk-SK" dirty="0"/>
              <a:t> </a:t>
            </a:r>
            <a:r>
              <a:rPr lang="sk-SK" dirty="0" err="1"/>
              <a:t>PrS</a:t>
            </a:r>
            <a:r>
              <a:rPr lang="sk-SK" dirty="0"/>
              <a:t>: a)</a:t>
            </a:r>
            <a:r>
              <a:rPr lang="sk-SK" dirty="0" err="1"/>
              <a:t>bezšnúrový</a:t>
            </a:r>
            <a:r>
              <a:rPr lang="sk-SK" dirty="0"/>
              <a:t> telefón s individuálnym pripojením, b) </a:t>
            </a:r>
            <a:r>
              <a:rPr lang="sk-SK" dirty="0" err="1"/>
              <a:t>bezšnúrový</a:t>
            </a:r>
            <a:r>
              <a:rPr lang="sk-SK" dirty="0"/>
              <a:t> telefón so spoločným pripojením, c)mobilná bunková sieť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792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3.5.2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Bloková schéma </a:t>
            </a:r>
            <a:r>
              <a:rPr lang="sk-SK" b="1">
                <a:solidFill>
                  <a:srgbClr val="000000"/>
                </a:solidFill>
                <a:latin typeface="Arial" charset="0"/>
              </a:rPr>
              <a:t>kábelového modemu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a jeho pripojenie do siete (môže byť integrovaný v Set-Top-Boxe). Telef. modem pre prípad neexistujúceho spätného kanála.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4693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64163" y="4995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59113" y="4941888"/>
            <a:ext cx="2160587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074" name="Picture 2" descr="http://www.cisco.com/web/about/ac123/ac147/images/ipj/ipj_1-3/figure_catv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43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472514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Obr. : </a:t>
            </a:r>
            <a:r>
              <a:rPr lang="en-US" dirty="0" smtClean="0">
                <a:solidFill>
                  <a:srgbClr val="000000"/>
                </a:solidFill>
              </a:rPr>
              <a:t>Data-Over-Cable </a:t>
            </a:r>
            <a:r>
              <a:rPr lang="en-US" dirty="0">
                <a:solidFill>
                  <a:srgbClr val="000000"/>
                </a:solidFill>
              </a:rPr>
              <a:t>RFI Reference Architecture Cable </a:t>
            </a:r>
            <a:r>
              <a:rPr lang="en-US" dirty="0" smtClean="0">
                <a:solidFill>
                  <a:srgbClr val="000000"/>
                </a:solidFill>
              </a:rPr>
              <a:t>Modem</a:t>
            </a:r>
            <a:r>
              <a:rPr lang="sk-SK" dirty="0" smtClean="0">
                <a:solidFill>
                  <a:srgbClr val="000000"/>
                </a:solidFill>
              </a:rPr>
              <a:t> in MCNS - DOCSIS (</a:t>
            </a:r>
            <a:r>
              <a:rPr lang="en-US" dirty="0" smtClean="0">
                <a:solidFill>
                  <a:srgbClr val="000000"/>
                </a:solidFill>
              </a:rPr>
              <a:t>MCNS=</a:t>
            </a:r>
            <a:r>
              <a:rPr lang="sk-SK" dirty="0" err="1" smtClean="0">
                <a:solidFill>
                  <a:srgbClr val="000000"/>
                </a:solidFill>
              </a:rPr>
              <a:t>Multimedia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sk-SK" dirty="0" smtClean="0">
                <a:solidFill>
                  <a:srgbClr val="000000"/>
                </a:solidFill>
              </a:rPr>
              <a:t>zdroj: </a:t>
            </a:r>
            <a:r>
              <a:rPr lang="sk-SK" dirty="0" err="1" smtClean="0">
                <a:solidFill>
                  <a:srgbClr val="000000"/>
                </a:solidFill>
              </a:rPr>
              <a:t>cisco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7384-1F07-4BC6-A03C-B2E62D302B9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1747" name="Picture 5" descr="A tension tower with transposed phases carrying a power line for single phase AC traction current (110 kV, 16.67 hertz) near Bartholomä in Germany">
            <a:hlinkClick r:id="rId2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565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559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3.6 </a:t>
            </a:r>
            <a:r>
              <a:rPr lang="sk-SK" sz="3200" b="1">
                <a:solidFill>
                  <a:srgbClr val="000000"/>
                </a:solidFill>
              </a:rPr>
              <a:t>PLC</a:t>
            </a:r>
          </a:p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000000"/>
                </a:solidFill>
              </a:rPr>
              <a:t>- Power Line Communication</a:t>
            </a:r>
            <a:endParaRPr lang="cs-CZ" sz="3200" b="1">
              <a:solidFill>
                <a:srgbClr val="000000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9750" y="4362669"/>
            <a:ext cx="381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VYUŽITIE ENERGETICKÝCH VEDENÍ V ÚLOHE PRÍSTUPOVÝCH SIETÍ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výhody: sú všade, netreba kopať, ukladať / ťahať nové káble</a:t>
            </a:r>
          </a:p>
          <a:p>
            <a:pPr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b="1" dirty="0" smtClean="0">
                <a:solidFill>
                  <a:srgbClr val="000000"/>
                </a:solidFill>
              </a:rPr>
              <a:t>PDSL</a:t>
            </a: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Power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DSL – prístup k širokopásmovým službám </a:t>
            </a:r>
            <a:r>
              <a:rPr lang="sk-SK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43926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solidFill>
                  <a:srgbClr val="000000"/>
                </a:solidFill>
              </a:rPr>
              <a:t>= prenos dát v energetických </a:t>
            </a:r>
            <a:r>
              <a:rPr lang="sk-SK" sz="2000" dirty="0" smtClean="0">
                <a:solidFill>
                  <a:srgbClr val="000000"/>
                </a:solidFill>
              </a:rPr>
              <a:t>sieťach</a:t>
            </a:r>
          </a:p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rgbClr val="000000"/>
                </a:solidFill>
              </a:rPr>
              <a:t>- rôzne možnosti, širokopásmové aj úzkopásmové (viď ďalej)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E7991F8-1AFE-4A84-8C6D-122598D2E341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04813"/>
            <a:ext cx="8208962" cy="5832475"/>
            <a:chOff x="2789" y="2478"/>
            <a:chExt cx="2540" cy="1397"/>
          </a:xfrm>
        </p:grpSpPr>
        <p:pic>
          <p:nvPicPr>
            <p:cNvPr id="51211" name="Picture 11" descr="vypady_elekt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254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60" y="2478"/>
              <a:ext cx="12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pr</a:t>
              </a:r>
              <a:r>
                <a:rPr lang="sk-SK">
                  <a:solidFill>
                    <a:srgbClr val="000000"/>
                  </a:solidFill>
                </a:rPr>
                <a:t>ík</a:t>
              </a:r>
              <a:r>
                <a:rPr lang="en-US">
                  <a:solidFill>
                    <a:srgbClr val="000000"/>
                  </a:solidFill>
                </a:rPr>
                <a:t>lad ru</a:t>
              </a:r>
              <a:r>
                <a:rPr lang="sk-SK">
                  <a:solidFill>
                    <a:srgbClr val="000000"/>
                  </a:solidFill>
                </a:rPr>
                <a:t>š</a:t>
              </a:r>
              <a:r>
                <a:rPr lang="en-US">
                  <a:solidFill>
                    <a:srgbClr val="000000"/>
                  </a:solidFill>
                </a:rPr>
                <a:t>enia</a:t>
              </a:r>
              <a:r>
                <a:rPr lang="sk-SK">
                  <a:solidFill>
                    <a:srgbClr val="000000"/>
                  </a:solidFill>
                </a:rPr>
                <a:t>   </a:t>
              </a:r>
              <a:r>
                <a:rPr lang="sk-SK" sz="2400">
                  <a:solidFill>
                    <a:srgbClr val="000000"/>
                  </a:solidFill>
                  <a:sym typeface="Wingdings" pitchFamily="2" charset="2"/>
                </a:rPr>
                <a:t></a:t>
              </a:r>
              <a:endParaRPr lang="cs-CZ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5B28-5D66-43C4-9918-995E96DD0DE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2771" name="AutoShape 13"/>
          <p:cNvSpPr>
            <a:spLocks noChangeArrowheads="1"/>
          </p:cNvSpPr>
          <p:nvPr/>
        </p:nvSpPr>
        <p:spPr bwMode="auto">
          <a:xfrm rot="10800000">
            <a:off x="2268538" y="2060575"/>
            <a:ext cx="3455987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073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telekomunikačné služby prevádzkované po silnoprúdových vedeniach a sieťach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1871662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úzkopásmové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41192" y="1348343"/>
            <a:ext cx="201595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širokopásmové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95288" y="2060575"/>
            <a:ext cx="2376487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Hovorové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sk-SK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vvn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služobná telefónia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štandardná telefónia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339975" y="2060575"/>
            <a:ext cx="32400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chemeClr val="tx2"/>
                </a:solidFill>
              </a:rPr>
              <a:t>Nehovorové</a:t>
            </a:r>
            <a:r>
              <a:rPr lang="en-US" sz="1400" b="1" dirty="0" smtClean="0">
                <a:solidFill>
                  <a:schemeClr val="tx2"/>
                </a:solidFill>
              </a:rPr>
              <a:t>:</a:t>
            </a:r>
            <a:endParaRPr lang="sk-SK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vvn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nn</a:t>
            </a:r>
            <a:r>
              <a:rPr lang="sk-SK" sz="1400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meranie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signalizácia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synchronizácia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hromadné 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odčítanie bytových meračov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prenos od zabezpečovacích </a:t>
            </a:r>
            <a:r>
              <a:rPr lang="sk-SK" sz="1400" dirty="0" err="1">
                <a:solidFill>
                  <a:schemeClr val="tx2"/>
                </a:solidFill>
              </a:rPr>
              <a:t>zar</a:t>
            </a:r>
            <a:r>
              <a:rPr lang="sk-SK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4932363" y="2133600"/>
            <a:ext cx="252095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Transportné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b="1" dirty="0" err="1">
                <a:solidFill>
                  <a:srgbClr val="FF0000"/>
                </a:solidFill>
              </a:rPr>
              <a:t>BPL</a:t>
            </a:r>
            <a:r>
              <a:rPr lang="sk-SK" sz="1400" dirty="0" err="1">
                <a:solidFill>
                  <a:srgbClr val="FF0000"/>
                </a:solidFill>
              </a:rPr>
              <a:t>-Broadband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Power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Line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 smtClean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vn</a:t>
            </a:r>
            <a:r>
              <a:rPr lang="en-US" sz="1400" dirty="0">
                <a:solidFill>
                  <a:srgbClr val="000000"/>
                </a:solidFill>
              </a:rPr>
              <a:t>+</a:t>
            </a:r>
            <a:r>
              <a:rPr lang="en-US" sz="1400" dirty="0" err="1">
                <a:solidFill>
                  <a:srgbClr val="000000"/>
                </a:solidFill>
              </a:rPr>
              <a:t>opt.k</a:t>
            </a:r>
            <a:r>
              <a:rPr lang="sk-SK" sz="1400" dirty="0">
                <a:solidFill>
                  <a:srgbClr val="000000"/>
                </a:solidFill>
              </a:rPr>
              <a:t>á</a:t>
            </a:r>
            <a:r>
              <a:rPr lang="en-US" sz="1400" dirty="0" err="1">
                <a:solidFill>
                  <a:srgbClr val="000000"/>
                </a:solidFill>
              </a:rPr>
              <a:t>bel</a:t>
            </a:r>
            <a:r>
              <a:rPr lang="sk-SK" sz="1400" dirty="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</a:t>
            </a:r>
            <a:r>
              <a:rPr lang="sk-SK" sz="1400" dirty="0" err="1">
                <a:solidFill>
                  <a:srgbClr val="000000"/>
                </a:solidFill>
              </a:rPr>
              <a:t>dát.súborov</a:t>
            </a:r>
            <a:endParaRPr lang="sk-SK" sz="14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združených kanálov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7380288" y="2565400"/>
            <a:ext cx="1585912" cy="2462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Prístupové (PDSL)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nn</a:t>
            </a:r>
            <a:r>
              <a:rPr lang="sk-SK" sz="1400" dirty="0">
                <a:solidFill>
                  <a:srgbClr val="000000"/>
                </a:solidFill>
              </a:rPr>
              <a:t> sieť)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intranet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Internet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budovy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bytu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video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2195513" y="620713"/>
            <a:ext cx="15843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572000" y="620713"/>
            <a:ext cx="13684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6948488" y="1700213"/>
            <a:ext cx="1223962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2268538" y="1700213"/>
            <a:ext cx="17272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>
            <a:off x="1116013" y="1700213"/>
            <a:ext cx="8636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651500" y="1700213"/>
            <a:ext cx="865188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DC88-1DB8-4AE9-8E9F-893D98C2AE8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664"/>
            <a:ext cx="75041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3.6.1</a:t>
            </a: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Principiálne riešenie prístupovej siete s využitím energ. rozvodov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sk-SK">
                <a:solidFill>
                  <a:srgbClr val="000000"/>
                </a:solidFill>
              </a:rPr>
              <a:t>HF, LF </a:t>
            </a:r>
            <a:r>
              <a:rPr lang="en-US">
                <a:solidFill>
                  <a:srgbClr val="000000"/>
                </a:solidFill>
              </a:rPr>
              <a:t>= </a:t>
            </a:r>
            <a:r>
              <a:rPr lang="sk-SK">
                <a:solidFill>
                  <a:srgbClr val="000000"/>
                </a:solidFill>
              </a:rPr>
              <a:t>filt</a:t>
            </a:r>
            <a:r>
              <a:rPr lang="en-US">
                <a:solidFill>
                  <a:srgbClr val="000000"/>
                </a:solidFill>
              </a:rPr>
              <a:t>re HP, resp. DP</a:t>
            </a:r>
            <a:r>
              <a:rPr lang="sk-SK">
                <a:solidFill>
                  <a:srgbClr val="000000"/>
                </a:solidFill>
              </a:rPr>
              <a:t>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7056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fázové </a:t>
            </a:r>
            <a:r>
              <a:rPr lang="sk-SK" dirty="0">
                <a:solidFill>
                  <a:srgbClr val="000000"/>
                </a:solidFill>
              </a:rPr>
              <a:t>vodiče pre prenos BB (</a:t>
            </a:r>
            <a:r>
              <a:rPr lang="sk-SK" dirty="0" err="1">
                <a:solidFill>
                  <a:srgbClr val="000000"/>
                </a:solidFill>
              </a:rPr>
              <a:t>broadband</a:t>
            </a:r>
            <a:r>
              <a:rPr lang="sk-SK" dirty="0">
                <a:solidFill>
                  <a:srgbClr val="000000"/>
                </a:solidFill>
              </a:rPr>
              <a:t>) služieb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filtre LF, HF – požadovaná vysoká bezpečnosť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47565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22kV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0,4kV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59832" y="1556792"/>
            <a:ext cx="23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sk-SK" dirty="0" err="1" smtClean="0">
                <a:solidFill>
                  <a:srgbClr val="000000"/>
                </a:solidFill>
              </a:rPr>
              <a:t>ĺžka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stovky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metrov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94A2-732A-4761-8D7F-99C79E89B26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116013" y="28527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</a:t>
            </a:r>
            <a:r>
              <a:rPr lang="en-US" b="1">
                <a:solidFill>
                  <a:srgbClr val="000000"/>
                </a:solidFill>
              </a:rPr>
              <a:t>3.6.1 </a:t>
            </a:r>
            <a:r>
              <a:rPr lang="sk-SK" b="1">
                <a:solidFill>
                  <a:srgbClr val="000000"/>
                </a:solidFill>
              </a:rPr>
              <a:t>: </a:t>
            </a:r>
            <a:r>
              <a:rPr lang="sk-SK">
                <a:solidFill>
                  <a:srgbClr val="000000"/>
                </a:solidFill>
              </a:rPr>
              <a:t>Pásma povolené eur. normou pre komunikáciu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do 150 kHz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0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ale: pre PDSL – </a:t>
            </a:r>
            <a:r>
              <a:rPr lang="sk-SK" dirty="0" smtClean="0">
                <a:solidFill>
                  <a:srgbClr val="000000"/>
                </a:solidFill>
              </a:rPr>
              <a:t>až pásma </a:t>
            </a:r>
            <a:r>
              <a:rPr lang="sk-SK" dirty="0">
                <a:solidFill>
                  <a:srgbClr val="000000"/>
                </a:solidFill>
              </a:rPr>
              <a:t>do desiatok MHz (čím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 err="1">
                <a:solidFill>
                  <a:srgbClr val="000000"/>
                </a:solidFill>
              </a:rPr>
              <a:t>äčšia</a:t>
            </a:r>
            <a:r>
              <a:rPr lang="sk-SK" dirty="0">
                <a:solidFill>
                  <a:srgbClr val="000000"/>
                </a:solidFill>
              </a:rPr>
              <a:t> vzdialenosť, tým nižšie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sa môžu preniesť</a:t>
            </a:r>
            <a:r>
              <a:rPr lang="sk-SK" dirty="0" smtClean="0">
                <a:solidFill>
                  <a:srgbClr val="000000"/>
                </a:solidFill>
              </a:rPr>
              <a:t>): do 30 MHz pre bližších, do 10 MHz pre vzdialenejších účastníkov; desiatky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; OFDM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možnosť distribúcie Internetu, TV, rozhlasu aj do odľahlých miest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vývoj v oblasti </a:t>
            </a:r>
            <a:r>
              <a:rPr lang="sk-SK" dirty="0" err="1">
                <a:solidFill>
                  <a:srgbClr val="000000"/>
                </a:solidFill>
              </a:rPr>
              <a:t>e-m</a:t>
            </a:r>
            <a:r>
              <a:rPr lang="sk-SK" dirty="0">
                <a:solidFill>
                  <a:srgbClr val="000000"/>
                </a:solidFill>
              </a:rPr>
              <a:t> kompatibility a potláčania vzájomného rušenia rôznych </a:t>
            </a:r>
            <a:r>
              <a:rPr lang="sk-SK" dirty="0" err="1">
                <a:solidFill>
                  <a:srgbClr val="000000"/>
                </a:solidFill>
              </a:rPr>
              <a:t>tel-kom</a:t>
            </a:r>
            <a:r>
              <a:rPr lang="sk-SK" dirty="0">
                <a:solidFill>
                  <a:srgbClr val="000000"/>
                </a:solidFill>
              </a:rPr>
              <a:t>. systémov aj rušenia od en. siete (medzné hodnoty)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349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75440"/>
              </p:ext>
            </p:extLst>
          </p:nvPr>
        </p:nvGraphicFramePr>
        <p:xfrm>
          <a:off x="251520" y="260350"/>
          <a:ext cx="8641655" cy="2278063"/>
        </p:xfrm>
        <a:graphic>
          <a:graphicData uri="http://schemas.openxmlformats.org/drawingml/2006/table">
            <a:tbl>
              <a:tblPr/>
              <a:tblGrid>
                <a:gridCol w="80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ásmo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Pásmo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[kHz]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Poznámka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3 - 95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pre dodávateľov el. energie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dodávateľov el. energie a po ich súhlase i pre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95 -125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 účely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–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odberateľov – vyžaduje sa protokol o pristúpení k dohode.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E1A9-4BB1-4FFD-8B40-BA990EC20BF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35843" name="Picture 6" descr="zavri ok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>
                <a:solidFill>
                  <a:srgbClr val="000000"/>
                </a:solidFill>
              </a:rPr>
              <a:t>http://pocitace.sme.sk/clanok.asp?cl=4110031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41402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IPTV aj Internet cez el. zásuvky (v rámci domácej siete)</a:t>
            </a:r>
            <a:r>
              <a:rPr lang="en-US" b="1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architekt</a:t>
            </a:r>
            <a:r>
              <a:rPr lang="sk-SK">
                <a:solidFill>
                  <a:srgbClr val="000000"/>
                </a:solidFill>
              </a:rPr>
              <a:t>úra</a:t>
            </a:r>
            <a:r>
              <a:rPr lang="sk-SK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router (alebo DSL modem) pripojený k Internetu aj k el. sieti   (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 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adaptéry </a:t>
            </a:r>
            <a:r>
              <a:rPr lang="sk-SK">
                <a:solidFill>
                  <a:srgbClr val="000000"/>
                </a:solidFill>
              </a:rPr>
              <a:t>technológie Powerline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v dosahu 10</a:t>
            </a:r>
            <a:r>
              <a:rPr lang="sk-SK" baseline="30000">
                <a:solidFill>
                  <a:srgbClr val="000000"/>
                </a:solidFill>
              </a:rPr>
              <a:t>1</a:t>
            </a:r>
            <a:r>
              <a:rPr lang="sk-SK">
                <a:solidFill>
                  <a:srgbClr val="000000"/>
                </a:solidFill>
              </a:rPr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nevhodné: prepäťové ochrany a filtre (!)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419475" y="1268413"/>
            <a:ext cx="1728788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5847" name="Picture 11" descr="zavri okno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960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4140200" y="2708275"/>
            <a:ext cx="1008063" cy="208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50D8023-F2D6-4677-83EC-69E11C34CA7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4387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372225" y="508476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sk-SK">
                <a:solidFill>
                  <a:srgbClr val="000000"/>
                </a:solidFill>
              </a:rPr>
              <a:t>žnosti domácej širokopásmovej siete s využitím elektrického rozvodu a adaptérov PLD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D47EB40-5523-4E42-AA6A-E1F058CD5EC1}" type="slidenum">
              <a:rPr lang="cs-CZ" sz="1400">
                <a:latin typeface="Arial" charset="0"/>
              </a:rPr>
              <a:pPr algn="r" eaLnBrk="1" hangingPunct="1"/>
              <a:t>49</a:t>
            </a:fld>
            <a:endParaRPr lang="cs-CZ" sz="1400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  <a:latin typeface="Arial" charset="0"/>
              </a:rPr>
              <a:t>Referencie: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Vaculík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: Prístupové siete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ŽU v Žiline, 2000.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Vodrážka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Přenosové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systémy v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přístupové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síti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ČVUT, 2003.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[3]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Internet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k-SK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3B4B-2B6B-4BAA-AF0A-78987670BDE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6327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/>
              <a:t>RLL</a:t>
            </a:r>
            <a:endParaRPr lang="cs-CZ" sz="2000" b="1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2</a:t>
            </a:r>
            <a:r>
              <a:rPr lang="sk-SK"/>
              <a:t> Referenčný model RLL</a:t>
            </a:r>
            <a:r>
              <a:rPr lang="en-US"/>
              <a:t> v</a:t>
            </a:r>
            <a:r>
              <a:rPr lang="sk-SK"/>
              <a:t>š</a:t>
            </a:r>
            <a:r>
              <a:rPr lang="en-US"/>
              <a:t>eobecne</a:t>
            </a:r>
            <a:r>
              <a:rPr lang="sk-SK"/>
              <a:t>. SS – pevná sieť, BSC- Base Station Controller, BS – Base Station, RT- Radio termination, Terminal equipment, IF – rozhrania, OAM-Operation, Admin. and Maintenance (súbor funkcií pre...), NMA-Network Management Agent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24E9-1453-4D83-A9EF-F7E1A32567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66246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3</a:t>
            </a:r>
            <a:r>
              <a:rPr lang="sk-SK"/>
              <a:t> Rádiový spoj typu bod-bod</a:t>
            </a:r>
            <a:endParaRPr lang="cs-CZ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13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308850" y="2924175"/>
            <a:ext cx="1835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Obr.</a:t>
            </a:r>
            <a:r>
              <a:rPr lang="en-US"/>
              <a:t>3.4.</a:t>
            </a:r>
            <a:r>
              <a:rPr lang="sk-SK"/>
              <a:t>4 </a:t>
            </a:r>
            <a:r>
              <a:rPr lang="en-US"/>
              <a:t>Princ</a:t>
            </a:r>
            <a:r>
              <a:rPr lang="sk-SK"/>
              <a:t>íp RLL v transportnej časti prístupovej siete</a:t>
            </a:r>
            <a:endParaRPr lang="cs-CZ"/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8886-B44B-4F8A-8984-B92A3DB486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2999" y="116632"/>
            <a:ext cx="8753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000000"/>
                </a:solidFill>
              </a:rPr>
              <a:t>Bezšnúrový</a:t>
            </a:r>
            <a:r>
              <a:rPr lang="sk-SK" sz="3200" b="1" dirty="0">
                <a:solidFill>
                  <a:srgbClr val="000000"/>
                </a:solidFill>
              </a:rPr>
              <a:t> telefón (CT – </a:t>
            </a:r>
            <a:r>
              <a:rPr lang="sk-SK" sz="3200" dirty="0" err="1">
                <a:solidFill>
                  <a:srgbClr val="000000"/>
                </a:solidFill>
              </a:rPr>
              <a:t>Cordless</a:t>
            </a:r>
            <a:r>
              <a:rPr lang="sk-SK" sz="3200" dirty="0">
                <a:solidFill>
                  <a:srgbClr val="000000"/>
                </a:solidFill>
              </a:rPr>
              <a:t> </a:t>
            </a:r>
            <a:r>
              <a:rPr lang="sk-SK" sz="3200" dirty="0" err="1">
                <a:solidFill>
                  <a:srgbClr val="000000"/>
                </a:solidFill>
              </a:rPr>
              <a:t>telephone</a:t>
            </a:r>
            <a:r>
              <a:rPr lang="sk-SK" sz="3200" dirty="0">
                <a:solidFill>
                  <a:srgbClr val="000000"/>
                </a:solidFill>
              </a:rPr>
              <a:t>)</a:t>
            </a:r>
            <a:r>
              <a:rPr lang="sk-SK" sz="3200" b="1" dirty="0">
                <a:solidFill>
                  <a:srgbClr val="000000"/>
                </a:solidFill>
              </a:rPr>
              <a:t>  a systém </a:t>
            </a:r>
            <a:r>
              <a:rPr lang="sk-SK" sz="3200" b="1" dirty="0" smtClean="0">
                <a:solidFill>
                  <a:srgbClr val="000000"/>
                </a:solidFill>
              </a:rPr>
              <a:t>DECT</a:t>
            </a:r>
            <a:endParaRPr lang="sk-SK" sz="3200" b="1" dirty="0">
              <a:solidFill>
                <a:srgbClr val="00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3850"/>
            <a:ext cx="8675688" cy="10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5</a:t>
            </a:r>
            <a:r>
              <a:rPr lang="sk-SK" dirty="0">
                <a:solidFill>
                  <a:srgbClr val="000000"/>
                </a:solidFill>
              </a:rPr>
              <a:t> Všeobecný referenčný model systému DECT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5997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72225" y="5661025"/>
            <a:ext cx="23764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6</a:t>
            </a:r>
            <a:r>
              <a:rPr lang="sk-SK" dirty="0">
                <a:solidFill>
                  <a:srgbClr val="000000"/>
                </a:solidFill>
              </a:rPr>
              <a:t> : Architektúra DECT v prístupovej sieti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516688" y="2997200"/>
            <a:ext cx="2016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FRT-Fixed Radio Termination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PRT- Portable Radio Termination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C713-68F6-4457-953F-3CDAA99F8A8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DECT-</a:t>
            </a:r>
            <a:r>
              <a:rPr lang="sk-SK">
                <a:solidFill>
                  <a:srgbClr val="000000"/>
                </a:solidFill>
              </a:rPr>
              <a:t>pokračovanie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3453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úzkopásmový bezdrôtový prístup k verejnej alebo privátnej sieti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aj typ P-MP a zložité aplikácie podobné mobilným sieťam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3 generácie</a:t>
            </a:r>
            <a:r>
              <a:rPr lang="en-US">
                <a:solidFill>
                  <a:srgbClr val="000000"/>
                </a:solidFill>
              </a:rPr>
              <a:t> (CT1, CT2, CT3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DECT)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je základom pre UMTS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A19CD90-3129-4482-BE8B-CD78E061B7F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0" name="Picture 6" descr="250px-Cordl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5949950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The base unit and handset of a British Telecom DECT cordless telephone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251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zdroj: Wikipedia</a:t>
            </a:r>
          </a:p>
        </p:txBody>
      </p:sp>
      <p:pic>
        <p:nvPicPr>
          <p:cNvPr id="9" name="Picture 2" descr="http://t2.gstatic.com/images?q=tbn:ANd9GcSeIvdGOOA1_iZrkJuPgtEZizWFjWdWyZ2uLCojacU530yb4F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68312" y="5949950"/>
            <a:ext cx="3095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Obr</a:t>
            </a:r>
            <a:r>
              <a:rPr lang="en-US" sz="1200" dirty="0" smtClean="0">
                <a:solidFill>
                  <a:srgbClr val="000000"/>
                </a:solidFill>
              </a:rPr>
              <a:t>.- </a:t>
            </a:r>
            <a:r>
              <a:rPr lang="en-US" sz="1200" dirty="0" err="1" smtClean="0">
                <a:solidFill>
                  <a:srgbClr val="000000"/>
                </a:solidFill>
              </a:rPr>
              <a:t>zdroj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sk-SK" sz="1200" dirty="0" smtClean="0">
                <a:solidFill>
                  <a:srgbClr val="000000"/>
                </a:solidFill>
              </a:rPr>
              <a:t>PANASONIC‑KX‑TG5673.jpe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sk-SK" sz="1200" dirty="0">
              <a:solidFill>
                <a:srgbClr val="000000"/>
              </a:solidFill>
            </a:endParaRPr>
          </a:p>
          <a:p>
            <a:endParaRPr lang="sk-S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4F7F-F9E1-403E-8F9B-E772C56844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0338" y="6613525"/>
            <a:ext cx="393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foto: http://trak.in/wp-content/uploads/2007/06/sadhu_mobile.jpg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4" y="0"/>
            <a:ext cx="5038331" cy="6858000"/>
          </a:xfrm>
          <a:prstGeom prst="rect">
            <a:avLst/>
          </a:prstGeo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34551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/>
              <a:t>Mobilná </a:t>
            </a:r>
            <a:r>
              <a:rPr lang="en-US" sz="3200" b="1" dirty="0" smtClean="0"/>
              <a:t>r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dio</a:t>
            </a:r>
            <a:r>
              <a:rPr lang="sk-SK" sz="3200" b="1" dirty="0" err="1" smtClean="0"/>
              <a:t>vá</a:t>
            </a:r>
            <a:r>
              <a:rPr lang="sk-SK" sz="3200" b="1" dirty="0" smtClean="0"/>
              <a:t> </a:t>
            </a:r>
            <a:r>
              <a:rPr lang="sk-SK" sz="3200" b="1" dirty="0"/>
              <a:t>sieť</a:t>
            </a:r>
            <a:endParaRPr lang="cs-CZ" sz="3200" b="1" dirty="0"/>
          </a:p>
        </p:txBody>
      </p:sp>
      <p:sp>
        <p:nvSpPr>
          <p:cNvPr id="4" name="Šípka doprava 3"/>
          <p:cNvSpPr/>
          <p:nvPr/>
        </p:nvSpPr>
        <p:spPr>
          <a:xfrm>
            <a:off x="9252520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3420</Words>
  <Application>Microsoft Office PowerPoint</Application>
  <PresentationFormat>Prezentácia na obrazovke (4:3)</PresentationFormat>
  <Paragraphs>410</Paragraphs>
  <Slides>49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Times New Roman</vt:lpstr>
      <vt:lpstr>Wingdings</vt:lpstr>
      <vt:lpstr>Motív balíka Office</vt:lpstr>
      <vt:lpstr>Visio</vt:lpstr>
      <vt:lpstr>Komunikačná technika_2</vt:lpstr>
      <vt:lpstr>3.4 Rádiové 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Ludmila Macekova</cp:lastModifiedBy>
  <cp:revision>276</cp:revision>
  <dcterms:created xsi:type="dcterms:W3CDTF">2007-11-06T08:00:50Z</dcterms:created>
  <dcterms:modified xsi:type="dcterms:W3CDTF">2018-04-16T12:06:18Z</dcterms:modified>
</cp:coreProperties>
</file>