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58" r:id="rId4"/>
    <p:sldId id="260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6958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0408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1212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6405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8387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8390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641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933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835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750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210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4E9DB-15B0-4295-86C3-B4A9861DB084}" type="datetimeFigureOut">
              <a:rPr lang="en-US" smtClean="0"/>
              <a:pPr/>
              <a:t>11/19/2017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543B0-A463-4A1F-A93E-859DD9EC00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4473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98"/>
          <a:stretch/>
        </p:blipFill>
        <p:spPr bwMode="auto">
          <a:xfrm rot="1744068">
            <a:off x="2882307" y="1591159"/>
            <a:ext cx="3756057" cy="47953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4799" y="101574"/>
            <a:ext cx="30670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D:\Heeren\Proposals\COST CA16101\STSM proposals\logo_cos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954" y="101574"/>
            <a:ext cx="20955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75571">
            <a:off x="113403" y="1370264"/>
            <a:ext cx="4743456" cy="611395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148612" y="900009"/>
            <a:ext cx="4846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CA 16101 STSM’s: The Rules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930235" y="5949280"/>
            <a:ext cx="3213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 announced last MC meeting</a:t>
            </a:r>
          </a:p>
          <a:p>
            <a:r>
              <a:rPr lang="en-US" dirty="0" smtClean="0"/>
              <a:t>Effective August 1</a:t>
            </a:r>
            <a:r>
              <a:rPr lang="en-US" baseline="30000" dirty="0" smtClean="0"/>
              <a:t>st</a:t>
            </a:r>
            <a:r>
              <a:rPr lang="en-US" dirty="0" smtClean="0"/>
              <a:t>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1998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4799" y="101574"/>
            <a:ext cx="30670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D:\Heeren\Proposals\COST CA16101\STSM proposals\logo_cos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954" y="101574"/>
            <a:ext cx="20955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48612" y="900009"/>
            <a:ext cx="4858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CA 16101 STSM committee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772816"/>
            <a:ext cx="5654818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  <a:buSzPct val="150000"/>
            </a:pPr>
            <a:r>
              <a:rPr lang="en-US" sz="2800" b="1" dirty="0" smtClean="0"/>
              <a:t>The </a:t>
            </a:r>
            <a:r>
              <a:rPr lang="en-US" sz="2800" b="1" dirty="0" err="1" smtClean="0"/>
              <a:t>commitee</a:t>
            </a:r>
            <a:endParaRPr lang="en-US" sz="2800" b="1" dirty="0" smtClean="0"/>
          </a:p>
          <a:p>
            <a:pPr marL="285750" indent="-2857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/>
              <a:t>Ron M.A. Heeren (Univ. Maastricht, STSM coordinator)</a:t>
            </a:r>
          </a:p>
          <a:p>
            <a:pPr marL="285750" indent="-2857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/>
              <a:t>Eva Cuypers (KU Leuven)</a:t>
            </a:r>
          </a:p>
          <a:p>
            <a:pPr marL="285750" indent="-2857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/>
              <a:t>Iwona Szynkowska (TU Lodz)</a:t>
            </a:r>
          </a:p>
          <a:p>
            <a:pPr marL="285750" indent="-2857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/>
              <a:t>Ivančica Bogdanović Radović  (Ruder </a:t>
            </a:r>
            <a:r>
              <a:rPr lang="en-US" dirty="0" err="1" smtClean="0"/>
              <a:t>Boskovic</a:t>
            </a:r>
            <a:r>
              <a:rPr lang="en-US" dirty="0" smtClean="0"/>
              <a:t> Institute)</a:t>
            </a:r>
          </a:p>
          <a:p>
            <a:pPr marL="285750" indent="-2857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/>
              <a:t>Biljana Škrbić (Univ. Novi Sad)</a:t>
            </a:r>
          </a:p>
          <a:p>
            <a:pPr marL="285750" indent="-285750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/>
              <a:t>Michal Levin (Israel Police)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8602" y="4545994"/>
            <a:ext cx="569111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committee votes by majority</a:t>
            </a:r>
          </a:p>
          <a:p>
            <a:r>
              <a:rPr lang="en-US" dirty="0" smtClean="0"/>
              <a:t>Coordinator has decisive vote in case votes are 50/50 split</a:t>
            </a:r>
          </a:p>
          <a:p>
            <a:r>
              <a:rPr lang="en-US" dirty="0" smtClean="0"/>
              <a:t>Turn around time is typically one week until vote is clear</a:t>
            </a:r>
          </a:p>
          <a:p>
            <a:r>
              <a:rPr lang="en-US" dirty="0" smtClean="0"/>
              <a:t>Incomplete submissions are dealt with by coordinator</a:t>
            </a:r>
          </a:p>
          <a:p>
            <a:r>
              <a:rPr lang="en-US" dirty="0" smtClean="0"/>
              <a:t>Upon approval, coordinator approves application in </a:t>
            </a:r>
            <a:r>
              <a:rPr lang="en-US" dirty="0" err="1" smtClean="0"/>
              <a:t>eCOST</a:t>
            </a:r>
            <a:endParaRPr lang="en-US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9965" y="1484784"/>
            <a:ext cx="858419" cy="4316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7169965" y="5801452"/>
            <a:ext cx="858419" cy="6879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24738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4799" y="101574"/>
            <a:ext cx="30670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950688" y="900009"/>
            <a:ext cx="7242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CA 16101 STSM Overview November 2017</a:t>
            </a:r>
            <a:endParaRPr lang="en-US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6156176" y="2124216"/>
            <a:ext cx="266429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Status:</a:t>
            </a:r>
          </a:p>
          <a:p>
            <a:r>
              <a:rPr lang="en-US" dirty="0" smtClean="0"/>
              <a:t>5 Approved STSM’s</a:t>
            </a:r>
          </a:p>
          <a:p>
            <a:pPr>
              <a:tabLst>
                <a:tab pos="355600" algn="l"/>
              </a:tabLst>
            </a:pPr>
            <a:r>
              <a:rPr lang="en-US" dirty="0" smtClean="0"/>
              <a:t>	2 Completed</a:t>
            </a:r>
          </a:p>
          <a:p>
            <a:pPr>
              <a:tabLst>
                <a:tab pos="355600" algn="l"/>
              </a:tabLst>
            </a:pPr>
            <a:r>
              <a:rPr lang="en-US" dirty="0" smtClean="0"/>
              <a:t>	3 Planned</a:t>
            </a:r>
          </a:p>
          <a:p>
            <a:pPr>
              <a:tabLst>
                <a:tab pos="355600" algn="l"/>
              </a:tabLst>
            </a:pPr>
            <a:r>
              <a:rPr lang="en-US" dirty="0" smtClean="0"/>
              <a:t>1 unfinished in the system</a:t>
            </a:r>
            <a:endParaRPr lang="en-US" dirty="0"/>
          </a:p>
          <a:p>
            <a:pPr>
              <a:tabLst>
                <a:tab pos="355600" algn="l"/>
              </a:tabLst>
            </a:pPr>
            <a:endParaRPr lang="en-US" dirty="0" smtClean="0"/>
          </a:p>
          <a:p>
            <a:pPr>
              <a:tabLst>
                <a:tab pos="355600" algn="l"/>
              </a:tabLst>
            </a:pPr>
            <a:r>
              <a:rPr lang="en-US" dirty="0" smtClean="0"/>
              <a:t>Budget left for 5+3 more STSM’s in this grant period</a:t>
            </a:r>
          </a:p>
          <a:p>
            <a:pPr>
              <a:tabLst>
                <a:tab pos="355600" algn="l"/>
              </a:tabLst>
            </a:pPr>
            <a:endParaRPr lang="en-US" dirty="0" smtClean="0"/>
          </a:p>
          <a:p>
            <a:pPr>
              <a:tabLst>
                <a:tab pos="355600" algn="l"/>
              </a:tabLst>
            </a:pPr>
            <a:r>
              <a:rPr lang="en-US" dirty="0" smtClean="0"/>
              <a:t>Note: STSM’s must be COMPLETED before 1-6-2018 (beyond first funding period)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339752" y="6397256"/>
            <a:ext cx="6218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Good geographical spread of STSM’s over participating countries</a:t>
            </a:r>
            <a:endParaRPr lang="en-US" i="1" dirty="0"/>
          </a:p>
        </p:txBody>
      </p:sp>
      <p:pic>
        <p:nvPicPr>
          <p:cNvPr id="27" name="Picture 5" descr="D:\Heeren\Proposals\COST CA16101\STSM proposals\logo_cos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954" y="101574"/>
            <a:ext cx="20955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40486"/>
            <a:ext cx="5027048" cy="4981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5042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4799" y="101574"/>
            <a:ext cx="30670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50688" y="972017"/>
            <a:ext cx="7242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CA 16101 STSM Overview November 2017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7356166"/>
              </p:ext>
            </p:extLst>
          </p:nvPr>
        </p:nvGraphicFramePr>
        <p:xfrm>
          <a:off x="457200" y="1484784"/>
          <a:ext cx="8229599" cy="39787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4400"/>
                <a:gridCol w="664323"/>
                <a:gridCol w="199773"/>
                <a:gridCol w="846247"/>
                <a:gridCol w="866479"/>
                <a:gridCol w="460561"/>
                <a:gridCol w="884043"/>
                <a:gridCol w="2880458"/>
                <a:gridCol w="538622"/>
                <a:gridCol w="374693"/>
              </a:tblGrid>
              <a:tr h="2342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STSM number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STSM awardee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Origin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Desitination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Budget (€)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Period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Topic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Report submitted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ECI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</a:tr>
              <a:tr h="117120"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856" marR="5856" marT="5856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</a:tr>
              <a:tr h="181535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GRANT PERIOD I : 1 May 2017 until 30 April 2018</a:t>
                      </a:r>
                      <a:endParaRPr lang="en-US" sz="2400" b="1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</a:tr>
              <a:tr h="234239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38041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Ivana </a:t>
                      </a:r>
                      <a:r>
                        <a:rPr lang="en-US" sz="1200" u="none" strike="noStrike" dirty="0" err="1">
                          <a:effectLst/>
                        </a:rPr>
                        <a:t>Milenković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Belgrade, Serbia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Malaga, Spain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2500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9/1/2017 -10/1/2017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STRUCTURAL CHARACTERIZATION OF S- P- AND N- CARBON QUANTUM DOTS FOR FORENSIC FINGERPRINT APPLICATIONS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</a:tr>
              <a:tr h="11712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38783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Hristov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Ohrid, Macedonia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Athens, Greece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2500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12/20/2017 -1/24/2018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Parallel multi-objective optimization for image processing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Yes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</a:tr>
              <a:tr h="11712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38808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Fierrez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Madrid, Spain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Bangor, UK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2400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10/6/2017-10/18/2017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Combining Forensic Evidence with Multiple Classifiers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</a:tr>
              <a:tr h="234239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38847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Manual Algarra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Malaga, Spain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Porto, Portugal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2500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11/15/2017-12/22/2017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Biocompatible Nanomaterials for Fingerprint Detection Based in Carbon Quantum Dots with Up-Conversion Efficiency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</a:tr>
              <a:tr h="234239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39147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Michel VandenBosch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Leuven, Belgium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Vienna, Austria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2500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1/1/2018 - 3/31/2018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Imaging and mapping of drugs and metabolites in skeletal tissue of chronical dosed rats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856" marR="5856" marT="5856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5656" y="5823785"/>
            <a:ext cx="5886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participation of Early career investigators 60% so far !!!</a:t>
            </a:r>
          </a:p>
          <a:p>
            <a:r>
              <a:rPr lang="en-US" dirty="0" smtClean="0"/>
              <a:t>Good variation of topics</a:t>
            </a:r>
            <a:endParaRPr lang="en-US" dirty="0"/>
          </a:p>
        </p:txBody>
      </p:sp>
      <p:pic>
        <p:nvPicPr>
          <p:cNvPr id="7" name="Picture 5" descr="D:\Heeren\Proposals\COST CA16101\STSM proposals\logo_cos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954" y="101574"/>
            <a:ext cx="20955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319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4799" y="101574"/>
            <a:ext cx="30670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D:\Heeren\Proposals\COST CA16101\STSM proposals\logo_cos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954" y="101574"/>
            <a:ext cx="20955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20276" y="900009"/>
            <a:ext cx="5103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CA 16101 STSM’s: Questions?</a:t>
            </a:r>
            <a:endParaRPr 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7560840" cy="501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7593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280</Words>
  <Application>Microsoft Office PowerPoint</Application>
  <PresentationFormat>On-screen Show (4:3)</PresentationFormat>
  <Paragraphs>84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AMOLF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 M. A. Heeren</dc:creator>
  <cp:lastModifiedBy>simona</cp:lastModifiedBy>
  <cp:revision>3</cp:revision>
  <dcterms:created xsi:type="dcterms:W3CDTF">2017-11-05T15:03:40Z</dcterms:created>
  <dcterms:modified xsi:type="dcterms:W3CDTF">2017-11-19T06:47:42Z</dcterms:modified>
</cp:coreProperties>
</file>