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sldIdLst>
    <p:sldId id="256" r:id="rId2"/>
    <p:sldId id="257" r:id="rId3"/>
    <p:sldId id="286" r:id="rId4"/>
    <p:sldId id="261" r:id="rId5"/>
    <p:sldId id="259" r:id="rId6"/>
    <p:sldId id="266" r:id="rId7"/>
    <p:sldId id="260" r:id="rId8"/>
    <p:sldId id="263" r:id="rId9"/>
    <p:sldId id="264" r:id="rId10"/>
    <p:sldId id="265" r:id="rId11"/>
    <p:sldId id="262" r:id="rId12"/>
    <p:sldId id="267" r:id="rId13"/>
    <p:sldId id="279" r:id="rId14"/>
    <p:sldId id="269" r:id="rId15"/>
    <p:sldId id="268" r:id="rId16"/>
    <p:sldId id="270" r:id="rId17"/>
    <p:sldId id="271" r:id="rId18"/>
    <p:sldId id="283" r:id="rId19"/>
    <p:sldId id="284" r:id="rId20"/>
    <p:sldId id="285" r:id="rId21"/>
    <p:sldId id="282" r:id="rId22"/>
    <p:sldId id="272" r:id="rId23"/>
    <p:sldId id="273" r:id="rId24"/>
    <p:sldId id="280" r:id="rId25"/>
    <p:sldId id="274" r:id="rId26"/>
    <p:sldId id="281" r:id="rId27"/>
    <p:sldId id="275" r:id="rId28"/>
    <p:sldId id="276" r:id="rId29"/>
    <p:sldId id="277" r:id="rId30"/>
    <p:sldId id="278"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1848" autoAdjust="0"/>
  </p:normalViewPr>
  <p:slideViewPr>
    <p:cSldViewPr>
      <p:cViewPr>
        <p:scale>
          <a:sx n="100" d="100"/>
          <a:sy n="100" d="100"/>
        </p:scale>
        <p:origin x="-198" y="165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9C50577-EA8F-40C4-B13E-179847BF0C97}" type="datetimeFigureOut">
              <a:rPr lang="en-GB" smtClean="0"/>
              <a:pPr/>
              <a:t>06/11/2017</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2F85BD1-4540-4576-BB70-44B13B52E289}" type="slidenum">
              <a:rPr lang="en-GB" smtClean="0"/>
              <a:pPr/>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Ask someone that takes minutes and highlights MC </a:t>
            </a:r>
            <a:r>
              <a:rPr lang="en-GB" smtClean="0"/>
              <a:t>decisions proposals</a:t>
            </a:r>
            <a:endParaRPr lang="en-GB"/>
          </a:p>
        </p:txBody>
      </p:sp>
      <p:sp>
        <p:nvSpPr>
          <p:cNvPr id="4" name="Slide Number Placeholder 3"/>
          <p:cNvSpPr>
            <a:spLocks noGrp="1"/>
          </p:cNvSpPr>
          <p:nvPr>
            <p:ph type="sldNum" sz="quarter" idx="10"/>
          </p:nvPr>
        </p:nvSpPr>
        <p:spPr/>
        <p:txBody>
          <a:bodyPr/>
          <a:lstStyle/>
          <a:p>
            <a:fld id="{F2F85BD1-4540-4576-BB70-44B13B52E289}" type="slidenum">
              <a:rPr lang="en-GB" smtClean="0"/>
              <a:pPr/>
              <a:t>1</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I did not get if this was for YEAR</a:t>
            </a:r>
            <a:r>
              <a:rPr lang="en-GB" baseline="0" dirty="0" smtClean="0"/>
              <a:t> 1 or for YEAR 2. I am not ready to discuss the budget planning for Year 2.</a:t>
            </a:r>
          </a:p>
          <a:p>
            <a:r>
              <a:rPr lang="en-GB" baseline="0" dirty="0" smtClean="0"/>
              <a:t>For this year, as shown by a quick view of the budget expenditure, we might have to be flexible and divert unspent resources to where more needed, e.g. additional STSM, possibly a Core group meeting and there might be the chance of possibly a WG meeting where needed to consolidate the results of the RRS. In the first MC meeting the MC gave mandate to the core group to spend a maximum of EUR 5000.</a:t>
            </a:r>
            <a:endParaRPr lang="en-GB" dirty="0"/>
          </a:p>
        </p:txBody>
      </p:sp>
      <p:sp>
        <p:nvSpPr>
          <p:cNvPr id="4" name="Slide Number Placeholder 3"/>
          <p:cNvSpPr>
            <a:spLocks noGrp="1"/>
          </p:cNvSpPr>
          <p:nvPr>
            <p:ph type="sldNum" sz="quarter" idx="10"/>
          </p:nvPr>
        </p:nvSpPr>
        <p:spPr/>
        <p:txBody>
          <a:bodyPr/>
          <a:lstStyle/>
          <a:p>
            <a:fld id="{F2F85BD1-4540-4576-BB70-44B13B52E289}" type="slidenum">
              <a:rPr lang="en-GB" smtClean="0"/>
              <a:pPr/>
              <a:t>22</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Again I am not sure here whether this referred to the GP 1 or the future GP2.</a:t>
            </a:r>
          </a:p>
          <a:p>
            <a:r>
              <a:rPr lang="en-GB" dirty="0" smtClean="0"/>
              <a:t>All</a:t>
            </a:r>
            <a:r>
              <a:rPr lang="en-GB" baseline="0" dirty="0" smtClean="0"/>
              <a:t> the activities have been exhausted for this year (apart from STSM and conference grants) unless core group or an additional WG meeting is planned.</a:t>
            </a:r>
            <a:endParaRPr lang="en-GB" dirty="0"/>
          </a:p>
        </p:txBody>
      </p:sp>
      <p:sp>
        <p:nvSpPr>
          <p:cNvPr id="4" name="Slide Number Placeholder 3"/>
          <p:cNvSpPr>
            <a:spLocks noGrp="1"/>
          </p:cNvSpPr>
          <p:nvPr>
            <p:ph type="sldNum" sz="quarter" idx="10"/>
          </p:nvPr>
        </p:nvSpPr>
        <p:spPr/>
        <p:txBody>
          <a:bodyPr/>
          <a:lstStyle/>
          <a:p>
            <a:fld id="{F2F85BD1-4540-4576-BB70-44B13B52E289}" type="slidenum">
              <a:rPr lang="en-GB" smtClean="0"/>
              <a:pPr/>
              <a:t>23</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FB7C4D23-D6BF-438E-910B-ADCA034FC812}" type="datetimeFigureOut">
              <a:rPr lang="en-GB" smtClean="0"/>
              <a:pPr/>
              <a:t>06/11/2017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F28C571-9546-4CAA-A15A-EE3B45FC0418}"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B7C4D23-D6BF-438E-910B-ADCA034FC812}" type="datetimeFigureOut">
              <a:rPr lang="en-GB" smtClean="0"/>
              <a:pPr/>
              <a:t>06/11/2017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F28C571-9546-4CAA-A15A-EE3B45FC0418}"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B7C4D23-D6BF-438E-910B-ADCA034FC812}" type="datetimeFigureOut">
              <a:rPr lang="en-GB" smtClean="0"/>
              <a:pPr/>
              <a:t>06/11/2017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F28C571-9546-4CAA-A15A-EE3B45FC0418}"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B7C4D23-D6BF-438E-910B-ADCA034FC812}" type="datetimeFigureOut">
              <a:rPr lang="en-GB" smtClean="0"/>
              <a:pPr/>
              <a:t>06/11/2017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F28C571-9546-4CAA-A15A-EE3B45FC0418}"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B7C4D23-D6BF-438E-910B-ADCA034FC812}" type="datetimeFigureOut">
              <a:rPr lang="en-GB" smtClean="0"/>
              <a:pPr/>
              <a:t>06/11/2017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F28C571-9546-4CAA-A15A-EE3B45FC0418}"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FB7C4D23-D6BF-438E-910B-ADCA034FC812}" type="datetimeFigureOut">
              <a:rPr lang="en-GB" smtClean="0"/>
              <a:pPr/>
              <a:t>06/11/2017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F28C571-9546-4CAA-A15A-EE3B45FC0418}"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FB7C4D23-D6BF-438E-910B-ADCA034FC812}" type="datetimeFigureOut">
              <a:rPr lang="en-GB" smtClean="0"/>
              <a:pPr/>
              <a:t>06/11/2017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F28C571-9546-4CAA-A15A-EE3B45FC0418}"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FB7C4D23-D6BF-438E-910B-ADCA034FC812}" type="datetimeFigureOut">
              <a:rPr lang="en-GB" smtClean="0"/>
              <a:pPr/>
              <a:t>06/11/2017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F28C571-9546-4CAA-A15A-EE3B45FC0418}"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B7C4D23-D6BF-438E-910B-ADCA034FC812}" type="datetimeFigureOut">
              <a:rPr lang="en-GB" smtClean="0"/>
              <a:pPr/>
              <a:t>06/11/2017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F28C571-9546-4CAA-A15A-EE3B45FC0418}"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B7C4D23-D6BF-438E-910B-ADCA034FC812}" type="datetimeFigureOut">
              <a:rPr lang="en-GB" smtClean="0"/>
              <a:pPr/>
              <a:t>06/11/2017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F28C571-9546-4CAA-A15A-EE3B45FC0418}"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B7C4D23-D6BF-438E-910B-ADCA034FC812}" type="datetimeFigureOut">
              <a:rPr lang="en-GB" smtClean="0"/>
              <a:pPr/>
              <a:t>06/11/2017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F28C571-9546-4CAA-A15A-EE3B45FC0418}"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B7C4D23-D6BF-438E-910B-ADCA034FC812}" type="datetimeFigureOut">
              <a:rPr lang="en-GB" smtClean="0"/>
              <a:pPr/>
              <a:t>06/11/2017</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28C571-9546-4CAA-A15A-EE3B45FC0418}"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1.png"/></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image" Target="../media/image3.png"/></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image" Target="../media/image3.png"/></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1.png"/></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1.png"/></Relationships>
</file>

<file path=ppt/slides/_rels/slide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3" cstate="print"/>
          <a:srcRect/>
          <a:stretch>
            <a:fillRect/>
          </a:stretch>
        </p:blipFill>
        <p:spPr bwMode="auto">
          <a:xfrm>
            <a:off x="2267744" y="2636912"/>
            <a:ext cx="4659224" cy="1512168"/>
          </a:xfrm>
          <a:prstGeom prst="rect">
            <a:avLst/>
          </a:prstGeom>
          <a:noFill/>
          <a:ln w="9525">
            <a:noFill/>
            <a:miter lim="800000"/>
            <a:headEnd/>
            <a:tailEnd/>
          </a:ln>
        </p:spPr>
      </p:pic>
      <p:sp>
        <p:nvSpPr>
          <p:cNvPr id="5" name="Rectangle 4"/>
          <p:cNvSpPr/>
          <p:nvPr/>
        </p:nvSpPr>
        <p:spPr>
          <a:xfrm>
            <a:off x="251520" y="1484784"/>
            <a:ext cx="8532440" cy="1015663"/>
          </a:xfrm>
          <a:prstGeom prst="rect">
            <a:avLst/>
          </a:prstGeom>
        </p:spPr>
        <p:txBody>
          <a:bodyPr wrap="square">
            <a:spAutoFit/>
          </a:bodyPr>
          <a:lstStyle/>
          <a:p>
            <a:pPr algn="ctr"/>
            <a:r>
              <a:rPr lang="en-GB" sz="3000" b="1" dirty="0" smtClean="0">
                <a:solidFill>
                  <a:srgbClr val="FFC000"/>
                </a:solidFill>
                <a:cs typeface="+mj-cs"/>
              </a:rPr>
              <a:t>MULTI</a:t>
            </a:r>
            <a:r>
              <a:rPr lang="en-GB" sz="3000" b="1" dirty="0" smtClean="0">
                <a:solidFill>
                  <a:srgbClr val="0070C0"/>
                </a:solidFill>
                <a:cs typeface="+mj-cs"/>
              </a:rPr>
              <a:t>-modal imaging of </a:t>
            </a:r>
            <a:r>
              <a:rPr lang="en-GB" sz="3000" b="1" dirty="0" err="1" smtClean="0">
                <a:solidFill>
                  <a:srgbClr val="FFC000"/>
                </a:solidFill>
                <a:cs typeface="+mj-cs"/>
              </a:rPr>
              <a:t>FORE</a:t>
            </a:r>
            <a:r>
              <a:rPr lang="en-GB" sz="3000" b="1" dirty="0" err="1" smtClean="0">
                <a:solidFill>
                  <a:srgbClr val="0070C0"/>
                </a:solidFill>
                <a:cs typeface="+mj-cs"/>
              </a:rPr>
              <a:t>nsic</a:t>
            </a:r>
            <a:r>
              <a:rPr lang="en-GB" sz="3000" b="1" dirty="0" smtClean="0">
                <a:solidFill>
                  <a:srgbClr val="0070C0"/>
                </a:solidFill>
                <a:cs typeface="+mj-cs"/>
              </a:rPr>
              <a:t> </a:t>
            </a:r>
            <a:r>
              <a:rPr lang="en-GB" sz="3000" b="1" dirty="0" err="1" smtClean="0">
                <a:solidFill>
                  <a:srgbClr val="FFC000"/>
                </a:solidFill>
                <a:cs typeface="+mj-cs"/>
              </a:rPr>
              <a:t>S</a:t>
            </a:r>
            <a:r>
              <a:rPr lang="en-GB" sz="3000" b="1" dirty="0" err="1" smtClean="0">
                <a:solidFill>
                  <a:srgbClr val="0070C0"/>
                </a:solidFill>
                <a:cs typeface="+mj-cs"/>
              </a:rPr>
              <a:t>ci</a:t>
            </a:r>
            <a:r>
              <a:rPr lang="en-GB" sz="3000" b="1" dirty="0" err="1" smtClean="0">
                <a:solidFill>
                  <a:srgbClr val="FFC000"/>
                </a:solidFill>
                <a:cs typeface="+mj-cs"/>
              </a:rPr>
              <a:t>E</a:t>
            </a:r>
            <a:r>
              <a:rPr lang="en-GB" sz="3000" b="1" dirty="0" err="1" smtClean="0">
                <a:solidFill>
                  <a:srgbClr val="0070C0"/>
                </a:solidFill>
                <a:cs typeface="+mj-cs"/>
              </a:rPr>
              <a:t>nce</a:t>
            </a:r>
            <a:r>
              <a:rPr lang="en-GB" sz="3000" b="1" dirty="0" smtClean="0">
                <a:solidFill>
                  <a:srgbClr val="0070C0"/>
                </a:solidFill>
                <a:cs typeface="+mj-cs"/>
              </a:rPr>
              <a:t> </a:t>
            </a:r>
            <a:r>
              <a:rPr lang="en-GB" sz="3000" b="1" dirty="0" smtClean="0">
                <a:solidFill>
                  <a:srgbClr val="FFC000"/>
                </a:solidFill>
                <a:cs typeface="+mj-cs"/>
              </a:rPr>
              <a:t>E</a:t>
            </a:r>
            <a:r>
              <a:rPr lang="en-GB" sz="3000" b="1" dirty="0" smtClean="0">
                <a:solidFill>
                  <a:srgbClr val="0070C0"/>
                </a:solidFill>
                <a:cs typeface="+mj-cs"/>
              </a:rPr>
              <a:t>vidence - tools for Forensic Science’ </a:t>
            </a:r>
          </a:p>
        </p:txBody>
      </p:sp>
      <p:sp>
        <p:nvSpPr>
          <p:cNvPr id="6" name="Rectangle 5"/>
          <p:cNvSpPr/>
          <p:nvPr/>
        </p:nvSpPr>
        <p:spPr>
          <a:xfrm>
            <a:off x="0" y="116632"/>
            <a:ext cx="9144000" cy="1077218"/>
          </a:xfrm>
          <a:prstGeom prst="rect">
            <a:avLst/>
          </a:prstGeom>
        </p:spPr>
        <p:txBody>
          <a:bodyPr wrap="square">
            <a:spAutoFit/>
          </a:bodyPr>
          <a:lstStyle/>
          <a:p>
            <a:pPr algn="ctr"/>
            <a:r>
              <a:rPr lang="en-GB" sz="3200" b="1" dirty="0" smtClean="0">
                <a:solidFill>
                  <a:schemeClr val="tx1">
                    <a:lumMod val="50000"/>
                    <a:lumOff val="50000"/>
                  </a:schemeClr>
                </a:solidFill>
                <a:cs typeface="+mj-cs"/>
              </a:rPr>
              <a:t>COST Action CA16101 </a:t>
            </a:r>
          </a:p>
          <a:p>
            <a:pPr algn="ctr"/>
            <a:r>
              <a:rPr lang="en-GB" sz="3200" b="1" dirty="0" smtClean="0">
                <a:solidFill>
                  <a:schemeClr val="tx1">
                    <a:lumMod val="50000"/>
                    <a:lumOff val="50000"/>
                  </a:schemeClr>
                </a:solidFill>
                <a:cs typeface="+mj-cs"/>
              </a:rPr>
              <a:t>(Mar 2</a:t>
            </a:r>
            <a:r>
              <a:rPr lang="en-GB" sz="3200" b="1" baseline="30000" dirty="0" smtClean="0">
                <a:solidFill>
                  <a:schemeClr val="tx1">
                    <a:lumMod val="50000"/>
                    <a:lumOff val="50000"/>
                  </a:schemeClr>
                </a:solidFill>
                <a:cs typeface="+mj-cs"/>
              </a:rPr>
              <a:t>nd</a:t>
            </a:r>
            <a:r>
              <a:rPr lang="en-GB" sz="3200" b="1" dirty="0" smtClean="0">
                <a:solidFill>
                  <a:schemeClr val="tx1">
                    <a:lumMod val="50000"/>
                    <a:lumOff val="50000"/>
                  </a:schemeClr>
                </a:solidFill>
                <a:cs typeface="+mj-cs"/>
              </a:rPr>
              <a:t>  2017- March 1st 2021)</a:t>
            </a:r>
          </a:p>
        </p:txBody>
      </p:sp>
      <p:sp>
        <p:nvSpPr>
          <p:cNvPr id="7" name="Rectangle 6"/>
          <p:cNvSpPr/>
          <p:nvPr/>
        </p:nvSpPr>
        <p:spPr>
          <a:xfrm>
            <a:off x="3059832" y="4149080"/>
            <a:ext cx="2923621" cy="400110"/>
          </a:xfrm>
          <a:prstGeom prst="rect">
            <a:avLst/>
          </a:prstGeom>
        </p:spPr>
        <p:txBody>
          <a:bodyPr wrap="none">
            <a:spAutoFit/>
          </a:bodyPr>
          <a:lstStyle/>
          <a:p>
            <a:r>
              <a:rPr lang="en-GB" sz="2000" dirty="0" smtClean="0">
                <a:solidFill>
                  <a:schemeClr val="tx2">
                    <a:lumMod val="75000"/>
                  </a:schemeClr>
                </a:solidFill>
              </a:rPr>
              <a:t>https://multiforesee.com/</a:t>
            </a:r>
            <a:endParaRPr lang="en-GB" sz="2000" dirty="0">
              <a:solidFill>
                <a:schemeClr val="tx2">
                  <a:lumMod val="75000"/>
                </a:schemeClr>
              </a:solidFill>
            </a:endParaRPr>
          </a:p>
        </p:txBody>
      </p:sp>
      <p:pic>
        <p:nvPicPr>
          <p:cNvPr id="8" name="Picture 2"/>
          <p:cNvPicPr>
            <a:picLocks noChangeAspect="1" noChangeArrowheads="1"/>
          </p:cNvPicPr>
          <p:nvPr/>
        </p:nvPicPr>
        <p:blipFill>
          <a:blip r:embed="rId4" cstate="print"/>
          <a:srcRect/>
          <a:stretch>
            <a:fillRect/>
          </a:stretch>
        </p:blipFill>
        <p:spPr bwMode="auto">
          <a:xfrm>
            <a:off x="7328346" y="6232090"/>
            <a:ext cx="1815654" cy="625910"/>
          </a:xfrm>
          <a:prstGeom prst="rect">
            <a:avLst/>
          </a:prstGeom>
          <a:noFill/>
          <a:ln w="9525">
            <a:noFill/>
            <a:miter lim="800000"/>
            <a:headEnd/>
            <a:tailEnd/>
          </a:ln>
        </p:spPr>
      </p:pic>
      <p:sp>
        <p:nvSpPr>
          <p:cNvPr id="9" name="TextBox 8"/>
          <p:cNvSpPr txBox="1"/>
          <p:nvPr/>
        </p:nvSpPr>
        <p:spPr>
          <a:xfrm>
            <a:off x="899592" y="5013176"/>
            <a:ext cx="7560840" cy="800219"/>
          </a:xfrm>
          <a:prstGeom prst="rect">
            <a:avLst/>
          </a:prstGeom>
          <a:noFill/>
        </p:spPr>
        <p:txBody>
          <a:bodyPr wrap="square" rtlCol="0">
            <a:spAutoFit/>
          </a:bodyPr>
          <a:lstStyle/>
          <a:p>
            <a:pPr algn="ctr"/>
            <a:r>
              <a:rPr lang="en-GB" sz="2800" b="1" dirty="0" smtClean="0"/>
              <a:t>II MC meeting  06/11/2017 </a:t>
            </a:r>
            <a:r>
              <a:rPr lang="en-GB" b="1" dirty="0" smtClean="0"/>
              <a:t>– Chaired by Dr S. </a:t>
            </a:r>
            <a:r>
              <a:rPr lang="en-GB" b="1" dirty="0" err="1" smtClean="0"/>
              <a:t>Francese</a:t>
            </a:r>
            <a:r>
              <a:rPr lang="en-GB" b="1" dirty="0" smtClean="0"/>
              <a:t>, Sheffield Hallam University, UK</a:t>
            </a:r>
            <a:endParaRPr lang="en-GB" b="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cstate="print"/>
          <a:srcRect/>
          <a:stretch>
            <a:fillRect/>
          </a:stretch>
        </p:blipFill>
        <p:spPr bwMode="auto">
          <a:xfrm>
            <a:off x="251520" y="116632"/>
            <a:ext cx="1648756" cy="535110"/>
          </a:xfrm>
          <a:prstGeom prst="rect">
            <a:avLst/>
          </a:prstGeom>
          <a:noFill/>
          <a:ln w="9525">
            <a:noFill/>
            <a:miter lim="800000"/>
            <a:headEnd/>
            <a:tailEnd/>
          </a:ln>
        </p:spPr>
      </p:pic>
      <p:pic>
        <p:nvPicPr>
          <p:cNvPr id="5" name="Picture 2"/>
          <p:cNvPicPr>
            <a:picLocks noChangeAspect="1" noChangeArrowheads="1"/>
          </p:cNvPicPr>
          <p:nvPr/>
        </p:nvPicPr>
        <p:blipFill>
          <a:blip r:embed="rId3" cstate="print"/>
          <a:srcRect/>
          <a:stretch>
            <a:fillRect/>
          </a:stretch>
        </p:blipFill>
        <p:spPr bwMode="auto">
          <a:xfrm>
            <a:off x="7164288" y="116632"/>
            <a:ext cx="1815654" cy="625910"/>
          </a:xfrm>
          <a:prstGeom prst="rect">
            <a:avLst/>
          </a:prstGeom>
          <a:noFill/>
          <a:ln w="9525">
            <a:noFill/>
            <a:miter lim="800000"/>
            <a:headEnd/>
            <a:tailEnd/>
          </a:ln>
        </p:spPr>
      </p:pic>
      <p:sp>
        <p:nvSpPr>
          <p:cNvPr id="7" name="TextBox 6"/>
          <p:cNvSpPr txBox="1"/>
          <p:nvPr/>
        </p:nvSpPr>
        <p:spPr>
          <a:xfrm>
            <a:off x="2123728" y="188640"/>
            <a:ext cx="4824536" cy="923330"/>
          </a:xfrm>
          <a:prstGeom prst="rect">
            <a:avLst/>
          </a:prstGeom>
          <a:solidFill>
            <a:schemeClr val="accent6">
              <a:lumMod val="20000"/>
              <a:lumOff val="80000"/>
            </a:schemeClr>
          </a:solidFill>
          <a:ln>
            <a:solidFill>
              <a:srgbClr val="C00000"/>
            </a:solidFill>
          </a:ln>
        </p:spPr>
        <p:txBody>
          <a:bodyPr wrap="square" rtlCol="0">
            <a:spAutoFit/>
          </a:bodyPr>
          <a:lstStyle/>
          <a:p>
            <a:pPr algn="ctr"/>
            <a:r>
              <a:rPr lang="en-GB" b="1" dirty="0" smtClean="0">
                <a:solidFill>
                  <a:srgbClr val="C00000"/>
                </a:solidFill>
              </a:rPr>
              <a:t>Financial Report is being prepared and will be submitted by the designated deadline. However….</a:t>
            </a:r>
            <a:endParaRPr lang="en-GB" b="1" dirty="0">
              <a:solidFill>
                <a:srgbClr val="C00000"/>
              </a:solidFill>
            </a:endParaRPr>
          </a:p>
        </p:txBody>
      </p:sp>
      <p:sp>
        <p:nvSpPr>
          <p:cNvPr id="8" name="TextBox 7"/>
          <p:cNvSpPr txBox="1"/>
          <p:nvPr/>
        </p:nvSpPr>
        <p:spPr>
          <a:xfrm>
            <a:off x="395536" y="1628800"/>
            <a:ext cx="4320480" cy="369332"/>
          </a:xfrm>
          <a:prstGeom prst="rect">
            <a:avLst/>
          </a:prstGeom>
          <a:noFill/>
        </p:spPr>
        <p:txBody>
          <a:bodyPr wrap="square" rtlCol="0">
            <a:spAutoFit/>
          </a:bodyPr>
          <a:lstStyle/>
          <a:p>
            <a:r>
              <a:rPr lang="en-GB" b="1" dirty="0" smtClean="0"/>
              <a:t>1. </a:t>
            </a:r>
            <a:r>
              <a:rPr lang="en-GB" dirty="0" smtClean="0"/>
              <a:t>Dissemination budget: EUR 4000 - </a:t>
            </a:r>
            <a:r>
              <a:rPr lang="en-GB" b="1" dirty="0" smtClean="0">
                <a:solidFill>
                  <a:srgbClr val="00B050"/>
                </a:solidFill>
              </a:rPr>
              <a:t>spent</a:t>
            </a:r>
            <a:endParaRPr lang="en-GB" b="1" dirty="0">
              <a:solidFill>
                <a:srgbClr val="00B050"/>
              </a:solidFill>
            </a:endParaRPr>
          </a:p>
        </p:txBody>
      </p:sp>
      <p:sp>
        <p:nvSpPr>
          <p:cNvPr id="9" name="TextBox 8"/>
          <p:cNvSpPr txBox="1"/>
          <p:nvPr/>
        </p:nvSpPr>
        <p:spPr>
          <a:xfrm>
            <a:off x="395536" y="2051556"/>
            <a:ext cx="8640960" cy="646331"/>
          </a:xfrm>
          <a:prstGeom prst="rect">
            <a:avLst/>
          </a:prstGeom>
          <a:noFill/>
        </p:spPr>
        <p:txBody>
          <a:bodyPr wrap="square" rtlCol="0">
            <a:spAutoFit/>
          </a:bodyPr>
          <a:lstStyle/>
          <a:p>
            <a:pPr algn="just"/>
            <a:r>
              <a:rPr lang="en-GB" b="1" dirty="0" smtClean="0"/>
              <a:t>2. </a:t>
            </a:r>
            <a:r>
              <a:rPr lang="en-GB" dirty="0" smtClean="0"/>
              <a:t>I WG1 and WG2 meetings (Porto (PT) June 2017): Available: EUR 21,660 – spent 20,367.98 - </a:t>
            </a:r>
            <a:r>
              <a:rPr lang="en-GB" b="1" dirty="0" smtClean="0">
                <a:solidFill>
                  <a:srgbClr val="C00000"/>
                </a:solidFill>
              </a:rPr>
              <a:t>UNDERSPENT  EUR 1292.02</a:t>
            </a:r>
            <a:endParaRPr lang="en-GB" dirty="0"/>
          </a:p>
        </p:txBody>
      </p:sp>
      <p:sp>
        <p:nvSpPr>
          <p:cNvPr id="10" name="TextBox 9"/>
          <p:cNvSpPr txBox="1"/>
          <p:nvPr/>
        </p:nvSpPr>
        <p:spPr>
          <a:xfrm>
            <a:off x="395536" y="2627620"/>
            <a:ext cx="8568952" cy="646331"/>
          </a:xfrm>
          <a:prstGeom prst="rect">
            <a:avLst/>
          </a:prstGeom>
          <a:noFill/>
        </p:spPr>
        <p:txBody>
          <a:bodyPr wrap="square" rtlCol="0">
            <a:spAutoFit/>
          </a:bodyPr>
          <a:lstStyle/>
          <a:p>
            <a:pPr algn="just"/>
            <a:r>
              <a:rPr lang="en-GB" b="1" dirty="0" smtClean="0"/>
              <a:t>3. </a:t>
            </a:r>
            <a:r>
              <a:rPr lang="en-GB" dirty="0" smtClean="0"/>
              <a:t>STSM: Available: EUR 28,800 – </a:t>
            </a:r>
            <a:r>
              <a:rPr lang="en-GB" b="1" dirty="0" smtClean="0">
                <a:solidFill>
                  <a:srgbClr val="00B050"/>
                </a:solidFill>
              </a:rPr>
              <a:t>spent 2500,  + 9900 forecast for additional 4 – </a:t>
            </a:r>
            <a:r>
              <a:rPr lang="en-GB" b="1" dirty="0" smtClean="0">
                <a:solidFill>
                  <a:srgbClr val="C00000"/>
                </a:solidFill>
              </a:rPr>
              <a:t>need to award another 7 by the end of January-February (EUR 16400)</a:t>
            </a:r>
            <a:endParaRPr lang="en-GB" b="1" dirty="0">
              <a:solidFill>
                <a:srgbClr val="C00000"/>
              </a:solidFill>
            </a:endParaRPr>
          </a:p>
        </p:txBody>
      </p:sp>
      <p:sp>
        <p:nvSpPr>
          <p:cNvPr id="11" name="TextBox 10"/>
          <p:cNvSpPr txBox="1"/>
          <p:nvPr/>
        </p:nvSpPr>
        <p:spPr>
          <a:xfrm>
            <a:off x="395536" y="3349441"/>
            <a:ext cx="8568952" cy="646331"/>
          </a:xfrm>
          <a:prstGeom prst="rect">
            <a:avLst/>
          </a:prstGeom>
          <a:noFill/>
        </p:spPr>
        <p:txBody>
          <a:bodyPr wrap="square" rtlCol="0">
            <a:spAutoFit/>
          </a:bodyPr>
          <a:lstStyle/>
          <a:p>
            <a:pPr algn="just"/>
            <a:r>
              <a:rPr lang="en-GB" b="1" dirty="0" smtClean="0"/>
              <a:t>4. </a:t>
            </a:r>
            <a:r>
              <a:rPr lang="en-GB" dirty="0" smtClean="0"/>
              <a:t>Training School (Wakefield (UK) August 2017: Available: EUR 14,740 – spent EUR 13,016.82 – </a:t>
            </a:r>
            <a:r>
              <a:rPr lang="en-GB" b="1" dirty="0" smtClean="0">
                <a:solidFill>
                  <a:srgbClr val="C00000"/>
                </a:solidFill>
              </a:rPr>
              <a:t>UNDERSPENT  EUR 1723.18</a:t>
            </a:r>
            <a:endParaRPr lang="en-GB" b="1" dirty="0">
              <a:solidFill>
                <a:srgbClr val="C00000"/>
              </a:solidFill>
            </a:endParaRPr>
          </a:p>
        </p:txBody>
      </p:sp>
      <p:sp>
        <p:nvSpPr>
          <p:cNvPr id="12" name="TextBox 11"/>
          <p:cNvSpPr txBox="1"/>
          <p:nvPr/>
        </p:nvSpPr>
        <p:spPr>
          <a:xfrm>
            <a:off x="395536" y="4080554"/>
            <a:ext cx="8496944" cy="646331"/>
          </a:xfrm>
          <a:prstGeom prst="rect">
            <a:avLst/>
          </a:prstGeom>
          <a:noFill/>
        </p:spPr>
        <p:txBody>
          <a:bodyPr wrap="square" rtlCol="0">
            <a:spAutoFit/>
          </a:bodyPr>
          <a:lstStyle/>
          <a:p>
            <a:pPr algn="just"/>
            <a:r>
              <a:rPr lang="en-GB" b="1" dirty="0" smtClean="0"/>
              <a:t>5. </a:t>
            </a:r>
            <a:r>
              <a:rPr lang="en-GB" dirty="0" smtClean="0"/>
              <a:t>Meetings (including Conference, 1 Workshop, 1 MC meeting, 1 WG1 and WG2 meetings) 6-9 Nov Krakow (PO) Available: EUR 36,450 – </a:t>
            </a:r>
            <a:r>
              <a:rPr lang="en-GB" b="1" dirty="0" smtClean="0">
                <a:solidFill>
                  <a:srgbClr val="C00000"/>
                </a:solidFill>
              </a:rPr>
              <a:t>spent ? </a:t>
            </a:r>
            <a:endParaRPr lang="en-GB" b="1" dirty="0">
              <a:solidFill>
                <a:srgbClr val="C00000"/>
              </a:solidFill>
            </a:endParaRPr>
          </a:p>
        </p:txBody>
      </p:sp>
      <p:sp>
        <p:nvSpPr>
          <p:cNvPr id="13" name="TextBox 12"/>
          <p:cNvSpPr txBox="1"/>
          <p:nvPr/>
        </p:nvSpPr>
        <p:spPr>
          <a:xfrm>
            <a:off x="395536" y="4869160"/>
            <a:ext cx="8496944" cy="646331"/>
          </a:xfrm>
          <a:prstGeom prst="rect">
            <a:avLst/>
          </a:prstGeom>
          <a:noFill/>
        </p:spPr>
        <p:txBody>
          <a:bodyPr wrap="square" rtlCol="0">
            <a:spAutoFit/>
          </a:bodyPr>
          <a:lstStyle/>
          <a:p>
            <a:pPr algn="just"/>
            <a:r>
              <a:rPr lang="en-GB" b="1" dirty="0" smtClean="0"/>
              <a:t>6. </a:t>
            </a:r>
            <a:r>
              <a:rPr lang="en-GB" dirty="0" smtClean="0"/>
              <a:t>Conference Grants- Available: EUR 8977.28 – spent EUR 0 – </a:t>
            </a:r>
            <a:r>
              <a:rPr lang="en-GB" b="1" dirty="0" smtClean="0">
                <a:solidFill>
                  <a:srgbClr val="C00000"/>
                </a:solidFill>
              </a:rPr>
              <a:t>UNDERSPENT EUR 8977.28 (≈4 Conference grants)</a:t>
            </a:r>
            <a:endParaRPr lang="en-GB" b="1" dirty="0">
              <a:solidFill>
                <a:srgbClr val="C00000"/>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l="20868" t="21433" r="20070" b="8568"/>
          <a:stretch>
            <a:fillRect/>
          </a:stretch>
        </p:blipFill>
        <p:spPr bwMode="auto">
          <a:xfrm>
            <a:off x="4056" y="548680"/>
            <a:ext cx="9139944" cy="6093296"/>
          </a:xfrm>
          <a:prstGeom prst="rect">
            <a:avLst/>
          </a:prstGeom>
          <a:noFill/>
          <a:ln w="9525">
            <a:noFill/>
            <a:miter lim="800000"/>
            <a:headEnd/>
            <a:tailEnd/>
          </a:ln>
        </p:spPr>
      </p:pic>
      <p:pic>
        <p:nvPicPr>
          <p:cNvPr id="5" name="Picture 3"/>
          <p:cNvPicPr>
            <a:picLocks noChangeAspect="1" noChangeArrowheads="1"/>
          </p:cNvPicPr>
          <p:nvPr/>
        </p:nvPicPr>
        <p:blipFill>
          <a:blip r:embed="rId3" cstate="print"/>
          <a:srcRect/>
          <a:stretch>
            <a:fillRect/>
          </a:stretch>
        </p:blipFill>
        <p:spPr bwMode="auto">
          <a:xfrm>
            <a:off x="251520" y="116632"/>
            <a:ext cx="1648756" cy="535110"/>
          </a:xfrm>
          <a:prstGeom prst="rect">
            <a:avLst/>
          </a:prstGeom>
          <a:noFill/>
          <a:ln w="9525">
            <a:noFill/>
            <a:miter lim="800000"/>
            <a:headEnd/>
            <a:tailEnd/>
          </a:ln>
        </p:spPr>
      </p:pic>
      <p:pic>
        <p:nvPicPr>
          <p:cNvPr id="6" name="Picture 2"/>
          <p:cNvPicPr>
            <a:picLocks noChangeAspect="1" noChangeArrowheads="1"/>
          </p:cNvPicPr>
          <p:nvPr/>
        </p:nvPicPr>
        <p:blipFill>
          <a:blip r:embed="rId4" cstate="print"/>
          <a:srcRect/>
          <a:stretch>
            <a:fillRect/>
          </a:stretch>
        </p:blipFill>
        <p:spPr bwMode="auto">
          <a:xfrm>
            <a:off x="7164288" y="116632"/>
            <a:ext cx="1815654" cy="625910"/>
          </a:xfrm>
          <a:prstGeom prst="rect">
            <a:avLst/>
          </a:prstGeom>
          <a:noFill/>
          <a:ln w="9525">
            <a:noFill/>
            <a:miter lim="800000"/>
            <a:headEnd/>
            <a:tailEnd/>
          </a:ln>
        </p:spPr>
      </p:pic>
      <p:sp>
        <p:nvSpPr>
          <p:cNvPr id="7" name="Rectangle 6"/>
          <p:cNvSpPr/>
          <p:nvPr/>
        </p:nvSpPr>
        <p:spPr>
          <a:xfrm>
            <a:off x="323528" y="5179226"/>
            <a:ext cx="8424936" cy="28803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p:cNvSpPr/>
          <p:nvPr/>
        </p:nvSpPr>
        <p:spPr>
          <a:xfrm>
            <a:off x="323528" y="5445224"/>
            <a:ext cx="8424936" cy="70218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childTnLst>
                                </p:cTn>
                              </p:par>
                              <p:par>
                                <p:cTn id="13" presetID="10" presetClass="exit" presetSubtype="0" fill="hold" grpId="1" nodeType="withEffect">
                                  <p:stCondLst>
                                    <p:cond delay="0"/>
                                  </p:stCondLst>
                                  <p:childTnLst>
                                    <p:animEffect transition="out" filter="fade">
                                      <p:cBhvr>
                                        <p:cTn id="14" dur="500"/>
                                        <p:tgtEl>
                                          <p:spTgt spid="7"/>
                                        </p:tgtEl>
                                      </p:cBhvr>
                                    </p:animEffect>
                                    <p:set>
                                      <p:cBhvr>
                                        <p:cTn id="15" dur="1" fill="hold">
                                          <p:stCondLst>
                                            <p:cond delay="499"/>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 grpId="1" animBg="1"/>
      <p:bldP spid="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nvGraphicFramePr>
        <p:xfrm>
          <a:off x="1691680" y="980728"/>
          <a:ext cx="5724636" cy="1559560"/>
        </p:xfrm>
        <a:graphic>
          <a:graphicData uri="http://schemas.openxmlformats.org/drawingml/2006/table">
            <a:tbl>
              <a:tblPr firstRow="1" bandRow="1">
                <a:tableStyleId>{21E4AEA4-8DFA-4A89-87EB-49C32662AFE0}</a:tableStyleId>
              </a:tblPr>
              <a:tblGrid>
                <a:gridCol w="1908212"/>
                <a:gridCol w="1908212"/>
                <a:gridCol w="1908212"/>
              </a:tblGrid>
              <a:tr h="370840">
                <a:tc>
                  <a:txBody>
                    <a:bodyPr/>
                    <a:lstStyle/>
                    <a:p>
                      <a:pPr algn="ctr"/>
                      <a:r>
                        <a:rPr lang="en-GB" dirty="0" smtClean="0"/>
                        <a:t>Network</a:t>
                      </a:r>
                      <a:r>
                        <a:rPr lang="en-GB" baseline="0" dirty="0" smtClean="0"/>
                        <a:t> of proposers</a:t>
                      </a:r>
                      <a:endParaRPr lang="en-GB" dirty="0"/>
                    </a:p>
                  </a:txBody>
                  <a:tcPr/>
                </a:tc>
                <a:tc>
                  <a:txBody>
                    <a:bodyPr/>
                    <a:lstStyle/>
                    <a:p>
                      <a:pPr algn="ctr"/>
                      <a:r>
                        <a:rPr lang="en-GB" dirty="0" smtClean="0"/>
                        <a:t>Upon publication of the </a:t>
                      </a:r>
                      <a:r>
                        <a:rPr lang="en-GB" dirty="0" err="1" smtClean="0"/>
                        <a:t>MoU</a:t>
                      </a:r>
                      <a:r>
                        <a:rPr lang="en-GB" dirty="0" smtClean="0"/>
                        <a:t> and active recruitment</a:t>
                      </a:r>
                      <a:endParaRPr lang="en-GB" dirty="0"/>
                    </a:p>
                  </a:txBody>
                  <a:tcPr/>
                </a:tc>
                <a:tc>
                  <a:txBody>
                    <a:bodyPr/>
                    <a:lstStyle/>
                    <a:p>
                      <a:r>
                        <a:rPr lang="en-GB" dirty="0" smtClean="0"/>
                        <a:t>To date (6/11/2017)</a:t>
                      </a:r>
                      <a:endParaRPr lang="en-GB" dirty="0"/>
                    </a:p>
                  </a:txBody>
                  <a:tcPr/>
                </a:tc>
              </a:tr>
              <a:tr h="370840">
                <a:tc>
                  <a:txBody>
                    <a:bodyPr/>
                    <a:lstStyle/>
                    <a:p>
                      <a:r>
                        <a:rPr lang="en-GB" dirty="0" smtClean="0"/>
                        <a:t>22.5%</a:t>
                      </a:r>
                      <a:endParaRPr lang="en-GB" dirty="0"/>
                    </a:p>
                  </a:txBody>
                  <a:tcPr/>
                </a:tc>
                <a:tc>
                  <a:txBody>
                    <a:bodyPr/>
                    <a:lstStyle/>
                    <a:p>
                      <a:r>
                        <a:rPr lang="en-GB" dirty="0" smtClean="0"/>
                        <a:t>35.3%*</a:t>
                      </a:r>
                      <a:endParaRPr lang="en-GB" dirty="0"/>
                    </a:p>
                  </a:txBody>
                  <a:tcPr/>
                </a:tc>
                <a:tc>
                  <a:txBody>
                    <a:bodyPr/>
                    <a:lstStyle/>
                    <a:p>
                      <a:r>
                        <a:rPr lang="en-GB" dirty="0" smtClean="0"/>
                        <a:t>*31.8%</a:t>
                      </a:r>
                      <a:endParaRPr lang="en-GB" dirty="0"/>
                    </a:p>
                  </a:txBody>
                  <a:tcPr/>
                </a:tc>
              </a:tr>
            </a:tbl>
          </a:graphicData>
        </a:graphic>
      </p:graphicFrame>
      <p:pic>
        <p:nvPicPr>
          <p:cNvPr id="6" name="Picture 5"/>
          <p:cNvPicPr>
            <a:picLocks noChangeAspect="1" noChangeArrowheads="1"/>
          </p:cNvPicPr>
          <p:nvPr/>
        </p:nvPicPr>
        <p:blipFill>
          <a:blip r:embed="rId2" cstate="print"/>
          <a:srcRect/>
          <a:stretch>
            <a:fillRect/>
          </a:stretch>
        </p:blipFill>
        <p:spPr bwMode="auto">
          <a:xfrm>
            <a:off x="251520" y="116632"/>
            <a:ext cx="1648756" cy="535110"/>
          </a:xfrm>
          <a:prstGeom prst="rect">
            <a:avLst/>
          </a:prstGeom>
          <a:noFill/>
          <a:ln w="9525">
            <a:noFill/>
            <a:miter lim="800000"/>
            <a:headEnd/>
            <a:tailEnd/>
          </a:ln>
        </p:spPr>
      </p:pic>
      <p:pic>
        <p:nvPicPr>
          <p:cNvPr id="7" name="Picture 2"/>
          <p:cNvPicPr>
            <a:picLocks noChangeAspect="1" noChangeArrowheads="1"/>
          </p:cNvPicPr>
          <p:nvPr/>
        </p:nvPicPr>
        <p:blipFill>
          <a:blip r:embed="rId3" cstate="print"/>
          <a:srcRect/>
          <a:stretch>
            <a:fillRect/>
          </a:stretch>
        </p:blipFill>
        <p:spPr bwMode="auto">
          <a:xfrm>
            <a:off x="7164288" y="116632"/>
            <a:ext cx="1815654" cy="625910"/>
          </a:xfrm>
          <a:prstGeom prst="rect">
            <a:avLst/>
          </a:prstGeom>
          <a:noFill/>
          <a:ln w="9525">
            <a:noFill/>
            <a:miter lim="800000"/>
            <a:headEnd/>
            <a:tailEnd/>
          </a:ln>
        </p:spPr>
      </p:pic>
      <p:sp>
        <p:nvSpPr>
          <p:cNvPr id="8" name="TextBox 7"/>
          <p:cNvSpPr txBox="1"/>
          <p:nvPr/>
        </p:nvSpPr>
        <p:spPr>
          <a:xfrm>
            <a:off x="2051720" y="404664"/>
            <a:ext cx="4824536" cy="523220"/>
          </a:xfrm>
          <a:prstGeom prst="rect">
            <a:avLst/>
          </a:prstGeom>
          <a:noFill/>
          <a:ln>
            <a:noFill/>
          </a:ln>
        </p:spPr>
        <p:txBody>
          <a:bodyPr wrap="square" rtlCol="0">
            <a:spAutoFit/>
          </a:bodyPr>
          <a:lstStyle/>
          <a:p>
            <a:pPr algn="ctr"/>
            <a:r>
              <a:rPr lang="en-GB" sz="2800" b="1" dirty="0" smtClean="0">
                <a:solidFill>
                  <a:srgbClr val="C00000"/>
                </a:solidFill>
              </a:rPr>
              <a:t>Gender balance</a:t>
            </a:r>
            <a:endParaRPr lang="en-GB" sz="2800" b="1" dirty="0">
              <a:solidFill>
                <a:srgbClr val="C00000"/>
              </a:solidFill>
            </a:endParaRPr>
          </a:p>
        </p:txBody>
      </p:sp>
      <p:sp>
        <p:nvSpPr>
          <p:cNvPr id="9" name="Rectangle 8"/>
          <p:cNvSpPr/>
          <p:nvPr/>
        </p:nvSpPr>
        <p:spPr>
          <a:xfrm>
            <a:off x="1691680" y="2564904"/>
            <a:ext cx="3076804" cy="307777"/>
          </a:xfrm>
          <a:prstGeom prst="rect">
            <a:avLst/>
          </a:prstGeom>
        </p:spPr>
        <p:txBody>
          <a:bodyPr wrap="none">
            <a:spAutoFit/>
          </a:bodyPr>
          <a:lstStyle/>
          <a:p>
            <a:pPr fontAlgn="t"/>
            <a:r>
              <a:rPr lang="en-GB" sz="1400" i="1" dirty="0" smtClean="0">
                <a:solidFill>
                  <a:srgbClr val="000000"/>
                </a:solidFill>
              </a:rPr>
              <a:t>* </a:t>
            </a:r>
            <a:r>
              <a:rPr lang="en-GB" sz="1400" i="1" dirty="0">
                <a:solidFill>
                  <a:srgbClr val="000000"/>
                </a:solidFill>
              </a:rPr>
              <a:t>out of 68 full and subst. MC members </a:t>
            </a:r>
          </a:p>
        </p:txBody>
      </p:sp>
      <p:sp>
        <p:nvSpPr>
          <p:cNvPr id="12" name="TextBox 11"/>
          <p:cNvSpPr txBox="1"/>
          <p:nvPr/>
        </p:nvSpPr>
        <p:spPr>
          <a:xfrm>
            <a:off x="107504" y="3429000"/>
            <a:ext cx="8928992" cy="1723549"/>
          </a:xfrm>
          <a:prstGeom prst="rect">
            <a:avLst/>
          </a:prstGeom>
          <a:noFill/>
          <a:ln>
            <a:solidFill>
              <a:srgbClr val="FF0000"/>
            </a:solidFill>
          </a:ln>
        </p:spPr>
        <p:txBody>
          <a:bodyPr wrap="square" rtlCol="0">
            <a:spAutoFit/>
          </a:bodyPr>
          <a:lstStyle/>
          <a:p>
            <a:pPr algn="ctr"/>
            <a:r>
              <a:rPr lang="en-GB" sz="1600" dirty="0" smtClean="0"/>
              <a:t>Very difficult to keep track if they are not MC full/substitute members. </a:t>
            </a:r>
          </a:p>
          <a:p>
            <a:pPr algn="ctr"/>
            <a:endParaRPr lang="en-GB" dirty="0" smtClean="0"/>
          </a:p>
          <a:p>
            <a:pPr>
              <a:buFont typeface="Arial" pitchFamily="34" charset="0"/>
              <a:buChar char="•"/>
            </a:pPr>
            <a:r>
              <a:rPr lang="en-GB" dirty="0" smtClean="0">
                <a:solidFill>
                  <a:srgbClr val="C00000"/>
                </a:solidFill>
              </a:rPr>
              <a:t>Core group members: 3/6 are women</a:t>
            </a:r>
          </a:p>
          <a:p>
            <a:pPr>
              <a:buFont typeface="Arial" pitchFamily="34" charset="0"/>
              <a:buChar char="•"/>
            </a:pPr>
            <a:r>
              <a:rPr lang="en-GB" dirty="0" smtClean="0">
                <a:solidFill>
                  <a:srgbClr val="C00000"/>
                </a:solidFill>
              </a:rPr>
              <a:t>The Action Chair is a woman</a:t>
            </a:r>
          </a:p>
          <a:p>
            <a:pPr>
              <a:buFont typeface="Arial" pitchFamily="34" charset="0"/>
              <a:buChar char="•"/>
            </a:pPr>
            <a:r>
              <a:rPr lang="en-GB" dirty="0" smtClean="0">
                <a:solidFill>
                  <a:srgbClr val="C00000"/>
                </a:solidFill>
              </a:rPr>
              <a:t>At least 1/5 STSM has been awarded to woman but only 1 woman has applied</a:t>
            </a:r>
          </a:p>
          <a:p>
            <a:pPr>
              <a:buFont typeface="Arial" pitchFamily="34" charset="0"/>
              <a:buChar char="•"/>
            </a:pPr>
            <a:r>
              <a:rPr lang="en-GB" dirty="0" smtClean="0">
                <a:solidFill>
                  <a:srgbClr val="C00000"/>
                </a:solidFill>
              </a:rPr>
              <a:t>6/8 Trainees at the 2017 Training School were women. 2 out of 4 trainers were women</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07504" y="188640"/>
            <a:ext cx="8928992" cy="4938941"/>
            <a:chOff x="107504" y="1844824"/>
            <a:chExt cx="8928992" cy="4938941"/>
          </a:xfrm>
        </p:grpSpPr>
        <p:sp>
          <p:nvSpPr>
            <p:cNvPr id="5" name="TextBox 4"/>
            <p:cNvSpPr txBox="1"/>
            <p:nvPr/>
          </p:nvSpPr>
          <p:spPr>
            <a:xfrm>
              <a:off x="2123728" y="1844824"/>
              <a:ext cx="4824536" cy="523220"/>
            </a:xfrm>
            <a:prstGeom prst="rect">
              <a:avLst/>
            </a:prstGeom>
            <a:noFill/>
            <a:ln>
              <a:noFill/>
            </a:ln>
          </p:spPr>
          <p:txBody>
            <a:bodyPr wrap="square" rtlCol="0">
              <a:spAutoFit/>
            </a:bodyPr>
            <a:lstStyle/>
            <a:p>
              <a:pPr algn="ctr"/>
              <a:r>
                <a:rPr lang="en-GB" sz="2800" b="1" dirty="0" smtClean="0">
                  <a:solidFill>
                    <a:schemeClr val="tx2"/>
                  </a:solidFill>
                </a:rPr>
                <a:t>ECI</a:t>
              </a:r>
              <a:endParaRPr lang="en-GB" sz="2800" b="1" dirty="0">
                <a:solidFill>
                  <a:schemeClr val="tx2"/>
                </a:solidFill>
              </a:endParaRPr>
            </a:p>
          </p:txBody>
        </p:sp>
        <p:sp>
          <p:nvSpPr>
            <p:cNvPr id="6" name="TextBox 5"/>
            <p:cNvSpPr txBox="1"/>
            <p:nvPr/>
          </p:nvSpPr>
          <p:spPr>
            <a:xfrm>
              <a:off x="107504" y="3429000"/>
              <a:ext cx="8928992" cy="3354765"/>
            </a:xfrm>
            <a:prstGeom prst="rect">
              <a:avLst/>
            </a:prstGeom>
            <a:noFill/>
            <a:ln>
              <a:solidFill>
                <a:schemeClr val="tx2"/>
              </a:solidFill>
            </a:ln>
          </p:spPr>
          <p:txBody>
            <a:bodyPr wrap="square" rtlCol="0">
              <a:spAutoFit/>
            </a:bodyPr>
            <a:lstStyle/>
            <a:p>
              <a:pPr algn="ctr"/>
              <a:r>
                <a:rPr lang="en-GB" sz="1600" dirty="0" smtClean="0"/>
                <a:t>Very difficult to keep track if they are not MC full/substitute members. Even if they are, not everybody has provided information as to whether they belong to ECI according to COST definitions.</a:t>
              </a:r>
            </a:p>
            <a:p>
              <a:pPr algn="ctr"/>
              <a:endParaRPr lang="en-GB" dirty="0" smtClean="0"/>
            </a:p>
            <a:p>
              <a:pPr algn="ctr"/>
              <a:r>
                <a:rPr lang="en-GB" u="sng" dirty="0" smtClean="0">
                  <a:solidFill>
                    <a:schemeClr val="tx2"/>
                  </a:solidFill>
                </a:rPr>
                <a:t>According to the info provided 15% of the MC comprises ECI.</a:t>
              </a:r>
            </a:p>
            <a:p>
              <a:pPr>
                <a:buFont typeface="Arial" pitchFamily="34" charset="0"/>
                <a:buChar char="•"/>
              </a:pPr>
              <a:r>
                <a:rPr lang="en-GB" dirty="0" smtClean="0">
                  <a:solidFill>
                    <a:schemeClr val="tx2"/>
                  </a:solidFill>
                </a:rPr>
                <a:t>Roles for ECI have been proposed to side Core group members. Not yet implemented to my knowledge</a:t>
              </a:r>
            </a:p>
            <a:p>
              <a:pPr>
                <a:buFont typeface="Arial" pitchFamily="34" charset="0"/>
                <a:buChar char="•"/>
              </a:pPr>
              <a:r>
                <a:rPr lang="en-GB" dirty="0" smtClean="0">
                  <a:solidFill>
                    <a:schemeClr val="tx2"/>
                  </a:solidFill>
                </a:rPr>
                <a:t>At least 3/5 STSM have been awarded to ECI</a:t>
              </a:r>
            </a:p>
            <a:p>
              <a:pPr>
                <a:buFont typeface="Arial" pitchFamily="34" charset="0"/>
                <a:buChar char="•"/>
              </a:pPr>
              <a:r>
                <a:rPr lang="en-GB" dirty="0" smtClean="0">
                  <a:solidFill>
                    <a:schemeClr val="tx2"/>
                  </a:solidFill>
                </a:rPr>
                <a:t>7/8 Trainees at the 2017 Training School were ECI</a:t>
              </a:r>
            </a:p>
            <a:p>
              <a:pPr>
                <a:buFont typeface="Arial" pitchFamily="34" charset="0"/>
                <a:buChar char="•"/>
              </a:pPr>
              <a:r>
                <a:rPr lang="en-GB" dirty="0" smtClean="0">
                  <a:solidFill>
                    <a:schemeClr val="tx2"/>
                  </a:solidFill>
                </a:rPr>
                <a:t>Shotgun presentations were offered at the conference to involve as many ECI as possible –the offer was not taken</a:t>
              </a:r>
            </a:p>
            <a:p>
              <a:pPr>
                <a:buFont typeface="Arial" pitchFamily="34" charset="0"/>
                <a:buChar char="•"/>
              </a:pPr>
              <a:r>
                <a:rPr lang="en-GB" dirty="0" smtClean="0">
                  <a:solidFill>
                    <a:schemeClr val="tx2"/>
                  </a:solidFill>
                </a:rPr>
                <a:t>Would be helpful if conference grants could also be awarded to participate to COST conferences</a:t>
              </a:r>
              <a:endParaRPr lang="en-GB" dirty="0">
                <a:solidFill>
                  <a:schemeClr val="tx2"/>
                </a:solidFill>
              </a:endParaRPr>
            </a:p>
          </p:txBody>
        </p:sp>
      </p:grpSp>
      <p:pic>
        <p:nvPicPr>
          <p:cNvPr id="7" name="Picture 6"/>
          <p:cNvPicPr>
            <a:picLocks noChangeAspect="1" noChangeArrowheads="1"/>
          </p:cNvPicPr>
          <p:nvPr/>
        </p:nvPicPr>
        <p:blipFill>
          <a:blip r:embed="rId2" cstate="print"/>
          <a:srcRect/>
          <a:stretch>
            <a:fillRect/>
          </a:stretch>
        </p:blipFill>
        <p:spPr bwMode="auto">
          <a:xfrm>
            <a:off x="251520" y="116632"/>
            <a:ext cx="1648756" cy="535110"/>
          </a:xfrm>
          <a:prstGeom prst="rect">
            <a:avLst/>
          </a:prstGeom>
          <a:noFill/>
          <a:ln w="9525">
            <a:noFill/>
            <a:miter lim="800000"/>
            <a:headEnd/>
            <a:tailEnd/>
          </a:ln>
        </p:spPr>
      </p:pic>
      <p:pic>
        <p:nvPicPr>
          <p:cNvPr id="8" name="Picture 2"/>
          <p:cNvPicPr>
            <a:picLocks noChangeAspect="1" noChangeArrowheads="1"/>
          </p:cNvPicPr>
          <p:nvPr/>
        </p:nvPicPr>
        <p:blipFill>
          <a:blip r:embed="rId3" cstate="print"/>
          <a:srcRect/>
          <a:stretch>
            <a:fillRect/>
          </a:stretch>
        </p:blipFill>
        <p:spPr bwMode="auto">
          <a:xfrm>
            <a:off x="7164288" y="116632"/>
            <a:ext cx="1815654" cy="62591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l="20868" t="21433" r="20070" b="8568"/>
          <a:stretch>
            <a:fillRect/>
          </a:stretch>
        </p:blipFill>
        <p:spPr bwMode="auto">
          <a:xfrm>
            <a:off x="4056" y="548680"/>
            <a:ext cx="9139944" cy="6093296"/>
          </a:xfrm>
          <a:prstGeom prst="rect">
            <a:avLst/>
          </a:prstGeom>
          <a:noFill/>
          <a:ln w="9525">
            <a:noFill/>
            <a:miter lim="800000"/>
            <a:headEnd/>
            <a:tailEnd/>
          </a:ln>
        </p:spPr>
      </p:pic>
      <p:pic>
        <p:nvPicPr>
          <p:cNvPr id="5" name="Picture 3"/>
          <p:cNvPicPr>
            <a:picLocks noChangeAspect="1" noChangeArrowheads="1"/>
          </p:cNvPicPr>
          <p:nvPr/>
        </p:nvPicPr>
        <p:blipFill>
          <a:blip r:embed="rId3" cstate="print"/>
          <a:srcRect/>
          <a:stretch>
            <a:fillRect/>
          </a:stretch>
        </p:blipFill>
        <p:spPr bwMode="auto">
          <a:xfrm>
            <a:off x="251520" y="116632"/>
            <a:ext cx="1648756" cy="535110"/>
          </a:xfrm>
          <a:prstGeom prst="rect">
            <a:avLst/>
          </a:prstGeom>
          <a:noFill/>
          <a:ln w="9525">
            <a:noFill/>
            <a:miter lim="800000"/>
            <a:headEnd/>
            <a:tailEnd/>
          </a:ln>
        </p:spPr>
      </p:pic>
      <p:pic>
        <p:nvPicPr>
          <p:cNvPr id="6" name="Picture 2"/>
          <p:cNvPicPr>
            <a:picLocks noChangeAspect="1" noChangeArrowheads="1"/>
          </p:cNvPicPr>
          <p:nvPr/>
        </p:nvPicPr>
        <p:blipFill>
          <a:blip r:embed="rId4" cstate="print"/>
          <a:srcRect/>
          <a:stretch>
            <a:fillRect/>
          </a:stretch>
        </p:blipFill>
        <p:spPr bwMode="auto">
          <a:xfrm>
            <a:off x="7164288" y="116632"/>
            <a:ext cx="1815654" cy="625910"/>
          </a:xfrm>
          <a:prstGeom prst="rect">
            <a:avLst/>
          </a:prstGeom>
          <a:noFill/>
          <a:ln w="9525">
            <a:noFill/>
            <a:miter lim="800000"/>
            <a:headEnd/>
            <a:tailEnd/>
          </a:ln>
        </p:spPr>
      </p:pic>
      <p:sp>
        <p:nvSpPr>
          <p:cNvPr id="7" name="Rectangle 6"/>
          <p:cNvSpPr/>
          <p:nvPr/>
        </p:nvSpPr>
        <p:spPr>
          <a:xfrm>
            <a:off x="323528" y="6115330"/>
            <a:ext cx="8424936" cy="28803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1727684" y="1077352"/>
          <a:ext cx="5724636" cy="1559560"/>
        </p:xfrm>
        <a:graphic>
          <a:graphicData uri="http://schemas.openxmlformats.org/drawingml/2006/table">
            <a:tbl>
              <a:tblPr firstRow="1" bandRow="1">
                <a:tableStyleId>{5C22544A-7EE6-4342-B048-85BDC9FD1C3A}</a:tableStyleId>
              </a:tblPr>
              <a:tblGrid>
                <a:gridCol w="1908212"/>
                <a:gridCol w="1908212"/>
                <a:gridCol w="1908212"/>
              </a:tblGrid>
              <a:tr h="370840">
                <a:tc>
                  <a:txBody>
                    <a:bodyPr/>
                    <a:lstStyle/>
                    <a:p>
                      <a:pPr algn="ctr"/>
                      <a:r>
                        <a:rPr lang="en-GB" dirty="0" smtClean="0"/>
                        <a:t>Network</a:t>
                      </a:r>
                      <a:r>
                        <a:rPr lang="en-GB" baseline="0" dirty="0" smtClean="0"/>
                        <a:t> of proposers</a:t>
                      </a:r>
                      <a:endParaRPr lang="en-GB" dirty="0"/>
                    </a:p>
                  </a:txBody>
                  <a:tcPr/>
                </a:tc>
                <a:tc>
                  <a:txBody>
                    <a:bodyPr/>
                    <a:lstStyle/>
                    <a:p>
                      <a:pPr algn="ctr"/>
                      <a:r>
                        <a:rPr lang="en-GB" dirty="0" smtClean="0"/>
                        <a:t>Upon publication of the </a:t>
                      </a:r>
                      <a:r>
                        <a:rPr lang="en-GB" dirty="0" err="1" smtClean="0"/>
                        <a:t>MoU</a:t>
                      </a:r>
                      <a:r>
                        <a:rPr lang="en-GB" dirty="0" smtClean="0"/>
                        <a:t> and active recruitment</a:t>
                      </a:r>
                      <a:endParaRPr lang="en-GB" dirty="0"/>
                    </a:p>
                  </a:txBody>
                  <a:tcPr/>
                </a:tc>
                <a:tc>
                  <a:txBody>
                    <a:bodyPr/>
                    <a:lstStyle/>
                    <a:p>
                      <a:r>
                        <a:rPr lang="en-GB" dirty="0" smtClean="0"/>
                        <a:t>To date (6/11/2017)</a:t>
                      </a:r>
                      <a:endParaRPr lang="en-GB" dirty="0"/>
                    </a:p>
                  </a:txBody>
                  <a:tcPr/>
                </a:tc>
              </a:tr>
              <a:tr h="370840">
                <a:tc>
                  <a:txBody>
                    <a:bodyPr/>
                    <a:lstStyle/>
                    <a:p>
                      <a:r>
                        <a:rPr lang="en-GB" dirty="0" smtClean="0"/>
                        <a:t>35.7%</a:t>
                      </a:r>
                      <a:endParaRPr lang="en-GB" dirty="0"/>
                    </a:p>
                  </a:txBody>
                  <a:tcPr/>
                </a:tc>
                <a:tc>
                  <a:txBody>
                    <a:bodyPr/>
                    <a:lstStyle/>
                    <a:p>
                      <a:r>
                        <a:rPr lang="en-GB" dirty="0" smtClean="0"/>
                        <a:t>46%</a:t>
                      </a:r>
                      <a:endParaRPr lang="en-GB" dirty="0"/>
                    </a:p>
                  </a:txBody>
                  <a:tcPr/>
                </a:tc>
                <a:tc>
                  <a:txBody>
                    <a:bodyPr/>
                    <a:lstStyle/>
                    <a:p>
                      <a:r>
                        <a:rPr lang="en-GB" dirty="0" smtClean="0"/>
                        <a:t>*48</a:t>
                      </a:r>
                      <a:endParaRPr lang="en-GB" dirty="0"/>
                    </a:p>
                  </a:txBody>
                  <a:tcPr/>
                </a:tc>
              </a:tr>
            </a:tbl>
          </a:graphicData>
        </a:graphic>
      </p:graphicFrame>
      <p:sp>
        <p:nvSpPr>
          <p:cNvPr id="5" name="TextBox 4"/>
          <p:cNvSpPr txBox="1"/>
          <p:nvPr/>
        </p:nvSpPr>
        <p:spPr>
          <a:xfrm>
            <a:off x="2123728" y="188640"/>
            <a:ext cx="4824536" cy="523220"/>
          </a:xfrm>
          <a:prstGeom prst="rect">
            <a:avLst/>
          </a:prstGeom>
          <a:noFill/>
          <a:ln>
            <a:noFill/>
          </a:ln>
        </p:spPr>
        <p:txBody>
          <a:bodyPr wrap="square" rtlCol="0">
            <a:spAutoFit/>
          </a:bodyPr>
          <a:lstStyle/>
          <a:p>
            <a:pPr algn="ctr"/>
            <a:r>
              <a:rPr lang="en-GB" sz="2800" b="1" dirty="0" smtClean="0">
                <a:solidFill>
                  <a:schemeClr val="tx2"/>
                </a:solidFill>
              </a:rPr>
              <a:t>ITC inclusiveness</a:t>
            </a:r>
            <a:endParaRPr lang="en-GB" sz="2800" b="1" dirty="0">
              <a:solidFill>
                <a:schemeClr val="tx2"/>
              </a:solidFill>
            </a:endParaRPr>
          </a:p>
        </p:txBody>
      </p:sp>
      <p:sp>
        <p:nvSpPr>
          <p:cNvPr id="7" name="TextBox 6"/>
          <p:cNvSpPr txBox="1"/>
          <p:nvPr/>
        </p:nvSpPr>
        <p:spPr>
          <a:xfrm>
            <a:off x="827584" y="3140968"/>
            <a:ext cx="7632848" cy="3970318"/>
          </a:xfrm>
          <a:prstGeom prst="rect">
            <a:avLst/>
          </a:prstGeom>
          <a:noFill/>
        </p:spPr>
        <p:txBody>
          <a:bodyPr wrap="square" rtlCol="0">
            <a:spAutoFit/>
          </a:bodyPr>
          <a:lstStyle/>
          <a:p>
            <a:r>
              <a:rPr lang="en-GB" b="1" dirty="0" smtClean="0">
                <a:solidFill>
                  <a:schemeClr val="tx2"/>
                </a:solidFill>
              </a:rPr>
              <a:t>ITC involvements in roles and COST activities</a:t>
            </a:r>
          </a:p>
          <a:p>
            <a:endParaRPr lang="en-GB" dirty="0"/>
          </a:p>
          <a:p>
            <a:pPr>
              <a:buFont typeface="Arial" pitchFamily="34" charset="0"/>
              <a:buChar char="•"/>
            </a:pPr>
            <a:r>
              <a:rPr lang="en-GB" b="1" dirty="0" smtClean="0"/>
              <a:t>Training School </a:t>
            </a:r>
            <a:r>
              <a:rPr lang="en-GB" dirty="0" smtClean="0"/>
              <a:t>– PARTICIPATION OF 4 MEMBERS FROM ITC/8 PARTICIPANTS (1 was eventually hospitalised and did not take part)</a:t>
            </a:r>
          </a:p>
          <a:p>
            <a:pPr>
              <a:buFont typeface="Arial" pitchFamily="34" charset="0"/>
              <a:buChar char="•"/>
            </a:pPr>
            <a:r>
              <a:rPr lang="en-GB" b="1" dirty="0" smtClean="0"/>
              <a:t>Conference</a:t>
            </a:r>
            <a:r>
              <a:rPr lang="en-GB" dirty="0" smtClean="0"/>
              <a:t> (co-localised with workshops and WG meetings) – HOSTED BY POLAND</a:t>
            </a:r>
          </a:p>
          <a:p>
            <a:pPr>
              <a:buFont typeface="Arial" pitchFamily="34" charset="0"/>
              <a:buChar char="•"/>
            </a:pPr>
            <a:r>
              <a:rPr lang="en-GB" b="1" dirty="0" smtClean="0"/>
              <a:t>WG1 and WG2 Meetings </a:t>
            </a:r>
            <a:r>
              <a:rPr lang="en-GB" dirty="0" smtClean="0"/>
              <a:t>– HOSTED by PORTUGAL</a:t>
            </a:r>
          </a:p>
          <a:p>
            <a:pPr>
              <a:buFont typeface="Arial" pitchFamily="34" charset="0"/>
              <a:buChar char="•"/>
            </a:pPr>
            <a:r>
              <a:rPr lang="en-GB" b="1" dirty="0" smtClean="0"/>
              <a:t>CORE GROUP ROLES </a:t>
            </a:r>
            <a:r>
              <a:rPr lang="en-GB" dirty="0" smtClean="0"/>
              <a:t>– DISSEMINATION OFFICER – HUNGARY THEN (MONTENEGRO?)</a:t>
            </a:r>
          </a:p>
          <a:p>
            <a:pPr>
              <a:buFont typeface="Arial" pitchFamily="34" charset="0"/>
              <a:buChar char="•"/>
            </a:pPr>
            <a:r>
              <a:rPr lang="en-GB" b="1" dirty="0" smtClean="0"/>
              <a:t>MC Members </a:t>
            </a:r>
            <a:r>
              <a:rPr lang="en-GB" dirty="0" smtClean="0"/>
              <a:t>(by country) – 48%</a:t>
            </a:r>
          </a:p>
          <a:p>
            <a:pPr>
              <a:buFont typeface="Arial" pitchFamily="34" charset="0"/>
              <a:buChar char="•"/>
            </a:pPr>
            <a:endParaRPr lang="en-GB" dirty="0"/>
          </a:p>
          <a:p>
            <a:r>
              <a:rPr lang="en-GB" i="1" dirty="0" smtClean="0"/>
              <a:t>* Three more ITC countries. We are missing </a:t>
            </a:r>
            <a:r>
              <a:rPr lang="en-GB" i="1" dirty="0"/>
              <a:t>Bosnia-Herzegovina, Bulgaria, Cyprus, </a:t>
            </a:r>
            <a:r>
              <a:rPr lang="en-GB" i="1" dirty="0" smtClean="0"/>
              <a:t>Luxembourg</a:t>
            </a:r>
            <a:r>
              <a:rPr lang="en-GB" i="1" dirty="0"/>
              <a:t>, </a:t>
            </a:r>
            <a:r>
              <a:rPr lang="en-GB" i="1" dirty="0" smtClean="0"/>
              <a:t>Turkey</a:t>
            </a:r>
            <a:r>
              <a:rPr lang="en-GB" i="1" dirty="0"/>
              <a:t>.</a:t>
            </a:r>
          </a:p>
          <a:p>
            <a:endParaRPr lang="en-GB" dirty="0"/>
          </a:p>
        </p:txBody>
      </p:sp>
      <p:pic>
        <p:nvPicPr>
          <p:cNvPr id="8" name="Picture 3"/>
          <p:cNvPicPr>
            <a:picLocks noChangeAspect="1" noChangeArrowheads="1"/>
          </p:cNvPicPr>
          <p:nvPr/>
        </p:nvPicPr>
        <p:blipFill>
          <a:blip r:embed="rId2" cstate="print"/>
          <a:srcRect/>
          <a:stretch>
            <a:fillRect/>
          </a:stretch>
        </p:blipFill>
        <p:spPr bwMode="auto">
          <a:xfrm>
            <a:off x="251520" y="116632"/>
            <a:ext cx="1648756" cy="535110"/>
          </a:xfrm>
          <a:prstGeom prst="rect">
            <a:avLst/>
          </a:prstGeom>
          <a:noFill/>
          <a:ln w="9525">
            <a:noFill/>
            <a:miter lim="800000"/>
            <a:headEnd/>
            <a:tailEnd/>
          </a:ln>
        </p:spPr>
      </p:pic>
      <p:pic>
        <p:nvPicPr>
          <p:cNvPr id="9" name="Picture 2"/>
          <p:cNvPicPr>
            <a:picLocks noChangeAspect="1" noChangeArrowheads="1"/>
          </p:cNvPicPr>
          <p:nvPr/>
        </p:nvPicPr>
        <p:blipFill>
          <a:blip r:embed="rId3" cstate="print"/>
          <a:srcRect/>
          <a:stretch>
            <a:fillRect/>
          </a:stretch>
        </p:blipFill>
        <p:spPr bwMode="auto">
          <a:xfrm>
            <a:off x="7164288" y="116632"/>
            <a:ext cx="1815654" cy="62591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l="20868" t="21433" r="20070" b="8568"/>
          <a:stretch>
            <a:fillRect/>
          </a:stretch>
        </p:blipFill>
        <p:spPr bwMode="auto">
          <a:xfrm>
            <a:off x="4056" y="548680"/>
            <a:ext cx="9139944" cy="6093296"/>
          </a:xfrm>
          <a:prstGeom prst="rect">
            <a:avLst/>
          </a:prstGeom>
          <a:noFill/>
          <a:ln w="9525">
            <a:noFill/>
            <a:miter lim="800000"/>
            <a:headEnd/>
            <a:tailEnd/>
          </a:ln>
        </p:spPr>
      </p:pic>
      <p:pic>
        <p:nvPicPr>
          <p:cNvPr id="5" name="Picture 3"/>
          <p:cNvPicPr>
            <a:picLocks noChangeAspect="1" noChangeArrowheads="1"/>
          </p:cNvPicPr>
          <p:nvPr/>
        </p:nvPicPr>
        <p:blipFill>
          <a:blip r:embed="rId3" cstate="print"/>
          <a:srcRect/>
          <a:stretch>
            <a:fillRect/>
          </a:stretch>
        </p:blipFill>
        <p:spPr bwMode="auto">
          <a:xfrm>
            <a:off x="251520" y="116632"/>
            <a:ext cx="1648756" cy="535110"/>
          </a:xfrm>
          <a:prstGeom prst="rect">
            <a:avLst/>
          </a:prstGeom>
          <a:noFill/>
          <a:ln w="9525">
            <a:noFill/>
            <a:miter lim="800000"/>
            <a:headEnd/>
            <a:tailEnd/>
          </a:ln>
        </p:spPr>
      </p:pic>
      <p:pic>
        <p:nvPicPr>
          <p:cNvPr id="6" name="Picture 2"/>
          <p:cNvPicPr>
            <a:picLocks noChangeAspect="1" noChangeArrowheads="1"/>
          </p:cNvPicPr>
          <p:nvPr/>
        </p:nvPicPr>
        <p:blipFill>
          <a:blip r:embed="rId4" cstate="print"/>
          <a:srcRect/>
          <a:stretch>
            <a:fillRect/>
          </a:stretch>
        </p:blipFill>
        <p:spPr bwMode="auto">
          <a:xfrm>
            <a:off x="7164288" y="116632"/>
            <a:ext cx="1815654" cy="625910"/>
          </a:xfrm>
          <a:prstGeom prst="rect">
            <a:avLst/>
          </a:prstGeom>
          <a:noFill/>
          <a:ln w="9525">
            <a:noFill/>
            <a:miter lim="800000"/>
            <a:headEnd/>
            <a:tailEnd/>
          </a:ln>
        </p:spPr>
      </p:pic>
      <p:sp>
        <p:nvSpPr>
          <p:cNvPr id="7" name="Rectangle 6"/>
          <p:cNvSpPr/>
          <p:nvPr/>
        </p:nvSpPr>
        <p:spPr>
          <a:xfrm>
            <a:off x="323528" y="6359294"/>
            <a:ext cx="8424936" cy="28803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childTnLst>
                                </p:cTn>
                              </p:par>
                              <p:par>
                                <p:cTn id="8" presetID="10" presetClass="exit" presetSubtype="0" fill="hold" grpId="1" nodeType="withEffect">
                                  <p:stCondLst>
                                    <p:cond delay="0"/>
                                  </p:stCondLst>
                                  <p:childTnLst>
                                    <p:animEffect transition="out" filter="fade">
                                      <p:cBhvr>
                                        <p:cTn id="9" dur="500"/>
                                        <p:tgtEl>
                                          <p:spTgt spid="7"/>
                                        </p:tgtEl>
                                      </p:cBhvr>
                                    </p:animEffect>
                                    <p:set>
                                      <p:cBhvr>
                                        <p:cTn id="10" dur="1" fill="hold">
                                          <p:stCondLst>
                                            <p:cond delay="499"/>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 grpId="1"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cstate="print"/>
          <a:srcRect l="20869" t="15400" r="24007" b="43301"/>
          <a:stretch>
            <a:fillRect/>
          </a:stretch>
        </p:blipFill>
        <p:spPr bwMode="auto">
          <a:xfrm>
            <a:off x="179512" y="2636912"/>
            <a:ext cx="8714188" cy="3672408"/>
          </a:xfrm>
          <a:prstGeom prst="rect">
            <a:avLst/>
          </a:prstGeom>
          <a:noFill/>
          <a:ln w="9525">
            <a:noFill/>
            <a:miter lim="800000"/>
            <a:headEnd/>
            <a:tailEnd/>
          </a:ln>
        </p:spPr>
      </p:pic>
      <p:pic>
        <p:nvPicPr>
          <p:cNvPr id="5" name="Picture 2"/>
          <p:cNvPicPr>
            <a:picLocks noChangeAspect="1" noChangeArrowheads="1"/>
          </p:cNvPicPr>
          <p:nvPr/>
        </p:nvPicPr>
        <p:blipFill>
          <a:blip r:embed="rId3" cstate="print"/>
          <a:srcRect l="20868" t="21433" r="20070" b="57059"/>
          <a:stretch>
            <a:fillRect/>
          </a:stretch>
        </p:blipFill>
        <p:spPr bwMode="auto">
          <a:xfrm>
            <a:off x="4056" y="692696"/>
            <a:ext cx="9139944" cy="1872208"/>
          </a:xfrm>
          <a:prstGeom prst="rect">
            <a:avLst/>
          </a:prstGeom>
          <a:noFill/>
          <a:ln w="9525">
            <a:noFill/>
            <a:miter lim="800000"/>
            <a:headEnd/>
            <a:tailEnd/>
          </a:ln>
        </p:spPr>
      </p:pic>
      <p:pic>
        <p:nvPicPr>
          <p:cNvPr id="6" name="Picture 3"/>
          <p:cNvPicPr>
            <a:picLocks noChangeAspect="1" noChangeArrowheads="1"/>
          </p:cNvPicPr>
          <p:nvPr/>
        </p:nvPicPr>
        <p:blipFill>
          <a:blip r:embed="rId4" cstate="print"/>
          <a:srcRect/>
          <a:stretch>
            <a:fillRect/>
          </a:stretch>
        </p:blipFill>
        <p:spPr bwMode="auto">
          <a:xfrm>
            <a:off x="251520" y="116632"/>
            <a:ext cx="1648756" cy="535110"/>
          </a:xfrm>
          <a:prstGeom prst="rect">
            <a:avLst/>
          </a:prstGeom>
          <a:noFill/>
          <a:ln w="9525">
            <a:noFill/>
            <a:miter lim="800000"/>
            <a:headEnd/>
            <a:tailEnd/>
          </a:ln>
        </p:spPr>
      </p:pic>
      <p:pic>
        <p:nvPicPr>
          <p:cNvPr id="7" name="Picture 2"/>
          <p:cNvPicPr>
            <a:picLocks noChangeAspect="1" noChangeArrowheads="1"/>
          </p:cNvPicPr>
          <p:nvPr/>
        </p:nvPicPr>
        <p:blipFill>
          <a:blip r:embed="rId5" cstate="print"/>
          <a:srcRect/>
          <a:stretch>
            <a:fillRect/>
          </a:stretch>
        </p:blipFill>
        <p:spPr bwMode="auto">
          <a:xfrm>
            <a:off x="7164288" y="116632"/>
            <a:ext cx="1815654" cy="625910"/>
          </a:xfrm>
          <a:prstGeom prst="rect">
            <a:avLst/>
          </a:prstGeom>
          <a:noFill/>
          <a:ln w="9525">
            <a:noFill/>
            <a:miter lim="800000"/>
            <a:headEnd/>
            <a:tailEnd/>
          </a:ln>
        </p:spPr>
      </p:pic>
      <p:sp>
        <p:nvSpPr>
          <p:cNvPr id="8" name="Rectangle 7"/>
          <p:cNvSpPr/>
          <p:nvPr/>
        </p:nvSpPr>
        <p:spPr>
          <a:xfrm>
            <a:off x="251520" y="3140968"/>
            <a:ext cx="8424936" cy="50405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cstate="print"/>
          <a:srcRect/>
          <a:stretch>
            <a:fillRect/>
          </a:stretch>
        </p:blipFill>
        <p:spPr bwMode="auto">
          <a:xfrm>
            <a:off x="251520" y="116632"/>
            <a:ext cx="1648756" cy="535110"/>
          </a:xfrm>
          <a:prstGeom prst="rect">
            <a:avLst/>
          </a:prstGeom>
          <a:noFill/>
          <a:ln w="9525">
            <a:noFill/>
            <a:miter lim="800000"/>
            <a:headEnd/>
            <a:tailEnd/>
          </a:ln>
        </p:spPr>
      </p:pic>
      <p:pic>
        <p:nvPicPr>
          <p:cNvPr id="5" name="Picture 2"/>
          <p:cNvPicPr>
            <a:picLocks noChangeAspect="1" noChangeArrowheads="1"/>
          </p:cNvPicPr>
          <p:nvPr/>
        </p:nvPicPr>
        <p:blipFill>
          <a:blip r:embed="rId3" cstate="print"/>
          <a:srcRect/>
          <a:stretch>
            <a:fillRect/>
          </a:stretch>
        </p:blipFill>
        <p:spPr bwMode="auto">
          <a:xfrm>
            <a:off x="7164288" y="116632"/>
            <a:ext cx="1815654" cy="625910"/>
          </a:xfrm>
          <a:prstGeom prst="rect">
            <a:avLst/>
          </a:prstGeom>
          <a:noFill/>
          <a:ln w="9525">
            <a:noFill/>
            <a:miter lim="800000"/>
            <a:headEnd/>
            <a:tailEnd/>
          </a:ln>
        </p:spPr>
      </p:pic>
      <p:pic>
        <p:nvPicPr>
          <p:cNvPr id="23554" name="Picture 2"/>
          <p:cNvPicPr>
            <a:picLocks noChangeAspect="1" noChangeArrowheads="1"/>
          </p:cNvPicPr>
          <p:nvPr/>
        </p:nvPicPr>
        <p:blipFill>
          <a:blip r:embed="rId4" cstate="print"/>
          <a:srcRect l="30906" t="35433" r="19482" b="15567"/>
          <a:stretch>
            <a:fillRect/>
          </a:stretch>
        </p:blipFill>
        <p:spPr bwMode="auto">
          <a:xfrm>
            <a:off x="70992" y="908720"/>
            <a:ext cx="9073008" cy="5040560"/>
          </a:xfrm>
          <a:prstGeom prst="rect">
            <a:avLst/>
          </a:prstGeom>
          <a:noFill/>
          <a:ln w="9525">
            <a:noFill/>
            <a:miter lim="800000"/>
            <a:headEnd/>
            <a:tailEnd/>
          </a:ln>
        </p:spPr>
      </p:pic>
      <p:sp>
        <p:nvSpPr>
          <p:cNvPr id="7" name="TextBox 6"/>
          <p:cNvSpPr txBox="1"/>
          <p:nvPr/>
        </p:nvSpPr>
        <p:spPr>
          <a:xfrm>
            <a:off x="2267744" y="188640"/>
            <a:ext cx="5112568" cy="523220"/>
          </a:xfrm>
          <a:prstGeom prst="rect">
            <a:avLst/>
          </a:prstGeom>
          <a:noFill/>
        </p:spPr>
        <p:txBody>
          <a:bodyPr wrap="square" rtlCol="0">
            <a:spAutoFit/>
          </a:bodyPr>
          <a:lstStyle/>
          <a:p>
            <a:pPr algn="ctr"/>
            <a:r>
              <a:rPr lang="en-GB" sz="2800" b="1" dirty="0" err="1" smtClean="0">
                <a:solidFill>
                  <a:srgbClr val="C00000"/>
                </a:solidFill>
              </a:rPr>
              <a:t>MoU</a:t>
            </a:r>
            <a:r>
              <a:rPr lang="en-GB" sz="2800" b="1" dirty="0" smtClean="0">
                <a:solidFill>
                  <a:srgbClr val="C00000"/>
                </a:solidFill>
              </a:rPr>
              <a:t> OBJECTIVES</a:t>
            </a:r>
            <a:endParaRPr lang="en-GB" sz="2800" b="1" dirty="0">
              <a:solidFill>
                <a:srgbClr val="C00000"/>
              </a:solidFill>
            </a:endParaRPr>
          </a:p>
        </p:txBody>
      </p:sp>
      <p:sp>
        <p:nvSpPr>
          <p:cNvPr id="8" name="Rectangle 7"/>
          <p:cNvSpPr/>
          <p:nvPr/>
        </p:nvSpPr>
        <p:spPr>
          <a:xfrm>
            <a:off x="1619672" y="2276872"/>
            <a:ext cx="7344816" cy="115212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p:cNvSpPr/>
          <p:nvPr/>
        </p:nvSpPr>
        <p:spPr>
          <a:xfrm>
            <a:off x="1619672" y="4149080"/>
            <a:ext cx="7344816" cy="57606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p:cNvSpPr/>
          <p:nvPr/>
        </p:nvSpPr>
        <p:spPr>
          <a:xfrm>
            <a:off x="1619672" y="3501008"/>
            <a:ext cx="7344816" cy="57606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cstate="print"/>
          <a:srcRect/>
          <a:stretch>
            <a:fillRect/>
          </a:stretch>
        </p:blipFill>
        <p:spPr bwMode="auto">
          <a:xfrm>
            <a:off x="251520" y="116632"/>
            <a:ext cx="1648756" cy="535110"/>
          </a:xfrm>
          <a:prstGeom prst="rect">
            <a:avLst/>
          </a:prstGeom>
          <a:noFill/>
          <a:ln w="9525">
            <a:noFill/>
            <a:miter lim="800000"/>
            <a:headEnd/>
            <a:tailEnd/>
          </a:ln>
        </p:spPr>
      </p:pic>
      <p:pic>
        <p:nvPicPr>
          <p:cNvPr id="5" name="Picture 2"/>
          <p:cNvPicPr>
            <a:picLocks noChangeAspect="1" noChangeArrowheads="1"/>
          </p:cNvPicPr>
          <p:nvPr/>
        </p:nvPicPr>
        <p:blipFill>
          <a:blip r:embed="rId3" cstate="print"/>
          <a:srcRect/>
          <a:stretch>
            <a:fillRect/>
          </a:stretch>
        </p:blipFill>
        <p:spPr bwMode="auto">
          <a:xfrm>
            <a:off x="7164288" y="116632"/>
            <a:ext cx="1815654" cy="625910"/>
          </a:xfrm>
          <a:prstGeom prst="rect">
            <a:avLst/>
          </a:prstGeom>
          <a:noFill/>
          <a:ln w="9525">
            <a:noFill/>
            <a:miter lim="800000"/>
            <a:headEnd/>
            <a:tailEnd/>
          </a:ln>
        </p:spPr>
      </p:pic>
      <p:sp>
        <p:nvSpPr>
          <p:cNvPr id="6" name="TextBox 5"/>
          <p:cNvSpPr txBox="1"/>
          <p:nvPr/>
        </p:nvSpPr>
        <p:spPr>
          <a:xfrm>
            <a:off x="2123728" y="0"/>
            <a:ext cx="5112568" cy="523220"/>
          </a:xfrm>
          <a:prstGeom prst="rect">
            <a:avLst/>
          </a:prstGeom>
          <a:noFill/>
        </p:spPr>
        <p:txBody>
          <a:bodyPr wrap="square" rtlCol="0">
            <a:spAutoFit/>
          </a:bodyPr>
          <a:lstStyle/>
          <a:p>
            <a:pPr algn="ctr"/>
            <a:r>
              <a:rPr lang="en-GB" sz="2800" b="1" dirty="0" smtClean="0">
                <a:solidFill>
                  <a:srgbClr val="C00000"/>
                </a:solidFill>
              </a:rPr>
              <a:t>GP1 GOALS</a:t>
            </a:r>
            <a:endParaRPr lang="en-GB" sz="2800" b="1" dirty="0">
              <a:solidFill>
                <a:srgbClr val="C00000"/>
              </a:solidFill>
            </a:endParaRPr>
          </a:p>
        </p:txBody>
      </p:sp>
      <p:pic>
        <p:nvPicPr>
          <p:cNvPr id="24578" name="Picture 2"/>
          <p:cNvPicPr>
            <a:picLocks noChangeAspect="1" noChangeArrowheads="1"/>
          </p:cNvPicPr>
          <p:nvPr/>
        </p:nvPicPr>
        <p:blipFill>
          <a:blip r:embed="rId4" cstate="print"/>
          <a:srcRect/>
          <a:stretch>
            <a:fillRect/>
          </a:stretch>
        </p:blipFill>
        <p:spPr bwMode="auto">
          <a:xfrm>
            <a:off x="1907704" y="692696"/>
            <a:ext cx="5453980" cy="6135728"/>
          </a:xfrm>
          <a:prstGeom prst="rect">
            <a:avLst/>
          </a:prstGeom>
          <a:noFill/>
          <a:ln w="9525">
            <a:noFill/>
            <a:miter lim="800000"/>
            <a:headEnd/>
            <a:tailEnd/>
          </a:ln>
        </p:spPr>
      </p:pic>
      <p:sp>
        <p:nvSpPr>
          <p:cNvPr id="8" name="Rectangle 7"/>
          <p:cNvSpPr/>
          <p:nvPr/>
        </p:nvSpPr>
        <p:spPr>
          <a:xfrm>
            <a:off x="1979712" y="1844824"/>
            <a:ext cx="5328592" cy="2232248"/>
          </a:xfrm>
          <a:prstGeom prst="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p:cNvSpPr/>
          <p:nvPr/>
        </p:nvSpPr>
        <p:spPr>
          <a:xfrm>
            <a:off x="1979712" y="4581128"/>
            <a:ext cx="5328592" cy="1872208"/>
          </a:xfrm>
          <a:prstGeom prst="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p:cNvSpPr/>
          <p:nvPr/>
        </p:nvSpPr>
        <p:spPr>
          <a:xfrm>
            <a:off x="1979712" y="6453336"/>
            <a:ext cx="5328592" cy="28803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p:cNvSpPr/>
          <p:nvPr/>
        </p:nvSpPr>
        <p:spPr>
          <a:xfrm>
            <a:off x="1974379" y="4120504"/>
            <a:ext cx="5328592" cy="460623"/>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l="20868" t="21433" r="20070" b="8568"/>
          <a:stretch>
            <a:fillRect/>
          </a:stretch>
        </p:blipFill>
        <p:spPr bwMode="auto">
          <a:xfrm>
            <a:off x="4056" y="548680"/>
            <a:ext cx="9139944" cy="6093296"/>
          </a:xfrm>
          <a:prstGeom prst="rect">
            <a:avLst/>
          </a:prstGeom>
          <a:noFill/>
          <a:ln w="9525">
            <a:noFill/>
            <a:miter lim="800000"/>
            <a:headEnd/>
            <a:tailEnd/>
          </a:ln>
        </p:spPr>
      </p:pic>
      <p:sp>
        <p:nvSpPr>
          <p:cNvPr id="5" name="Rectangle 4"/>
          <p:cNvSpPr/>
          <p:nvPr/>
        </p:nvSpPr>
        <p:spPr>
          <a:xfrm>
            <a:off x="251520" y="2852936"/>
            <a:ext cx="8231468" cy="72754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p:cNvSpPr txBox="1"/>
          <p:nvPr/>
        </p:nvSpPr>
        <p:spPr>
          <a:xfrm>
            <a:off x="7020272" y="1700808"/>
            <a:ext cx="1440160" cy="1077218"/>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n-GB" sz="1600" dirty="0" smtClean="0"/>
              <a:t>28 countries in total. Are 19 countries present?</a:t>
            </a:r>
            <a:endParaRPr lang="en-GB" sz="1600" dirty="0"/>
          </a:p>
        </p:txBody>
      </p:sp>
      <p:sp>
        <p:nvSpPr>
          <p:cNvPr id="7" name="Rectangle 6"/>
          <p:cNvSpPr/>
          <p:nvPr/>
        </p:nvSpPr>
        <p:spPr>
          <a:xfrm>
            <a:off x="251520" y="3573016"/>
            <a:ext cx="8231468" cy="28288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p:cNvSpPr/>
          <p:nvPr/>
        </p:nvSpPr>
        <p:spPr>
          <a:xfrm>
            <a:off x="251520" y="3827235"/>
            <a:ext cx="8231468" cy="249837"/>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3"/>
          <p:cNvPicPr>
            <a:picLocks noChangeAspect="1" noChangeArrowheads="1"/>
          </p:cNvPicPr>
          <p:nvPr/>
        </p:nvPicPr>
        <p:blipFill>
          <a:blip r:embed="rId3" cstate="print"/>
          <a:srcRect/>
          <a:stretch>
            <a:fillRect/>
          </a:stretch>
        </p:blipFill>
        <p:spPr bwMode="auto">
          <a:xfrm>
            <a:off x="251520" y="116632"/>
            <a:ext cx="1648756" cy="535110"/>
          </a:xfrm>
          <a:prstGeom prst="rect">
            <a:avLst/>
          </a:prstGeom>
          <a:noFill/>
          <a:ln w="9525">
            <a:noFill/>
            <a:miter lim="800000"/>
            <a:headEnd/>
            <a:tailEnd/>
          </a:ln>
        </p:spPr>
      </p:pic>
      <p:pic>
        <p:nvPicPr>
          <p:cNvPr id="11" name="Picture 2"/>
          <p:cNvPicPr>
            <a:picLocks noChangeAspect="1" noChangeArrowheads="1"/>
          </p:cNvPicPr>
          <p:nvPr/>
        </p:nvPicPr>
        <p:blipFill>
          <a:blip r:embed="rId4" cstate="print"/>
          <a:srcRect/>
          <a:stretch>
            <a:fillRect/>
          </a:stretch>
        </p:blipFill>
        <p:spPr bwMode="auto">
          <a:xfrm>
            <a:off x="7164288" y="116632"/>
            <a:ext cx="1815654" cy="62591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childTnLst>
                                </p:cTn>
                              </p:par>
                              <p:par>
                                <p:cTn id="13" presetID="10" presetClass="exit" presetSubtype="0" fill="hold" grpId="0" nodeType="withEffect">
                                  <p:stCondLst>
                                    <p:cond delay="0"/>
                                  </p:stCondLst>
                                  <p:childTnLst>
                                    <p:animEffect transition="out" filter="fade">
                                      <p:cBhvr>
                                        <p:cTn id="14" dur="1000"/>
                                        <p:tgtEl>
                                          <p:spTgt spid="5"/>
                                        </p:tgtEl>
                                      </p:cBhvr>
                                    </p:animEffect>
                                    <p:set>
                                      <p:cBhvr>
                                        <p:cTn id="15" dur="1" fill="hold">
                                          <p:stCondLst>
                                            <p:cond delay="999"/>
                                          </p:stCondLst>
                                        </p:cTn>
                                        <p:tgtEl>
                                          <p:spTgt spid="5"/>
                                        </p:tgtEl>
                                        <p:attrNameLst>
                                          <p:attrName>style.visibility</p:attrName>
                                        </p:attrNameLst>
                                      </p:cBhvr>
                                      <p:to>
                                        <p:strVal val="hidden"/>
                                      </p:to>
                                    </p:set>
                                  </p:childTnLst>
                                </p:cTn>
                              </p:par>
                              <p:par>
                                <p:cTn id="16" presetID="10" presetClass="exit" presetSubtype="0" fill="hold" grpId="1" nodeType="withEffect">
                                  <p:stCondLst>
                                    <p:cond delay="0"/>
                                  </p:stCondLst>
                                  <p:childTnLst>
                                    <p:animEffect transition="out" filter="fade">
                                      <p:cBhvr>
                                        <p:cTn id="17" dur="1000"/>
                                        <p:tgtEl>
                                          <p:spTgt spid="6"/>
                                        </p:tgtEl>
                                      </p:cBhvr>
                                    </p:animEffect>
                                    <p:set>
                                      <p:cBhvr>
                                        <p:cTn id="18" dur="1" fill="hold">
                                          <p:stCondLst>
                                            <p:cond delay="999"/>
                                          </p:stCondLst>
                                        </p:cTn>
                                        <p:tgtEl>
                                          <p:spTgt spid="6"/>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1000"/>
                                        <p:tgtEl>
                                          <p:spTgt spid="8"/>
                                        </p:tgtEl>
                                      </p:cBhvr>
                                    </p:animEffect>
                                  </p:childTnLst>
                                </p:cTn>
                              </p:par>
                              <p:par>
                                <p:cTn id="24" presetID="10" presetClass="exit" presetSubtype="0" fill="hold" grpId="1" nodeType="withEffect">
                                  <p:stCondLst>
                                    <p:cond delay="0"/>
                                  </p:stCondLst>
                                  <p:childTnLst>
                                    <p:animEffect transition="out" filter="fade">
                                      <p:cBhvr>
                                        <p:cTn id="25" dur="1000"/>
                                        <p:tgtEl>
                                          <p:spTgt spid="7"/>
                                        </p:tgtEl>
                                      </p:cBhvr>
                                    </p:animEffect>
                                    <p:set>
                                      <p:cBhvr>
                                        <p:cTn id="26" dur="1" fill="hold">
                                          <p:stCondLst>
                                            <p:cond delay="999"/>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6" grpId="1" animBg="1"/>
      <p:bldP spid="7" grpId="0" animBg="1"/>
      <p:bldP spid="7" grpId="1" animBg="1"/>
      <p:bldP spid="8"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cstate="print"/>
          <a:srcRect/>
          <a:stretch>
            <a:fillRect/>
          </a:stretch>
        </p:blipFill>
        <p:spPr bwMode="auto">
          <a:xfrm>
            <a:off x="251520" y="116632"/>
            <a:ext cx="1648756" cy="535110"/>
          </a:xfrm>
          <a:prstGeom prst="rect">
            <a:avLst/>
          </a:prstGeom>
          <a:noFill/>
          <a:ln w="9525">
            <a:noFill/>
            <a:miter lim="800000"/>
            <a:headEnd/>
            <a:tailEnd/>
          </a:ln>
        </p:spPr>
      </p:pic>
      <p:pic>
        <p:nvPicPr>
          <p:cNvPr id="5" name="Picture 2"/>
          <p:cNvPicPr>
            <a:picLocks noChangeAspect="1" noChangeArrowheads="1"/>
          </p:cNvPicPr>
          <p:nvPr/>
        </p:nvPicPr>
        <p:blipFill>
          <a:blip r:embed="rId3" cstate="print"/>
          <a:srcRect/>
          <a:stretch>
            <a:fillRect/>
          </a:stretch>
        </p:blipFill>
        <p:spPr bwMode="auto">
          <a:xfrm>
            <a:off x="7164288" y="116632"/>
            <a:ext cx="1815654" cy="625910"/>
          </a:xfrm>
          <a:prstGeom prst="rect">
            <a:avLst/>
          </a:prstGeom>
          <a:noFill/>
          <a:ln w="9525">
            <a:noFill/>
            <a:miter lim="800000"/>
            <a:headEnd/>
            <a:tailEnd/>
          </a:ln>
        </p:spPr>
      </p:pic>
      <p:sp>
        <p:nvSpPr>
          <p:cNvPr id="6" name="TextBox 5"/>
          <p:cNvSpPr txBox="1"/>
          <p:nvPr/>
        </p:nvSpPr>
        <p:spPr>
          <a:xfrm>
            <a:off x="2051720" y="188640"/>
            <a:ext cx="5112568" cy="523220"/>
          </a:xfrm>
          <a:prstGeom prst="rect">
            <a:avLst/>
          </a:prstGeom>
          <a:noFill/>
        </p:spPr>
        <p:txBody>
          <a:bodyPr wrap="square" rtlCol="0">
            <a:spAutoFit/>
          </a:bodyPr>
          <a:lstStyle/>
          <a:p>
            <a:pPr algn="ctr"/>
            <a:r>
              <a:rPr lang="en-GB" sz="2800" b="1" dirty="0" smtClean="0">
                <a:solidFill>
                  <a:srgbClr val="C00000"/>
                </a:solidFill>
              </a:rPr>
              <a:t>WG TASKS</a:t>
            </a:r>
            <a:endParaRPr lang="en-GB" sz="2800" b="1" dirty="0">
              <a:solidFill>
                <a:srgbClr val="C00000"/>
              </a:solidFill>
            </a:endParaRPr>
          </a:p>
        </p:txBody>
      </p:sp>
      <p:sp>
        <p:nvSpPr>
          <p:cNvPr id="7" name="TextBox 6"/>
          <p:cNvSpPr txBox="1"/>
          <p:nvPr/>
        </p:nvSpPr>
        <p:spPr>
          <a:xfrm>
            <a:off x="611560" y="1556792"/>
            <a:ext cx="7920880" cy="923330"/>
          </a:xfrm>
          <a:prstGeom prst="rect">
            <a:avLst/>
          </a:prstGeom>
          <a:noFill/>
        </p:spPr>
        <p:txBody>
          <a:bodyPr wrap="square" rtlCol="0">
            <a:spAutoFit/>
          </a:bodyPr>
          <a:lstStyle/>
          <a:p>
            <a:pPr>
              <a:buFont typeface="Arial" pitchFamily="34" charset="0"/>
              <a:buChar char="•"/>
            </a:pPr>
            <a:r>
              <a:rPr lang="en-GB" dirty="0" smtClean="0"/>
              <a:t>Progress report upon ending of this conference</a:t>
            </a:r>
          </a:p>
          <a:p>
            <a:pPr>
              <a:buFont typeface="Arial" pitchFamily="34" charset="0"/>
              <a:buChar char="•"/>
            </a:pPr>
            <a:r>
              <a:rPr lang="en-GB" dirty="0" smtClean="0"/>
              <a:t>Work at the finalisation of a document summarising knowledge gained from the two RRS undertaken</a:t>
            </a:r>
            <a:endParaRPr lang="en-GB" dirty="0"/>
          </a:p>
        </p:txBody>
      </p:sp>
      <p:sp>
        <p:nvSpPr>
          <p:cNvPr id="8" name="TextBox 7"/>
          <p:cNvSpPr txBox="1"/>
          <p:nvPr/>
        </p:nvSpPr>
        <p:spPr>
          <a:xfrm>
            <a:off x="611560" y="2710661"/>
            <a:ext cx="7920880" cy="369332"/>
          </a:xfrm>
          <a:prstGeom prst="rect">
            <a:avLst/>
          </a:prstGeom>
          <a:noFill/>
        </p:spPr>
        <p:txBody>
          <a:bodyPr wrap="square" rtlCol="0">
            <a:spAutoFit/>
          </a:bodyPr>
          <a:lstStyle/>
          <a:p>
            <a:r>
              <a:rPr lang="en-GB" dirty="0" smtClean="0">
                <a:solidFill>
                  <a:srgbClr val="C00000"/>
                </a:solidFill>
              </a:rPr>
              <a:t>Deadline?</a:t>
            </a:r>
            <a:endParaRPr lang="en-GB" dirty="0">
              <a:solidFill>
                <a:srgbClr val="C00000"/>
              </a:solidFill>
            </a:endParaRPr>
          </a:p>
        </p:txBody>
      </p:sp>
      <p:sp>
        <p:nvSpPr>
          <p:cNvPr id="9" name="TextBox 8"/>
          <p:cNvSpPr txBox="1"/>
          <p:nvPr/>
        </p:nvSpPr>
        <p:spPr>
          <a:xfrm>
            <a:off x="611560" y="3419708"/>
            <a:ext cx="7920880" cy="369332"/>
          </a:xfrm>
          <a:prstGeom prst="rect">
            <a:avLst/>
          </a:prstGeom>
          <a:noFill/>
        </p:spPr>
        <p:txBody>
          <a:bodyPr wrap="square" rtlCol="0">
            <a:spAutoFit/>
          </a:bodyPr>
          <a:lstStyle/>
          <a:p>
            <a:r>
              <a:rPr lang="en-GB" dirty="0" smtClean="0">
                <a:solidFill>
                  <a:srgbClr val="C00000"/>
                </a:solidFill>
              </a:rPr>
              <a:t>Structure and organisation: who how and when</a:t>
            </a:r>
            <a:endParaRPr lang="en-GB" dirty="0">
              <a:solidFill>
                <a:srgbClr val="C00000"/>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95536" y="1124744"/>
            <a:ext cx="8280920" cy="2308324"/>
          </a:xfrm>
          <a:prstGeom prst="rect">
            <a:avLst/>
          </a:prstGeom>
        </p:spPr>
        <p:txBody>
          <a:bodyPr wrap="square">
            <a:spAutoFit/>
          </a:bodyPr>
          <a:lstStyle/>
          <a:p>
            <a:pPr algn="just"/>
            <a:r>
              <a:rPr lang="en-GB" dirty="0" smtClean="0"/>
              <a:t>Production of guidelines e-document identifying strategies enabling compatibility with imaging technologies. The End Users will be TASKED with leading an interactive dialogue informing participants on needs, desirables, relevant legal and ethical issues, national requirements and guidelines for evidence recovery and preservation, protection of human rights and for admissibility in Court. – </a:t>
            </a:r>
            <a:r>
              <a:rPr lang="en-GB" b="1" dirty="0" smtClean="0">
                <a:solidFill>
                  <a:srgbClr val="C00000"/>
                </a:solidFill>
              </a:rPr>
              <a:t>After the Workshop and the overall conference this document will start to be drafted. Core group members will be involved in the drafting but other contributions are welcome and especially from the end users. The document integrates the paper based RRS initiated by WG1</a:t>
            </a:r>
            <a:endParaRPr lang="en-GB" b="1" dirty="0">
              <a:solidFill>
                <a:srgbClr val="C00000"/>
              </a:solidFill>
            </a:endParaRPr>
          </a:p>
        </p:txBody>
      </p:sp>
      <p:sp>
        <p:nvSpPr>
          <p:cNvPr id="5" name="TextBox 4"/>
          <p:cNvSpPr txBox="1"/>
          <p:nvPr/>
        </p:nvSpPr>
        <p:spPr>
          <a:xfrm>
            <a:off x="467544" y="764704"/>
            <a:ext cx="5112568" cy="369332"/>
          </a:xfrm>
          <a:prstGeom prst="rect">
            <a:avLst/>
          </a:prstGeom>
          <a:noFill/>
        </p:spPr>
        <p:txBody>
          <a:bodyPr wrap="square" rtlCol="0">
            <a:spAutoFit/>
          </a:bodyPr>
          <a:lstStyle/>
          <a:p>
            <a:r>
              <a:rPr lang="en-GB" b="1" dirty="0" smtClean="0">
                <a:solidFill>
                  <a:srgbClr val="C00000"/>
                </a:solidFill>
              </a:rPr>
              <a:t>DELIVERABLE 1 – MONTH 18</a:t>
            </a:r>
            <a:endParaRPr lang="en-GB" b="1" dirty="0">
              <a:solidFill>
                <a:srgbClr val="C00000"/>
              </a:solidFill>
            </a:endParaRPr>
          </a:p>
        </p:txBody>
      </p:sp>
      <p:pic>
        <p:nvPicPr>
          <p:cNvPr id="6" name="Picture 3"/>
          <p:cNvPicPr>
            <a:picLocks noChangeAspect="1" noChangeArrowheads="1"/>
          </p:cNvPicPr>
          <p:nvPr/>
        </p:nvPicPr>
        <p:blipFill>
          <a:blip r:embed="rId2" cstate="print"/>
          <a:srcRect/>
          <a:stretch>
            <a:fillRect/>
          </a:stretch>
        </p:blipFill>
        <p:spPr bwMode="auto">
          <a:xfrm>
            <a:off x="251520" y="116632"/>
            <a:ext cx="1648756" cy="535110"/>
          </a:xfrm>
          <a:prstGeom prst="rect">
            <a:avLst/>
          </a:prstGeom>
          <a:noFill/>
          <a:ln w="9525">
            <a:noFill/>
            <a:miter lim="800000"/>
            <a:headEnd/>
            <a:tailEnd/>
          </a:ln>
        </p:spPr>
      </p:pic>
      <p:pic>
        <p:nvPicPr>
          <p:cNvPr id="7" name="Picture 2"/>
          <p:cNvPicPr>
            <a:picLocks noChangeAspect="1" noChangeArrowheads="1"/>
          </p:cNvPicPr>
          <p:nvPr/>
        </p:nvPicPr>
        <p:blipFill>
          <a:blip r:embed="rId3" cstate="print"/>
          <a:srcRect/>
          <a:stretch>
            <a:fillRect/>
          </a:stretch>
        </p:blipFill>
        <p:spPr bwMode="auto">
          <a:xfrm>
            <a:off x="7164288" y="116632"/>
            <a:ext cx="1815654" cy="62591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3" cstate="print"/>
          <a:srcRect l="20869" t="15400" r="24007" b="43301"/>
          <a:stretch>
            <a:fillRect/>
          </a:stretch>
        </p:blipFill>
        <p:spPr bwMode="auto">
          <a:xfrm>
            <a:off x="179512" y="2636912"/>
            <a:ext cx="8714188" cy="3672408"/>
          </a:xfrm>
          <a:prstGeom prst="rect">
            <a:avLst/>
          </a:prstGeom>
          <a:noFill/>
          <a:ln w="9525">
            <a:noFill/>
            <a:miter lim="800000"/>
            <a:headEnd/>
            <a:tailEnd/>
          </a:ln>
        </p:spPr>
      </p:pic>
      <p:pic>
        <p:nvPicPr>
          <p:cNvPr id="5" name="Picture 2"/>
          <p:cNvPicPr>
            <a:picLocks noChangeAspect="1" noChangeArrowheads="1"/>
          </p:cNvPicPr>
          <p:nvPr/>
        </p:nvPicPr>
        <p:blipFill>
          <a:blip r:embed="rId4" cstate="print"/>
          <a:srcRect l="20868" t="21433" r="20070" b="57059"/>
          <a:stretch>
            <a:fillRect/>
          </a:stretch>
        </p:blipFill>
        <p:spPr bwMode="auto">
          <a:xfrm>
            <a:off x="4056" y="692696"/>
            <a:ext cx="9139944" cy="1872208"/>
          </a:xfrm>
          <a:prstGeom prst="rect">
            <a:avLst/>
          </a:prstGeom>
          <a:noFill/>
          <a:ln w="9525">
            <a:noFill/>
            <a:miter lim="800000"/>
            <a:headEnd/>
            <a:tailEnd/>
          </a:ln>
        </p:spPr>
      </p:pic>
      <p:pic>
        <p:nvPicPr>
          <p:cNvPr id="6" name="Picture 3"/>
          <p:cNvPicPr>
            <a:picLocks noChangeAspect="1" noChangeArrowheads="1"/>
          </p:cNvPicPr>
          <p:nvPr/>
        </p:nvPicPr>
        <p:blipFill>
          <a:blip r:embed="rId5" cstate="print"/>
          <a:srcRect/>
          <a:stretch>
            <a:fillRect/>
          </a:stretch>
        </p:blipFill>
        <p:spPr bwMode="auto">
          <a:xfrm>
            <a:off x="251520" y="116632"/>
            <a:ext cx="1648756" cy="535110"/>
          </a:xfrm>
          <a:prstGeom prst="rect">
            <a:avLst/>
          </a:prstGeom>
          <a:noFill/>
          <a:ln w="9525">
            <a:noFill/>
            <a:miter lim="800000"/>
            <a:headEnd/>
            <a:tailEnd/>
          </a:ln>
        </p:spPr>
      </p:pic>
      <p:pic>
        <p:nvPicPr>
          <p:cNvPr id="7" name="Picture 2"/>
          <p:cNvPicPr>
            <a:picLocks noChangeAspect="1" noChangeArrowheads="1"/>
          </p:cNvPicPr>
          <p:nvPr/>
        </p:nvPicPr>
        <p:blipFill>
          <a:blip r:embed="rId6" cstate="print"/>
          <a:srcRect/>
          <a:stretch>
            <a:fillRect/>
          </a:stretch>
        </p:blipFill>
        <p:spPr bwMode="auto">
          <a:xfrm>
            <a:off x="7164288" y="116632"/>
            <a:ext cx="1815654" cy="625910"/>
          </a:xfrm>
          <a:prstGeom prst="rect">
            <a:avLst/>
          </a:prstGeom>
          <a:noFill/>
          <a:ln w="9525">
            <a:noFill/>
            <a:miter lim="800000"/>
            <a:headEnd/>
            <a:tailEnd/>
          </a:ln>
        </p:spPr>
      </p:pic>
      <p:sp>
        <p:nvSpPr>
          <p:cNvPr id="8" name="Rectangle 7"/>
          <p:cNvSpPr/>
          <p:nvPr/>
        </p:nvSpPr>
        <p:spPr>
          <a:xfrm>
            <a:off x="251520" y="3580482"/>
            <a:ext cx="8424936" cy="28056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3" cstate="print"/>
          <a:srcRect l="20869" t="15400" r="24007" b="43301"/>
          <a:stretch>
            <a:fillRect/>
          </a:stretch>
        </p:blipFill>
        <p:spPr bwMode="auto">
          <a:xfrm>
            <a:off x="179512" y="2636912"/>
            <a:ext cx="8714188" cy="3672408"/>
          </a:xfrm>
          <a:prstGeom prst="rect">
            <a:avLst/>
          </a:prstGeom>
          <a:noFill/>
          <a:ln w="9525">
            <a:noFill/>
            <a:miter lim="800000"/>
            <a:headEnd/>
            <a:tailEnd/>
          </a:ln>
        </p:spPr>
      </p:pic>
      <p:pic>
        <p:nvPicPr>
          <p:cNvPr id="5" name="Picture 2"/>
          <p:cNvPicPr>
            <a:picLocks noChangeAspect="1" noChangeArrowheads="1"/>
          </p:cNvPicPr>
          <p:nvPr/>
        </p:nvPicPr>
        <p:blipFill>
          <a:blip r:embed="rId4" cstate="print"/>
          <a:srcRect l="20868" t="21433" r="20070" b="57059"/>
          <a:stretch>
            <a:fillRect/>
          </a:stretch>
        </p:blipFill>
        <p:spPr bwMode="auto">
          <a:xfrm>
            <a:off x="4056" y="692696"/>
            <a:ext cx="9139944" cy="1872208"/>
          </a:xfrm>
          <a:prstGeom prst="rect">
            <a:avLst/>
          </a:prstGeom>
          <a:noFill/>
          <a:ln w="9525">
            <a:noFill/>
            <a:miter lim="800000"/>
            <a:headEnd/>
            <a:tailEnd/>
          </a:ln>
        </p:spPr>
      </p:pic>
      <p:pic>
        <p:nvPicPr>
          <p:cNvPr id="6" name="Picture 3"/>
          <p:cNvPicPr>
            <a:picLocks noChangeAspect="1" noChangeArrowheads="1"/>
          </p:cNvPicPr>
          <p:nvPr/>
        </p:nvPicPr>
        <p:blipFill>
          <a:blip r:embed="rId5" cstate="print"/>
          <a:srcRect/>
          <a:stretch>
            <a:fillRect/>
          </a:stretch>
        </p:blipFill>
        <p:spPr bwMode="auto">
          <a:xfrm>
            <a:off x="251520" y="116632"/>
            <a:ext cx="1648756" cy="535110"/>
          </a:xfrm>
          <a:prstGeom prst="rect">
            <a:avLst/>
          </a:prstGeom>
          <a:noFill/>
          <a:ln w="9525">
            <a:noFill/>
            <a:miter lim="800000"/>
            <a:headEnd/>
            <a:tailEnd/>
          </a:ln>
        </p:spPr>
      </p:pic>
      <p:pic>
        <p:nvPicPr>
          <p:cNvPr id="7" name="Picture 2"/>
          <p:cNvPicPr>
            <a:picLocks noChangeAspect="1" noChangeArrowheads="1"/>
          </p:cNvPicPr>
          <p:nvPr/>
        </p:nvPicPr>
        <p:blipFill>
          <a:blip r:embed="rId6" cstate="print"/>
          <a:srcRect/>
          <a:stretch>
            <a:fillRect/>
          </a:stretch>
        </p:blipFill>
        <p:spPr bwMode="auto">
          <a:xfrm>
            <a:off x="7164288" y="116632"/>
            <a:ext cx="1815654" cy="625910"/>
          </a:xfrm>
          <a:prstGeom prst="rect">
            <a:avLst/>
          </a:prstGeom>
          <a:noFill/>
          <a:ln w="9525">
            <a:noFill/>
            <a:miter lim="800000"/>
            <a:headEnd/>
            <a:tailEnd/>
          </a:ln>
        </p:spPr>
      </p:pic>
      <p:sp>
        <p:nvSpPr>
          <p:cNvPr id="8" name="Rectangle 7"/>
          <p:cNvSpPr/>
          <p:nvPr/>
        </p:nvSpPr>
        <p:spPr>
          <a:xfrm>
            <a:off x="251520" y="3796506"/>
            <a:ext cx="8424936" cy="28056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childTnLst>
                                </p:cTn>
                              </p:par>
                            </p:childTnLst>
                          </p:cTn>
                        </p:par>
                        <p:par>
                          <p:cTn id="8" fill="hold">
                            <p:stCondLst>
                              <p:cond delay="1000"/>
                            </p:stCondLst>
                            <p:childTnLst>
                              <p:par>
                                <p:cTn id="9" presetID="10" presetClass="exit" presetSubtype="0" fill="hold" grpId="1" nodeType="afterEffect">
                                  <p:stCondLst>
                                    <p:cond delay="0"/>
                                  </p:stCondLst>
                                  <p:childTnLst>
                                    <p:animEffect transition="out" filter="fade">
                                      <p:cBhvr>
                                        <p:cTn id="10" dur="500"/>
                                        <p:tgtEl>
                                          <p:spTgt spid="8"/>
                                        </p:tgtEl>
                                      </p:cBhvr>
                                    </p:animEffect>
                                    <p:set>
                                      <p:cBhvr>
                                        <p:cTn id="11" dur="1" fill="hold">
                                          <p:stCondLst>
                                            <p:cond delay="499"/>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8" grpId="1"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cstate="print"/>
          <a:srcRect/>
          <a:stretch>
            <a:fillRect/>
          </a:stretch>
        </p:blipFill>
        <p:spPr bwMode="auto">
          <a:xfrm>
            <a:off x="251520" y="116632"/>
            <a:ext cx="1648756" cy="535110"/>
          </a:xfrm>
          <a:prstGeom prst="rect">
            <a:avLst/>
          </a:prstGeom>
          <a:noFill/>
          <a:ln w="9525">
            <a:noFill/>
            <a:miter lim="800000"/>
            <a:headEnd/>
            <a:tailEnd/>
          </a:ln>
        </p:spPr>
      </p:pic>
      <p:pic>
        <p:nvPicPr>
          <p:cNvPr id="5" name="Picture 2"/>
          <p:cNvPicPr>
            <a:picLocks noChangeAspect="1" noChangeArrowheads="1"/>
          </p:cNvPicPr>
          <p:nvPr/>
        </p:nvPicPr>
        <p:blipFill>
          <a:blip r:embed="rId3" cstate="print"/>
          <a:srcRect/>
          <a:stretch>
            <a:fillRect/>
          </a:stretch>
        </p:blipFill>
        <p:spPr bwMode="auto">
          <a:xfrm>
            <a:off x="7164288" y="116632"/>
            <a:ext cx="1815654" cy="625910"/>
          </a:xfrm>
          <a:prstGeom prst="rect">
            <a:avLst/>
          </a:prstGeom>
          <a:noFill/>
          <a:ln w="9525">
            <a:noFill/>
            <a:miter lim="800000"/>
            <a:headEnd/>
            <a:tailEnd/>
          </a:ln>
        </p:spPr>
      </p:pic>
      <p:sp>
        <p:nvSpPr>
          <p:cNvPr id="6" name="TextBox 5"/>
          <p:cNvSpPr txBox="1"/>
          <p:nvPr/>
        </p:nvSpPr>
        <p:spPr>
          <a:xfrm>
            <a:off x="2627784" y="188640"/>
            <a:ext cx="3960440" cy="707886"/>
          </a:xfrm>
          <a:prstGeom prst="rect">
            <a:avLst/>
          </a:prstGeom>
          <a:noFill/>
        </p:spPr>
        <p:txBody>
          <a:bodyPr wrap="square" rtlCol="0">
            <a:spAutoFit/>
          </a:bodyPr>
          <a:lstStyle/>
          <a:p>
            <a:pPr algn="ctr"/>
            <a:r>
              <a:rPr lang="en-GB" sz="2000" b="1" dirty="0" smtClean="0">
                <a:solidFill>
                  <a:srgbClr val="C00000"/>
                </a:solidFill>
              </a:rPr>
              <a:t>Locations (and rough dates for future activities)</a:t>
            </a:r>
            <a:endParaRPr lang="en-GB" sz="2000" b="1" dirty="0">
              <a:solidFill>
                <a:srgbClr val="C00000"/>
              </a:solidFill>
            </a:endParaRPr>
          </a:p>
        </p:txBody>
      </p:sp>
      <p:sp>
        <p:nvSpPr>
          <p:cNvPr id="8" name="TextBox 7"/>
          <p:cNvSpPr txBox="1"/>
          <p:nvPr/>
        </p:nvSpPr>
        <p:spPr>
          <a:xfrm>
            <a:off x="395536" y="1052736"/>
            <a:ext cx="4968552" cy="369332"/>
          </a:xfrm>
          <a:prstGeom prst="rect">
            <a:avLst/>
          </a:prstGeom>
          <a:noFill/>
        </p:spPr>
        <p:txBody>
          <a:bodyPr wrap="square" rtlCol="0">
            <a:spAutoFit/>
          </a:bodyPr>
          <a:lstStyle/>
          <a:p>
            <a:r>
              <a:rPr lang="en-GB" b="1" dirty="0" smtClean="0"/>
              <a:t>WG1 and WG2 meetings:</a:t>
            </a:r>
            <a:endParaRPr lang="en-GB" b="1" dirty="0"/>
          </a:p>
        </p:txBody>
      </p:sp>
      <p:sp>
        <p:nvSpPr>
          <p:cNvPr id="9" name="TextBox 8"/>
          <p:cNvSpPr txBox="1"/>
          <p:nvPr/>
        </p:nvSpPr>
        <p:spPr>
          <a:xfrm>
            <a:off x="395536" y="1412776"/>
            <a:ext cx="8352928" cy="369332"/>
          </a:xfrm>
          <a:prstGeom prst="rect">
            <a:avLst/>
          </a:prstGeom>
          <a:noFill/>
        </p:spPr>
        <p:txBody>
          <a:bodyPr wrap="square" rtlCol="0">
            <a:spAutoFit/>
          </a:bodyPr>
          <a:lstStyle/>
          <a:p>
            <a:pPr>
              <a:buFont typeface="Arial" pitchFamily="34" charset="0"/>
              <a:buChar char="•"/>
            </a:pPr>
            <a:r>
              <a:rPr lang="en-GB" b="1" dirty="0" smtClean="0"/>
              <a:t>Workshop on facial recognition (digital strand): COST-EU IAI partnership, Amsterdam</a:t>
            </a:r>
            <a:endParaRPr lang="en-GB" b="1" dirty="0"/>
          </a:p>
        </p:txBody>
      </p:sp>
      <p:sp>
        <p:nvSpPr>
          <p:cNvPr id="10" name="TextBox 9"/>
          <p:cNvSpPr txBox="1"/>
          <p:nvPr/>
        </p:nvSpPr>
        <p:spPr>
          <a:xfrm>
            <a:off x="395536" y="5867980"/>
            <a:ext cx="8352928" cy="369332"/>
          </a:xfrm>
          <a:prstGeom prst="rect">
            <a:avLst/>
          </a:prstGeom>
          <a:noFill/>
        </p:spPr>
        <p:txBody>
          <a:bodyPr wrap="square" rtlCol="0">
            <a:spAutoFit/>
          </a:bodyPr>
          <a:lstStyle/>
          <a:p>
            <a:r>
              <a:rPr lang="en-GB" b="1" dirty="0" smtClean="0"/>
              <a:t>Workshop (analytical strand):</a:t>
            </a:r>
            <a:endParaRPr lang="en-GB" b="1" dirty="0"/>
          </a:p>
        </p:txBody>
      </p:sp>
      <p:sp>
        <p:nvSpPr>
          <p:cNvPr id="11" name="TextBox 10"/>
          <p:cNvSpPr txBox="1"/>
          <p:nvPr/>
        </p:nvSpPr>
        <p:spPr>
          <a:xfrm>
            <a:off x="395536" y="6156012"/>
            <a:ext cx="8352928" cy="369332"/>
          </a:xfrm>
          <a:prstGeom prst="rect">
            <a:avLst/>
          </a:prstGeom>
          <a:noFill/>
        </p:spPr>
        <p:txBody>
          <a:bodyPr wrap="square" rtlCol="0">
            <a:spAutoFit/>
          </a:bodyPr>
          <a:lstStyle/>
          <a:p>
            <a:r>
              <a:rPr lang="en-GB" b="1" dirty="0" smtClean="0"/>
              <a:t>Conference:</a:t>
            </a:r>
            <a:endParaRPr lang="en-GB" b="1" dirty="0"/>
          </a:p>
        </p:txBody>
      </p:sp>
      <p:sp>
        <p:nvSpPr>
          <p:cNvPr id="12" name="TextBox 11"/>
          <p:cNvSpPr txBox="1"/>
          <p:nvPr/>
        </p:nvSpPr>
        <p:spPr>
          <a:xfrm>
            <a:off x="395536" y="6444044"/>
            <a:ext cx="8352928" cy="369332"/>
          </a:xfrm>
          <a:prstGeom prst="rect">
            <a:avLst/>
          </a:prstGeom>
          <a:noFill/>
        </p:spPr>
        <p:txBody>
          <a:bodyPr wrap="square" rtlCol="0">
            <a:spAutoFit/>
          </a:bodyPr>
          <a:lstStyle/>
          <a:p>
            <a:r>
              <a:rPr lang="en-GB" b="1" dirty="0" smtClean="0"/>
              <a:t>Training School:</a:t>
            </a:r>
            <a:endParaRPr lang="en-GB" b="1" dirty="0"/>
          </a:p>
        </p:txBody>
      </p:sp>
      <p:sp>
        <p:nvSpPr>
          <p:cNvPr id="13" name="Rectangle 12"/>
          <p:cNvSpPr/>
          <p:nvPr/>
        </p:nvSpPr>
        <p:spPr>
          <a:xfrm>
            <a:off x="395536" y="1772816"/>
            <a:ext cx="8496944" cy="4062651"/>
          </a:xfrm>
          <a:prstGeom prst="rect">
            <a:avLst/>
          </a:prstGeom>
        </p:spPr>
        <p:txBody>
          <a:bodyPr wrap="square">
            <a:spAutoFit/>
          </a:bodyPr>
          <a:lstStyle/>
          <a:p>
            <a:pPr>
              <a:buFont typeface="Arial" pitchFamily="34" charset="0"/>
              <a:buChar char="•"/>
            </a:pPr>
            <a:r>
              <a:rPr lang="en-GB" b="1" dirty="0"/>
              <a:t>WORKSHOP co-organised within </a:t>
            </a:r>
            <a:r>
              <a:rPr lang="en-GB" b="1" dirty="0" smtClean="0"/>
              <a:t>IDENTITY – June 2018</a:t>
            </a:r>
            <a:endParaRPr lang="en-GB" b="1" dirty="0"/>
          </a:p>
          <a:p>
            <a:endParaRPr lang="en-GB" sz="1200" b="1" dirty="0" smtClean="0"/>
          </a:p>
          <a:p>
            <a:r>
              <a:rPr lang="en-GB" sz="1200" b="1" dirty="0" smtClean="0"/>
              <a:t>1</a:t>
            </a:r>
            <a:r>
              <a:rPr lang="en-GB" sz="1200" b="1" dirty="0"/>
              <a:t>) Networking Tool Description</a:t>
            </a:r>
          </a:p>
          <a:p>
            <a:r>
              <a:rPr lang="en-GB" sz="1200" dirty="0"/>
              <a:t>The 6th International Workshop on Biometrics and Forensics will cover a wide range of biometric technologies and their application to forensic science. The workshop program will last two days and it will include a series of oral and poster presentations, reviewed from members of the program committee and selected from the program chairs. Two invited talks, covering some challenging issues and outstanding results in the area of forensic biometrics will be also included.</a:t>
            </a:r>
            <a:br>
              <a:rPr lang="en-GB" sz="1200" dirty="0"/>
            </a:br>
            <a:r>
              <a:rPr lang="en-GB" sz="1200" b="1" dirty="0" smtClean="0"/>
              <a:t>2</a:t>
            </a:r>
            <a:r>
              <a:rPr lang="en-GB" sz="1200" b="1" dirty="0"/>
              <a:t>) Networking Tool Output</a:t>
            </a:r>
          </a:p>
          <a:p>
            <a:r>
              <a:rPr lang="en-GB" sz="1200" dirty="0"/>
              <a:t>The workshop is co-organized by the action MC members and will enable to present the latest scientific results of the action activities particularly to scientist from the eastern European countries. This activity will provide a forum for scientific exchange with the related IDENTITY H2020 EU project. The </a:t>
            </a:r>
            <a:r>
              <a:rPr lang="en-GB" sz="1200" dirty="0" smtClean="0"/>
              <a:t>workshop </a:t>
            </a:r>
            <a:r>
              <a:rPr lang="en-GB" sz="1200" dirty="0"/>
              <a:t>will provide an excellent forum for presenting and discussing the latest scientific results reached by the research teams of the COST action and to define the objectives still to be addressed as well as promising future directions. In order to disseminate the results of this scientific goal, a proceedings volume will be published including the state-of-the-art of automatic biometric recognition algorithms for the quantitative estimation of biometric evidence in forensic scenarios.</a:t>
            </a:r>
            <a:br>
              <a:rPr lang="en-GB" sz="1200" dirty="0"/>
            </a:br>
            <a:r>
              <a:rPr lang="en-GB" sz="1200" b="1" dirty="0" smtClean="0"/>
              <a:t>3</a:t>
            </a:r>
            <a:r>
              <a:rPr lang="en-GB" sz="1200" b="1" dirty="0"/>
              <a:t>) Justification:</a:t>
            </a:r>
            <a:r>
              <a:rPr lang="en-GB" sz="1200" dirty="0"/>
              <a:t/>
            </a:r>
            <a:br>
              <a:rPr lang="en-GB" sz="1200" dirty="0"/>
            </a:br>
            <a:r>
              <a:rPr lang="en-GB" sz="1200" dirty="0"/>
              <a:t>The International Workshop on Biometrics and Forensics is the premier scientific meeting specifically devoted to present the state of the art in the integration of biometric technologies for forensic science. This workshop series was successfully started within the scope of COST Action 2101 and then followed by COST Action IC1106. Last year the 5th edition of this workshop was organized within the framework of the EU H2020 project IDENTITY, which is still co-organizing the event as part of its networking activities. For this reasons, the workshop very well fits within the objectives of this COST action and it will enable to promote cross-fertilization among the action members and with the members of the IDENTITY consortium.</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cstate="print"/>
          <a:srcRect l="20869" t="15400" r="24007" b="43301"/>
          <a:stretch>
            <a:fillRect/>
          </a:stretch>
        </p:blipFill>
        <p:spPr bwMode="auto">
          <a:xfrm>
            <a:off x="179512" y="2636912"/>
            <a:ext cx="8714188" cy="3672408"/>
          </a:xfrm>
          <a:prstGeom prst="rect">
            <a:avLst/>
          </a:prstGeom>
          <a:noFill/>
          <a:ln w="9525">
            <a:noFill/>
            <a:miter lim="800000"/>
            <a:headEnd/>
            <a:tailEnd/>
          </a:ln>
        </p:spPr>
      </p:pic>
      <p:pic>
        <p:nvPicPr>
          <p:cNvPr id="5" name="Picture 2"/>
          <p:cNvPicPr>
            <a:picLocks noChangeAspect="1" noChangeArrowheads="1"/>
          </p:cNvPicPr>
          <p:nvPr/>
        </p:nvPicPr>
        <p:blipFill>
          <a:blip r:embed="rId3" cstate="print"/>
          <a:srcRect l="20868" t="21433" r="20070" b="57059"/>
          <a:stretch>
            <a:fillRect/>
          </a:stretch>
        </p:blipFill>
        <p:spPr bwMode="auto">
          <a:xfrm>
            <a:off x="4056" y="692696"/>
            <a:ext cx="9139944" cy="1872208"/>
          </a:xfrm>
          <a:prstGeom prst="rect">
            <a:avLst/>
          </a:prstGeom>
          <a:noFill/>
          <a:ln w="9525">
            <a:noFill/>
            <a:miter lim="800000"/>
            <a:headEnd/>
            <a:tailEnd/>
          </a:ln>
        </p:spPr>
      </p:pic>
      <p:pic>
        <p:nvPicPr>
          <p:cNvPr id="6" name="Picture 3"/>
          <p:cNvPicPr>
            <a:picLocks noChangeAspect="1" noChangeArrowheads="1"/>
          </p:cNvPicPr>
          <p:nvPr/>
        </p:nvPicPr>
        <p:blipFill>
          <a:blip r:embed="rId4" cstate="print"/>
          <a:srcRect/>
          <a:stretch>
            <a:fillRect/>
          </a:stretch>
        </p:blipFill>
        <p:spPr bwMode="auto">
          <a:xfrm>
            <a:off x="251520" y="116632"/>
            <a:ext cx="1648756" cy="535110"/>
          </a:xfrm>
          <a:prstGeom prst="rect">
            <a:avLst/>
          </a:prstGeom>
          <a:noFill/>
          <a:ln w="9525">
            <a:noFill/>
            <a:miter lim="800000"/>
            <a:headEnd/>
            <a:tailEnd/>
          </a:ln>
        </p:spPr>
      </p:pic>
      <p:pic>
        <p:nvPicPr>
          <p:cNvPr id="7" name="Picture 2"/>
          <p:cNvPicPr>
            <a:picLocks noChangeAspect="1" noChangeArrowheads="1"/>
          </p:cNvPicPr>
          <p:nvPr/>
        </p:nvPicPr>
        <p:blipFill>
          <a:blip r:embed="rId5" cstate="print"/>
          <a:srcRect/>
          <a:stretch>
            <a:fillRect/>
          </a:stretch>
        </p:blipFill>
        <p:spPr bwMode="auto">
          <a:xfrm>
            <a:off x="7164288" y="116632"/>
            <a:ext cx="1815654" cy="625910"/>
          </a:xfrm>
          <a:prstGeom prst="rect">
            <a:avLst/>
          </a:prstGeom>
          <a:noFill/>
          <a:ln w="9525">
            <a:noFill/>
            <a:miter lim="800000"/>
            <a:headEnd/>
            <a:tailEnd/>
          </a:ln>
        </p:spPr>
      </p:pic>
      <p:sp>
        <p:nvSpPr>
          <p:cNvPr id="8" name="Rectangle 7"/>
          <p:cNvSpPr/>
          <p:nvPr/>
        </p:nvSpPr>
        <p:spPr>
          <a:xfrm>
            <a:off x="251520" y="4056598"/>
            <a:ext cx="8424936" cy="28056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childTnLst>
                                </p:cTn>
                              </p:par>
                              <p:par>
                                <p:cTn id="8" presetID="10" presetClass="exit" presetSubtype="0" fill="hold" grpId="1" nodeType="withEffect">
                                  <p:stCondLst>
                                    <p:cond delay="0"/>
                                  </p:stCondLst>
                                  <p:childTnLst>
                                    <p:animEffect transition="out" filter="fade">
                                      <p:cBhvr>
                                        <p:cTn id="9" dur="500"/>
                                        <p:tgtEl>
                                          <p:spTgt spid="8"/>
                                        </p:tgtEl>
                                      </p:cBhvr>
                                    </p:animEffect>
                                    <p:set>
                                      <p:cBhvr>
                                        <p:cTn id="10" dur="1" fill="hold">
                                          <p:stCondLst>
                                            <p:cond delay="499"/>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8" grpId="1"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cstate="print"/>
          <a:srcRect/>
          <a:stretch>
            <a:fillRect/>
          </a:stretch>
        </p:blipFill>
        <p:spPr bwMode="auto">
          <a:xfrm>
            <a:off x="251520" y="116632"/>
            <a:ext cx="1648756" cy="535110"/>
          </a:xfrm>
          <a:prstGeom prst="rect">
            <a:avLst/>
          </a:prstGeom>
          <a:noFill/>
          <a:ln w="9525">
            <a:noFill/>
            <a:miter lim="800000"/>
            <a:headEnd/>
            <a:tailEnd/>
          </a:ln>
        </p:spPr>
      </p:pic>
      <p:pic>
        <p:nvPicPr>
          <p:cNvPr id="5" name="Picture 2"/>
          <p:cNvPicPr>
            <a:picLocks noChangeAspect="1" noChangeArrowheads="1"/>
          </p:cNvPicPr>
          <p:nvPr/>
        </p:nvPicPr>
        <p:blipFill>
          <a:blip r:embed="rId3" cstate="print"/>
          <a:srcRect/>
          <a:stretch>
            <a:fillRect/>
          </a:stretch>
        </p:blipFill>
        <p:spPr bwMode="auto">
          <a:xfrm>
            <a:off x="7164288" y="116632"/>
            <a:ext cx="1815654" cy="625910"/>
          </a:xfrm>
          <a:prstGeom prst="rect">
            <a:avLst/>
          </a:prstGeom>
          <a:noFill/>
          <a:ln w="9525">
            <a:noFill/>
            <a:miter lim="800000"/>
            <a:headEnd/>
            <a:tailEnd/>
          </a:ln>
        </p:spPr>
      </p:pic>
      <p:sp>
        <p:nvSpPr>
          <p:cNvPr id="6" name="TextBox 5"/>
          <p:cNvSpPr txBox="1"/>
          <p:nvPr/>
        </p:nvSpPr>
        <p:spPr>
          <a:xfrm>
            <a:off x="611560" y="4149080"/>
            <a:ext cx="4392488" cy="369332"/>
          </a:xfrm>
          <a:prstGeom prst="rect">
            <a:avLst/>
          </a:prstGeom>
          <a:noFill/>
        </p:spPr>
        <p:txBody>
          <a:bodyPr wrap="square" rtlCol="0">
            <a:spAutoFit/>
          </a:bodyPr>
          <a:lstStyle/>
          <a:p>
            <a:r>
              <a:rPr lang="en-GB" b="1" dirty="0" smtClean="0"/>
              <a:t>Outreach activities</a:t>
            </a:r>
            <a:endParaRPr lang="en-GB" b="1" dirty="0"/>
          </a:p>
        </p:txBody>
      </p:sp>
      <p:sp>
        <p:nvSpPr>
          <p:cNvPr id="7" name="TextBox 6"/>
          <p:cNvSpPr txBox="1"/>
          <p:nvPr/>
        </p:nvSpPr>
        <p:spPr>
          <a:xfrm>
            <a:off x="251520" y="4509120"/>
            <a:ext cx="8424936" cy="2031325"/>
          </a:xfrm>
          <a:prstGeom prst="rect">
            <a:avLst/>
          </a:prstGeom>
          <a:noFill/>
        </p:spPr>
        <p:txBody>
          <a:bodyPr wrap="square" rtlCol="0">
            <a:spAutoFit/>
          </a:bodyPr>
          <a:lstStyle/>
          <a:p>
            <a:pPr algn="just">
              <a:buFont typeface="Arial" pitchFamily="34" charset="0"/>
              <a:buChar char="•"/>
            </a:pPr>
            <a:r>
              <a:rPr lang="en-GB" dirty="0" smtClean="0"/>
              <a:t>Dr S. </a:t>
            </a:r>
            <a:r>
              <a:rPr lang="en-GB" dirty="0" err="1" smtClean="0"/>
              <a:t>Francese</a:t>
            </a:r>
            <a:r>
              <a:rPr lang="en-GB" dirty="0" smtClean="0"/>
              <a:t> participated to the 4</a:t>
            </a:r>
            <a:r>
              <a:rPr lang="en-GB" baseline="30000" dirty="0" smtClean="0"/>
              <a:t>th</a:t>
            </a:r>
            <a:r>
              <a:rPr lang="en-GB" dirty="0" smtClean="0"/>
              <a:t> EU Conference for Science Journalists in Copenhagen, 27/06/2017.</a:t>
            </a:r>
          </a:p>
          <a:p>
            <a:pPr algn="just">
              <a:buFont typeface="Arial" pitchFamily="34" charset="0"/>
              <a:buChar char="•"/>
            </a:pPr>
            <a:r>
              <a:rPr lang="en-GB" dirty="0" smtClean="0"/>
              <a:t>Dr S. </a:t>
            </a:r>
            <a:r>
              <a:rPr lang="en-GB" dirty="0" err="1" smtClean="0"/>
              <a:t>Francese</a:t>
            </a:r>
            <a:r>
              <a:rPr lang="en-GB" dirty="0" smtClean="0"/>
              <a:t>, and Prof. Janis </a:t>
            </a:r>
            <a:r>
              <a:rPr lang="en-GB" dirty="0" err="1" smtClean="0"/>
              <a:t>Spigulis</a:t>
            </a:r>
            <a:r>
              <a:rPr lang="en-GB" dirty="0" smtClean="0"/>
              <a:t> will participate to the first conference in Translational Forensics  (20-23 Nov 2017) organised by Prof. J. </a:t>
            </a:r>
            <a:r>
              <a:rPr lang="en-GB" dirty="0" err="1" smtClean="0"/>
              <a:t>Capelo</a:t>
            </a:r>
            <a:r>
              <a:rPr lang="en-GB" dirty="0" smtClean="0"/>
              <a:t> also member of this Action</a:t>
            </a:r>
          </a:p>
          <a:p>
            <a:pPr algn="just">
              <a:buFont typeface="Arial" pitchFamily="34" charset="0"/>
              <a:buChar char="•"/>
            </a:pPr>
            <a:r>
              <a:rPr lang="en-GB" dirty="0" smtClean="0"/>
              <a:t>Dr S. </a:t>
            </a:r>
            <a:r>
              <a:rPr lang="en-GB" dirty="0" err="1" smtClean="0"/>
              <a:t>Francese</a:t>
            </a:r>
            <a:r>
              <a:rPr lang="en-GB" dirty="0" smtClean="0"/>
              <a:t> – plenary lecture at Australian and New Zealand Forensic Science Society Conference, Perth, Sept 2018</a:t>
            </a:r>
          </a:p>
        </p:txBody>
      </p:sp>
      <p:sp>
        <p:nvSpPr>
          <p:cNvPr id="8" name="TextBox 7"/>
          <p:cNvSpPr txBox="1"/>
          <p:nvPr/>
        </p:nvSpPr>
        <p:spPr>
          <a:xfrm>
            <a:off x="539552" y="764704"/>
            <a:ext cx="7848872" cy="3416320"/>
          </a:xfrm>
          <a:prstGeom prst="rect">
            <a:avLst/>
          </a:prstGeom>
          <a:noFill/>
        </p:spPr>
        <p:txBody>
          <a:bodyPr wrap="square" rtlCol="0">
            <a:spAutoFit/>
          </a:bodyPr>
          <a:lstStyle/>
          <a:p>
            <a:pPr algn="just"/>
            <a:r>
              <a:rPr lang="en-GB" b="1" dirty="0" smtClean="0"/>
              <a:t>Publications</a:t>
            </a:r>
          </a:p>
          <a:p>
            <a:pPr algn="just"/>
            <a:endParaRPr lang="en-GB" b="1" dirty="0"/>
          </a:p>
          <a:p>
            <a:pPr algn="just">
              <a:buFont typeface="Arial" pitchFamily="34" charset="0"/>
              <a:buChar char="•"/>
            </a:pPr>
            <a:r>
              <a:rPr lang="en-GB" dirty="0" smtClean="0"/>
              <a:t>Are there any collaborations taking place within the consortium that could lead to publications?</a:t>
            </a:r>
          </a:p>
          <a:p>
            <a:pPr algn="just">
              <a:buFont typeface="Arial" pitchFamily="34" charset="0"/>
              <a:buChar char="•"/>
            </a:pPr>
            <a:r>
              <a:rPr lang="en-GB" dirty="0" smtClean="0"/>
              <a:t>We intend to write a document to upload on the Action’s website summarising the results of the RRSs – should the material be of publishable quality, peer review publications will be pursued.</a:t>
            </a:r>
          </a:p>
          <a:p>
            <a:pPr algn="just">
              <a:buFont typeface="Arial" pitchFamily="34" charset="0"/>
              <a:buChar char="•"/>
            </a:pPr>
            <a:r>
              <a:rPr lang="en-GB" dirty="0" smtClean="0"/>
              <a:t>Dr S. </a:t>
            </a:r>
            <a:r>
              <a:rPr lang="en-GB" dirty="0" err="1" smtClean="0"/>
              <a:t>Francese</a:t>
            </a:r>
            <a:r>
              <a:rPr lang="en-GB" dirty="0" smtClean="0"/>
              <a:t> will be editing a book for Springer in which, at large, the members of this Action are involved. The book is entitled Emerging Technologies for the analysis of forensic traces. The book comprises the use of Imaging Technologies and will </a:t>
            </a:r>
            <a:r>
              <a:rPr lang="en-GB" dirty="0" smtClean="0"/>
              <a:t>include </a:t>
            </a:r>
            <a:r>
              <a:rPr lang="en-GB" dirty="0" err="1" smtClean="0"/>
              <a:t>fingermarks</a:t>
            </a:r>
            <a:r>
              <a:rPr lang="en-GB" dirty="0" smtClean="0"/>
              <a:t>, bodily fluids, gunshot residues, inks and questioned documents.</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cstate="print"/>
          <a:srcRect l="20869" t="15400" r="24007" b="43301"/>
          <a:stretch>
            <a:fillRect/>
          </a:stretch>
        </p:blipFill>
        <p:spPr bwMode="auto">
          <a:xfrm>
            <a:off x="179512" y="2636912"/>
            <a:ext cx="8714188" cy="3672408"/>
          </a:xfrm>
          <a:prstGeom prst="rect">
            <a:avLst/>
          </a:prstGeom>
          <a:noFill/>
          <a:ln w="9525">
            <a:noFill/>
            <a:miter lim="800000"/>
            <a:headEnd/>
            <a:tailEnd/>
          </a:ln>
        </p:spPr>
      </p:pic>
      <p:pic>
        <p:nvPicPr>
          <p:cNvPr id="5" name="Picture 2"/>
          <p:cNvPicPr>
            <a:picLocks noChangeAspect="1" noChangeArrowheads="1"/>
          </p:cNvPicPr>
          <p:nvPr/>
        </p:nvPicPr>
        <p:blipFill>
          <a:blip r:embed="rId3" cstate="print"/>
          <a:srcRect l="20868" t="21433" r="20070" b="57059"/>
          <a:stretch>
            <a:fillRect/>
          </a:stretch>
        </p:blipFill>
        <p:spPr bwMode="auto">
          <a:xfrm>
            <a:off x="4056" y="692696"/>
            <a:ext cx="9139944" cy="1872208"/>
          </a:xfrm>
          <a:prstGeom prst="rect">
            <a:avLst/>
          </a:prstGeom>
          <a:noFill/>
          <a:ln w="9525">
            <a:noFill/>
            <a:miter lim="800000"/>
            <a:headEnd/>
            <a:tailEnd/>
          </a:ln>
        </p:spPr>
      </p:pic>
      <p:pic>
        <p:nvPicPr>
          <p:cNvPr id="6" name="Picture 3"/>
          <p:cNvPicPr>
            <a:picLocks noChangeAspect="1" noChangeArrowheads="1"/>
          </p:cNvPicPr>
          <p:nvPr/>
        </p:nvPicPr>
        <p:blipFill>
          <a:blip r:embed="rId4" cstate="print"/>
          <a:srcRect/>
          <a:stretch>
            <a:fillRect/>
          </a:stretch>
        </p:blipFill>
        <p:spPr bwMode="auto">
          <a:xfrm>
            <a:off x="251520" y="116632"/>
            <a:ext cx="1648756" cy="535110"/>
          </a:xfrm>
          <a:prstGeom prst="rect">
            <a:avLst/>
          </a:prstGeom>
          <a:noFill/>
          <a:ln w="9525">
            <a:noFill/>
            <a:miter lim="800000"/>
            <a:headEnd/>
            <a:tailEnd/>
          </a:ln>
        </p:spPr>
      </p:pic>
      <p:pic>
        <p:nvPicPr>
          <p:cNvPr id="7" name="Picture 2"/>
          <p:cNvPicPr>
            <a:picLocks noChangeAspect="1" noChangeArrowheads="1"/>
          </p:cNvPicPr>
          <p:nvPr/>
        </p:nvPicPr>
        <p:blipFill>
          <a:blip r:embed="rId5" cstate="print"/>
          <a:srcRect/>
          <a:stretch>
            <a:fillRect/>
          </a:stretch>
        </p:blipFill>
        <p:spPr bwMode="auto">
          <a:xfrm>
            <a:off x="7164288" y="116632"/>
            <a:ext cx="1815654" cy="625910"/>
          </a:xfrm>
          <a:prstGeom prst="rect">
            <a:avLst/>
          </a:prstGeom>
          <a:noFill/>
          <a:ln w="9525">
            <a:noFill/>
            <a:miter lim="800000"/>
            <a:headEnd/>
            <a:tailEnd/>
          </a:ln>
        </p:spPr>
      </p:pic>
      <p:sp>
        <p:nvSpPr>
          <p:cNvPr id="8" name="Rectangle 7"/>
          <p:cNvSpPr/>
          <p:nvPr/>
        </p:nvSpPr>
        <p:spPr>
          <a:xfrm>
            <a:off x="251520" y="4300562"/>
            <a:ext cx="8568952" cy="92863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childTnLst>
                                </p:cTn>
                              </p:par>
                              <p:par>
                                <p:cTn id="8" presetID="10" presetClass="exit" presetSubtype="0" fill="hold" grpId="1" nodeType="withEffect">
                                  <p:stCondLst>
                                    <p:cond delay="0"/>
                                  </p:stCondLst>
                                  <p:childTnLst>
                                    <p:animEffect transition="out" filter="fade">
                                      <p:cBhvr>
                                        <p:cTn id="9" dur="500"/>
                                        <p:tgtEl>
                                          <p:spTgt spid="8"/>
                                        </p:tgtEl>
                                      </p:cBhvr>
                                    </p:animEffect>
                                    <p:set>
                                      <p:cBhvr>
                                        <p:cTn id="10" dur="1" fill="hold">
                                          <p:stCondLst>
                                            <p:cond delay="499"/>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8" grpId="1"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cstate="print"/>
          <a:srcRect/>
          <a:stretch>
            <a:fillRect/>
          </a:stretch>
        </p:blipFill>
        <p:spPr bwMode="auto">
          <a:xfrm>
            <a:off x="251520" y="116632"/>
            <a:ext cx="1648756" cy="535110"/>
          </a:xfrm>
          <a:prstGeom prst="rect">
            <a:avLst/>
          </a:prstGeom>
          <a:noFill/>
          <a:ln w="9525">
            <a:noFill/>
            <a:miter lim="800000"/>
            <a:headEnd/>
            <a:tailEnd/>
          </a:ln>
        </p:spPr>
      </p:pic>
      <p:pic>
        <p:nvPicPr>
          <p:cNvPr id="5" name="Picture 2"/>
          <p:cNvPicPr>
            <a:picLocks noChangeAspect="1" noChangeArrowheads="1"/>
          </p:cNvPicPr>
          <p:nvPr/>
        </p:nvPicPr>
        <p:blipFill>
          <a:blip r:embed="rId3" cstate="print"/>
          <a:srcRect/>
          <a:stretch>
            <a:fillRect/>
          </a:stretch>
        </p:blipFill>
        <p:spPr bwMode="auto">
          <a:xfrm>
            <a:off x="7164288" y="116632"/>
            <a:ext cx="1815654" cy="625910"/>
          </a:xfrm>
          <a:prstGeom prst="rect">
            <a:avLst/>
          </a:prstGeom>
          <a:noFill/>
          <a:ln w="9525">
            <a:noFill/>
            <a:miter lim="800000"/>
            <a:headEnd/>
            <a:tailEnd/>
          </a:ln>
        </p:spPr>
      </p:pic>
      <p:pic>
        <p:nvPicPr>
          <p:cNvPr id="6" name="Picture 2"/>
          <p:cNvPicPr>
            <a:picLocks noChangeAspect="1" noChangeArrowheads="1"/>
          </p:cNvPicPr>
          <p:nvPr/>
        </p:nvPicPr>
        <p:blipFill>
          <a:blip r:embed="rId4" cstate="print"/>
          <a:srcRect l="30712" t="30800" r="18101" b="45400"/>
          <a:stretch>
            <a:fillRect/>
          </a:stretch>
        </p:blipFill>
        <p:spPr bwMode="auto">
          <a:xfrm>
            <a:off x="179512" y="1916832"/>
            <a:ext cx="8705687" cy="2276872"/>
          </a:xfrm>
          <a:prstGeom prst="rect">
            <a:avLst/>
          </a:prstGeom>
          <a:noFill/>
          <a:ln w="9525">
            <a:noFill/>
            <a:miter lim="800000"/>
            <a:headEnd/>
            <a:tailEnd/>
          </a:ln>
        </p:spPr>
      </p:pic>
      <p:sp>
        <p:nvSpPr>
          <p:cNvPr id="7" name="Rectangle 6"/>
          <p:cNvSpPr/>
          <p:nvPr/>
        </p:nvSpPr>
        <p:spPr>
          <a:xfrm>
            <a:off x="251520" y="3933056"/>
            <a:ext cx="8568952" cy="21602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00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cstate="print"/>
          <a:srcRect l="20869" t="15400" r="24007" b="43301"/>
          <a:stretch>
            <a:fillRect/>
          </a:stretch>
        </p:blipFill>
        <p:spPr bwMode="auto">
          <a:xfrm>
            <a:off x="179512" y="2636912"/>
            <a:ext cx="8714188" cy="3672408"/>
          </a:xfrm>
          <a:prstGeom prst="rect">
            <a:avLst/>
          </a:prstGeom>
          <a:noFill/>
          <a:ln w="9525">
            <a:noFill/>
            <a:miter lim="800000"/>
            <a:headEnd/>
            <a:tailEnd/>
          </a:ln>
        </p:spPr>
      </p:pic>
      <p:pic>
        <p:nvPicPr>
          <p:cNvPr id="5" name="Picture 2"/>
          <p:cNvPicPr>
            <a:picLocks noChangeAspect="1" noChangeArrowheads="1"/>
          </p:cNvPicPr>
          <p:nvPr/>
        </p:nvPicPr>
        <p:blipFill>
          <a:blip r:embed="rId3" cstate="print"/>
          <a:srcRect l="20868" t="21433" r="20070" b="57059"/>
          <a:stretch>
            <a:fillRect/>
          </a:stretch>
        </p:blipFill>
        <p:spPr bwMode="auto">
          <a:xfrm>
            <a:off x="4056" y="692696"/>
            <a:ext cx="9139944" cy="1872208"/>
          </a:xfrm>
          <a:prstGeom prst="rect">
            <a:avLst/>
          </a:prstGeom>
          <a:noFill/>
          <a:ln w="9525">
            <a:noFill/>
            <a:miter lim="800000"/>
            <a:headEnd/>
            <a:tailEnd/>
          </a:ln>
        </p:spPr>
      </p:pic>
      <p:pic>
        <p:nvPicPr>
          <p:cNvPr id="6" name="Picture 3"/>
          <p:cNvPicPr>
            <a:picLocks noChangeAspect="1" noChangeArrowheads="1"/>
          </p:cNvPicPr>
          <p:nvPr/>
        </p:nvPicPr>
        <p:blipFill>
          <a:blip r:embed="rId4" cstate="print"/>
          <a:srcRect/>
          <a:stretch>
            <a:fillRect/>
          </a:stretch>
        </p:blipFill>
        <p:spPr bwMode="auto">
          <a:xfrm>
            <a:off x="251520" y="116632"/>
            <a:ext cx="1648756" cy="535110"/>
          </a:xfrm>
          <a:prstGeom prst="rect">
            <a:avLst/>
          </a:prstGeom>
          <a:noFill/>
          <a:ln w="9525">
            <a:noFill/>
            <a:miter lim="800000"/>
            <a:headEnd/>
            <a:tailEnd/>
          </a:ln>
        </p:spPr>
      </p:pic>
      <p:pic>
        <p:nvPicPr>
          <p:cNvPr id="7" name="Picture 2"/>
          <p:cNvPicPr>
            <a:picLocks noChangeAspect="1" noChangeArrowheads="1"/>
          </p:cNvPicPr>
          <p:nvPr/>
        </p:nvPicPr>
        <p:blipFill>
          <a:blip r:embed="rId5" cstate="print"/>
          <a:srcRect/>
          <a:stretch>
            <a:fillRect/>
          </a:stretch>
        </p:blipFill>
        <p:spPr bwMode="auto">
          <a:xfrm>
            <a:off x="7164288" y="116632"/>
            <a:ext cx="1815654" cy="625910"/>
          </a:xfrm>
          <a:prstGeom prst="rect">
            <a:avLst/>
          </a:prstGeom>
          <a:noFill/>
          <a:ln w="9525">
            <a:noFill/>
            <a:miter lim="800000"/>
            <a:headEnd/>
            <a:tailEnd/>
          </a:ln>
        </p:spPr>
      </p:pic>
      <p:sp>
        <p:nvSpPr>
          <p:cNvPr id="8" name="Rectangle 7"/>
          <p:cNvSpPr/>
          <p:nvPr/>
        </p:nvSpPr>
        <p:spPr>
          <a:xfrm>
            <a:off x="395536" y="5301208"/>
            <a:ext cx="8568952" cy="21602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p:cNvSpPr/>
          <p:nvPr/>
        </p:nvSpPr>
        <p:spPr>
          <a:xfrm>
            <a:off x="395536" y="5464625"/>
            <a:ext cx="8568952" cy="21602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p:cNvSpPr txBox="1"/>
          <p:nvPr/>
        </p:nvSpPr>
        <p:spPr>
          <a:xfrm>
            <a:off x="6660232" y="5805264"/>
            <a:ext cx="2160240" cy="923330"/>
          </a:xfrm>
          <a:prstGeom prst="rect">
            <a:avLst/>
          </a:prstGeom>
          <a:noFill/>
          <a:ln w="19050">
            <a:solidFill>
              <a:srgbClr val="C00000"/>
            </a:solidFill>
            <a:prstDash val="dashDot"/>
          </a:ln>
        </p:spPr>
        <p:txBody>
          <a:bodyPr wrap="square" rtlCol="0">
            <a:spAutoFit/>
          </a:bodyPr>
          <a:lstStyle/>
          <a:p>
            <a:pPr algn="ctr"/>
            <a:r>
              <a:rPr lang="en-GB" dirty="0" smtClean="0"/>
              <a:t>Suggest beginning of March 2018 in Brussels</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childTnLst>
                                </p:cTn>
                              </p:par>
                              <p:par>
                                <p:cTn id="13" presetID="10" presetClass="exit" presetSubtype="0" fill="hold" grpId="1" nodeType="withEffect">
                                  <p:stCondLst>
                                    <p:cond delay="0"/>
                                  </p:stCondLst>
                                  <p:childTnLst>
                                    <p:animEffect transition="out" filter="fade">
                                      <p:cBhvr>
                                        <p:cTn id="14" dur="500"/>
                                        <p:tgtEl>
                                          <p:spTgt spid="8"/>
                                        </p:tgtEl>
                                      </p:cBhvr>
                                    </p:animEffect>
                                    <p:set>
                                      <p:cBhvr>
                                        <p:cTn id="15" dur="1" fill="hold">
                                          <p:stCondLst>
                                            <p:cond delay="499"/>
                                          </p:stCondLst>
                                        </p:cTn>
                                        <p:tgtEl>
                                          <p:spTgt spid="8"/>
                                        </p:tgtEl>
                                        <p:attrNameLst>
                                          <p:attrName>style.visibility</p:attrName>
                                        </p:attrNameLst>
                                      </p:cBhvr>
                                      <p:to>
                                        <p:strVal val="hidden"/>
                                      </p:to>
                                    </p:set>
                                  </p:childTnLst>
                                </p:cTn>
                              </p:par>
                            </p:childTnLst>
                          </p:cTn>
                        </p:par>
                      </p:childTnLst>
                    </p:cTn>
                  </p:par>
                  <p:par>
                    <p:cTn id="16" fill="hold">
                      <p:stCondLst>
                        <p:cond delay="indefinite"/>
                      </p:stCondLst>
                      <p:childTnLst>
                        <p:par>
                          <p:cTn id="17" fill="hold">
                            <p:stCondLst>
                              <p:cond delay="0"/>
                            </p:stCondLst>
                            <p:childTnLst>
                              <p:par>
                                <p:cTn id="18" presetID="55" presetClass="entr" presetSubtype="0" fill="hold" grpId="0" nodeType="click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p:cTn id="20" dur="1000" fill="hold"/>
                                        <p:tgtEl>
                                          <p:spTgt spid="10"/>
                                        </p:tgtEl>
                                        <p:attrNameLst>
                                          <p:attrName>ppt_w</p:attrName>
                                        </p:attrNameLst>
                                      </p:cBhvr>
                                      <p:tavLst>
                                        <p:tav tm="0">
                                          <p:val>
                                            <p:strVal val="#ppt_w*0.70"/>
                                          </p:val>
                                        </p:tav>
                                        <p:tav tm="100000">
                                          <p:val>
                                            <p:strVal val="#ppt_w"/>
                                          </p:val>
                                        </p:tav>
                                      </p:tavLst>
                                    </p:anim>
                                    <p:anim calcmode="lin" valueType="num">
                                      <p:cBhvr>
                                        <p:cTn id="21" dur="1000" fill="hold"/>
                                        <p:tgtEl>
                                          <p:spTgt spid="10"/>
                                        </p:tgtEl>
                                        <p:attrNameLst>
                                          <p:attrName>ppt_h</p:attrName>
                                        </p:attrNameLst>
                                      </p:cBhvr>
                                      <p:tavLst>
                                        <p:tav tm="0">
                                          <p:val>
                                            <p:strVal val="#ppt_h"/>
                                          </p:val>
                                        </p:tav>
                                        <p:tav tm="100000">
                                          <p:val>
                                            <p:strVal val="#ppt_h"/>
                                          </p:val>
                                        </p:tav>
                                      </p:tavLst>
                                    </p:anim>
                                    <p:animEffect transition="in" filter="fade">
                                      <p:cBhvr>
                                        <p:cTn id="22"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8" grpId="1" animBg="1"/>
      <p:bldP spid="9" grpId="0" animBg="1"/>
      <p:bldP spid="10"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l="20868" t="21433" r="20070" b="8568"/>
          <a:stretch>
            <a:fillRect/>
          </a:stretch>
        </p:blipFill>
        <p:spPr bwMode="auto">
          <a:xfrm>
            <a:off x="4056" y="548680"/>
            <a:ext cx="9139944" cy="6093296"/>
          </a:xfrm>
          <a:prstGeom prst="rect">
            <a:avLst/>
          </a:prstGeom>
          <a:noFill/>
          <a:ln w="9525">
            <a:noFill/>
            <a:miter lim="800000"/>
            <a:headEnd/>
            <a:tailEnd/>
          </a:ln>
        </p:spPr>
      </p:pic>
      <p:sp>
        <p:nvSpPr>
          <p:cNvPr id="8" name="Rectangle 7"/>
          <p:cNvSpPr/>
          <p:nvPr/>
        </p:nvSpPr>
        <p:spPr>
          <a:xfrm>
            <a:off x="251520" y="3827235"/>
            <a:ext cx="8231468" cy="249837"/>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p:cNvSpPr/>
          <p:nvPr/>
        </p:nvSpPr>
        <p:spPr>
          <a:xfrm>
            <a:off x="2590090" y="3861048"/>
            <a:ext cx="2557974" cy="211642"/>
          </a:xfrm>
          <a:prstGeom prst="rect">
            <a:avLst/>
          </a:prstGeom>
          <a:noFill/>
          <a:ln w="28575">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3"/>
          <p:cNvPicPr>
            <a:picLocks noChangeAspect="1" noChangeArrowheads="1"/>
          </p:cNvPicPr>
          <p:nvPr/>
        </p:nvPicPr>
        <p:blipFill>
          <a:blip r:embed="rId3" cstate="print"/>
          <a:srcRect/>
          <a:stretch>
            <a:fillRect/>
          </a:stretch>
        </p:blipFill>
        <p:spPr bwMode="auto">
          <a:xfrm>
            <a:off x="251520" y="116632"/>
            <a:ext cx="1648756" cy="535110"/>
          </a:xfrm>
          <a:prstGeom prst="rect">
            <a:avLst/>
          </a:prstGeom>
          <a:noFill/>
          <a:ln w="9525">
            <a:noFill/>
            <a:miter lim="800000"/>
            <a:headEnd/>
            <a:tailEnd/>
          </a:ln>
        </p:spPr>
      </p:pic>
      <p:pic>
        <p:nvPicPr>
          <p:cNvPr id="11" name="Picture 2"/>
          <p:cNvPicPr>
            <a:picLocks noChangeAspect="1" noChangeArrowheads="1"/>
          </p:cNvPicPr>
          <p:nvPr/>
        </p:nvPicPr>
        <p:blipFill>
          <a:blip r:embed="rId4" cstate="print"/>
          <a:srcRect/>
          <a:stretch>
            <a:fillRect/>
          </a:stretch>
        </p:blipFill>
        <p:spPr bwMode="auto">
          <a:xfrm>
            <a:off x="7164288" y="116632"/>
            <a:ext cx="1815654" cy="62591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cstate="print"/>
          <a:srcRect l="20869" t="15400" r="24007" b="43301"/>
          <a:stretch>
            <a:fillRect/>
          </a:stretch>
        </p:blipFill>
        <p:spPr bwMode="auto">
          <a:xfrm>
            <a:off x="179512" y="2636912"/>
            <a:ext cx="8714188" cy="3672408"/>
          </a:xfrm>
          <a:prstGeom prst="rect">
            <a:avLst/>
          </a:prstGeom>
          <a:noFill/>
          <a:ln w="9525">
            <a:noFill/>
            <a:miter lim="800000"/>
            <a:headEnd/>
            <a:tailEnd/>
          </a:ln>
        </p:spPr>
      </p:pic>
      <p:pic>
        <p:nvPicPr>
          <p:cNvPr id="5" name="Picture 2"/>
          <p:cNvPicPr>
            <a:picLocks noChangeAspect="1" noChangeArrowheads="1"/>
          </p:cNvPicPr>
          <p:nvPr/>
        </p:nvPicPr>
        <p:blipFill>
          <a:blip r:embed="rId3" cstate="print"/>
          <a:srcRect l="20868" t="21433" r="20070" b="57059"/>
          <a:stretch>
            <a:fillRect/>
          </a:stretch>
        </p:blipFill>
        <p:spPr bwMode="auto">
          <a:xfrm>
            <a:off x="4056" y="692696"/>
            <a:ext cx="9139944" cy="1872208"/>
          </a:xfrm>
          <a:prstGeom prst="rect">
            <a:avLst/>
          </a:prstGeom>
          <a:noFill/>
          <a:ln w="9525">
            <a:noFill/>
            <a:miter lim="800000"/>
            <a:headEnd/>
            <a:tailEnd/>
          </a:ln>
        </p:spPr>
      </p:pic>
      <p:pic>
        <p:nvPicPr>
          <p:cNvPr id="6" name="Picture 3"/>
          <p:cNvPicPr>
            <a:picLocks noChangeAspect="1" noChangeArrowheads="1"/>
          </p:cNvPicPr>
          <p:nvPr/>
        </p:nvPicPr>
        <p:blipFill>
          <a:blip r:embed="rId4" cstate="print"/>
          <a:srcRect/>
          <a:stretch>
            <a:fillRect/>
          </a:stretch>
        </p:blipFill>
        <p:spPr bwMode="auto">
          <a:xfrm>
            <a:off x="251520" y="116632"/>
            <a:ext cx="1648756" cy="535110"/>
          </a:xfrm>
          <a:prstGeom prst="rect">
            <a:avLst/>
          </a:prstGeom>
          <a:noFill/>
          <a:ln w="9525">
            <a:noFill/>
            <a:miter lim="800000"/>
            <a:headEnd/>
            <a:tailEnd/>
          </a:ln>
        </p:spPr>
      </p:pic>
      <p:pic>
        <p:nvPicPr>
          <p:cNvPr id="7" name="Picture 2"/>
          <p:cNvPicPr>
            <a:picLocks noChangeAspect="1" noChangeArrowheads="1"/>
          </p:cNvPicPr>
          <p:nvPr/>
        </p:nvPicPr>
        <p:blipFill>
          <a:blip r:embed="rId5" cstate="print"/>
          <a:srcRect/>
          <a:stretch>
            <a:fillRect/>
          </a:stretch>
        </p:blipFill>
        <p:spPr bwMode="auto">
          <a:xfrm>
            <a:off x="7164288" y="116632"/>
            <a:ext cx="1815654" cy="625910"/>
          </a:xfrm>
          <a:prstGeom prst="rect">
            <a:avLst/>
          </a:prstGeom>
          <a:noFill/>
          <a:ln w="9525">
            <a:noFill/>
            <a:miter lim="800000"/>
            <a:headEnd/>
            <a:tailEnd/>
          </a:ln>
        </p:spPr>
      </p:pic>
      <p:sp>
        <p:nvSpPr>
          <p:cNvPr id="9" name="Rectangle 8"/>
          <p:cNvSpPr/>
          <p:nvPr/>
        </p:nvSpPr>
        <p:spPr>
          <a:xfrm>
            <a:off x="395536" y="5733256"/>
            <a:ext cx="8568952" cy="21602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p:cNvSpPr/>
          <p:nvPr/>
        </p:nvSpPr>
        <p:spPr>
          <a:xfrm>
            <a:off x="395536" y="5982331"/>
            <a:ext cx="8568952" cy="21602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childTnLst>
                                </p:cTn>
                              </p:par>
                              <p:par>
                                <p:cTn id="13" presetID="10" presetClass="exit" presetSubtype="0" fill="hold" grpId="1" nodeType="withEffect">
                                  <p:stCondLst>
                                    <p:cond delay="0"/>
                                  </p:stCondLst>
                                  <p:childTnLst>
                                    <p:animEffect transition="out" filter="fade">
                                      <p:cBhvr>
                                        <p:cTn id="14" dur="1000"/>
                                        <p:tgtEl>
                                          <p:spTgt spid="9"/>
                                        </p:tgtEl>
                                      </p:cBhvr>
                                    </p:animEffect>
                                    <p:set>
                                      <p:cBhvr>
                                        <p:cTn id="15" dur="1" fill="hold">
                                          <p:stCondLst>
                                            <p:cond delay="999"/>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9" grpId="1" animBg="1"/>
      <p:bldP spid="11"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 name="Rectangle 1"/>
          <p:cNvSpPr>
            <a:spLocks noChangeArrowheads="1"/>
          </p:cNvSpPr>
          <p:nvPr/>
        </p:nvSpPr>
        <p:spPr bwMode="auto">
          <a:xfrm>
            <a:off x="755576" y="858923"/>
            <a:ext cx="7343800" cy="429348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28600" algn="l" defTabSz="914400" rtl="0" eaLnBrk="1" fontAlgn="base" latinLnBrk="0" hangingPunct="1">
              <a:lnSpc>
                <a:spcPct val="150000"/>
              </a:lnSpc>
              <a:spcBef>
                <a:spcPct val="0"/>
              </a:spcBef>
              <a:spcAft>
                <a:spcPct val="0"/>
              </a:spcAft>
              <a:buClrTx/>
              <a:buSzTx/>
              <a:buFontTx/>
              <a:buNone/>
              <a:tabLst/>
            </a:pPr>
            <a:r>
              <a:rPr kumimoji="0" lang="en-US" sz="1400" b="1" i="1" u="none" strike="noStrike" cap="none" normalizeH="0" baseline="0" dirty="0" smtClean="0">
                <a:ln>
                  <a:noFill/>
                </a:ln>
                <a:solidFill>
                  <a:srgbClr val="000000"/>
                </a:solidFill>
                <a:effectLst/>
                <a:latin typeface="Arial" pitchFamily="34" charset="0"/>
                <a:ea typeface="MS Mincho" pitchFamily="49" charset="-128"/>
                <a:cs typeface="Times New Roman" pitchFamily="18" charset="0"/>
              </a:rPr>
              <a:t>Development of Objective achievements</a:t>
            </a:r>
            <a:r>
              <a:rPr kumimoji="0" lang="en-US" sz="1400" b="1" i="0" u="none" strike="noStrike" cap="none" normalizeH="0" baseline="0" dirty="0" smtClean="0">
                <a:ln>
                  <a:noFill/>
                </a:ln>
                <a:solidFill>
                  <a:srgbClr val="000000"/>
                </a:solidFill>
                <a:effectLst/>
                <a:latin typeface="Arial" pitchFamily="34" charset="0"/>
                <a:ea typeface="MS Mincho" pitchFamily="49" charset="-128"/>
                <a:cs typeface="Times New Roman" pitchFamily="18" charset="0"/>
              </a:rPr>
              <a:t>. </a:t>
            </a:r>
          </a:p>
          <a:p>
            <a:pPr marL="0" marR="0" lvl="0" indent="228600" algn="l" defTabSz="914400" rtl="0" eaLnBrk="1" fontAlgn="base" latinLnBrk="0" hangingPunct="1">
              <a:lnSpc>
                <a:spcPct val="150000"/>
              </a:lnSpc>
              <a:spcBef>
                <a:spcPct val="0"/>
              </a:spcBef>
              <a:spcAft>
                <a:spcPct val="0"/>
              </a:spcAft>
              <a:buClrTx/>
              <a:buSzTx/>
              <a:buFontTx/>
              <a:buNone/>
              <a:tabLst/>
            </a:pPr>
            <a:endParaRPr kumimoji="0" lang="en-GB" sz="1400" b="1" i="0" u="none" strike="noStrike" cap="none" normalizeH="0" baseline="0" dirty="0" smtClean="0">
              <a:ln>
                <a:noFill/>
              </a:ln>
              <a:solidFill>
                <a:schemeClr val="tx1"/>
              </a:solidFill>
              <a:effectLst/>
              <a:latin typeface="Arial" pitchFamily="34" charset="0"/>
              <a:cs typeface="Arial" pitchFamily="34" charset="0"/>
            </a:endParaRPr>
          </a:p>
          <a:p>
            <a:pPr marL="0" marR="0" lvl="0" indent="228600" algn="l" defTabSz="914400" rtl="0" eaLnBrk="0" fontAlgn="base" latinLnBrk="0" hangingPunct="0">
              <a:lnSpc>
                <a:spcPct val="150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Arial" pitchFamily="34" charset="0"/>
                <a:ea typeface="MS Mincho" pitchFamily="49" charset="-128"/>
                <a:cs typeface="Times New Roman" pitchFamily="18" charset="0"/>
              </a:rPr>
              <a:t>How do we do the internal monitoring? Visual descriptive tools and reporting at the annual MC. </a:t>
            </a:r>
          </a:p>
          <a:p>
            <a:pPr marL="0" marR="0" lvl="0" indent="228600" algn="l" defTabSz="914400" rtl="0" eaLnBrk="0" fontAlgn="base" latinLnBrk="0" hangingPunct="0">
              <a:lnSpc>
                <a:spcPct val="150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Arial" pitchFamily="34" charset="0"/>
                <a:ea typeface="MS Mincho" pitchFamily="49" charset="-128"/>
                <a:cs typeface="Times New Roman" pitchFamily="18" charset="0"/>
              </a:rPr>
              <a:t>Designate a person, a scientific officer, to collect info and provide a monthly report to CORE group is approved by the MC. No candidates come forward at the meeting.</a:t>
            </a:r>
          </a:p>
          <a:p>
            <a:pPr marL="0" marR="0" lvl="0" indent="228600" algn="ctr" defTabSz="914400" rtl="0" eaLnBrk="0" fontAlgn="base" latinLnBrk="0" hangingPunct="0">
              <a:lnSpc>
                <a:spcPct val="150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Arial" pitchFamily="34" charset="0"/>
                <a:ea typeface="MS Mincho" pitchFamily="49" charset="-128"/>
                <a:cs typeface="Times New Roman" pitchFamily="18" charset="0"/>
              </a:rPr>
              <a:t> Proposed to ask </a:t>
            </a:r>
            <a:r>
              <a:rPr kumimoji="0" lang="en-US" sz="1400" b="0" i="0" u="none" strike="noStrike" cap="none" normalizeH="0" baseline="0" dirty="0" err="1" smtClean="0">
                <a:ln>
                  <a:noFill/>
                </a:ln>
                <a:solidFill>
                  <a:srgbClr val="000000"/>
                </a:solidFill>
                <a:effectLst/>
                <a:latin typeface="Arial" pitchFamily="34" charset="0"/>
                <a:ea typeface="MS Mincho" pitchFamily="49" charset="-128"/>
                <a:cs typeface="Times New Roman" pitchFamily="18" charset="0"/>
              </a:rPr>
              <a:t>Simona</a:t>
            </a:r>
            <a:r>
              <a:rPr kumimoji="0" lang="en-US" sz="1400" b="0" i="0" u="none" strike="noStrike" cap="none" normalizeH="0" baseline="0" dirty="0" smtClean="0">
                <a:ln>
                  <a:noFill/>
                </a:ln>
                <a:solidFill>
                  <a:srgbClr val="000000"/>
                </a:solidFill>
                <a:effectLst/>
                <a:latin typeface="Arial" pitchFamily="34" charset="0"/>
                <a:ea typeface="MS Mincho" pitchFamily="49" charset="-128"/>
                <a:cs typeface="Times New Roman" pitchFamily="18" charset="0"/>
              </a:rPr>
              <a:t> to take on the job ad-interim until she finds a replacement. </a:t>
            </a:r>
          </a:p>
          <a:p>
            <a:pPr marL="0" marR="0" lvl="0" indent="228600" algn="ctr" defTabSz="914400" rtl="0" eaLnBrk="0" fontAlgn="base" latinLnBrk="0" hangingPunct="0">
              <a:lnSpc>
                <a:spcPct val="150000"/>
              </a:lnSpc>
              <a:spcBef>
                <a:spcPct val="0"/>
              </a:spcBef>
              <a:spcAft>
                <a:spcPct val="0"/>
              </a:spcAft>
              <a:buClrTx/>
              <a:buSzTx/>
              <a:buFontTx/>
              <a:buNone/>
              <a:tabLst/>
            </a:pPr>
            <a:endParaRPr lang="en-US" sz="1400" dirty="0">
              <a:solidFill>
                <a:srgbClr val="000000"/>
              </a:solidFill>
              <a:latin typeface="Arial" pitchFamily="34" charset="0"/>
              <a:ea typeface="MS Mincho" pitchFamily="49" charset="-128"/>
              <a:cs typeface="Times New Roman" pitchFamily="18" charset="0"/>
            </a:endParaRPr>
          </a:p>
          <a:p>
            <a:pPr marL="0" marR="0" lvl="0" indent="228600" algn="ctr" defTabSz="914400" rtl="0" eaLnBrk="0" fontAlgn="base" latinLnBrk="0" hangingPunct="0">
              <a:lnSpc>
                <a:spcPct val="150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Arial" pitchFamily="34" charset="0"/>
                <a:ea typeface="MS Mincho" pitchFamily="49" charset="-128"/>
                <a:cs typeface="Times New Roman" pitchFamily="18" charset="0"/>
              </a:rPr>
              <a:t>This issue is parked until the next meeting. </a:t>
            </a:r>
          </a:p>
          <a:p>
            <a:pPr marL="0" marR="0" lvl="0" indent="228600" algn="l" defTabSz="914400" rtl="0" eaLnBrk="0" fontAlgn="base" latinLnBrk="0" hangingPunct="0">
              <a:lnSpc>
                <a:spcPct val="150000"/>
              </a:lnSpc>
              <a:spcBef>
                <a:spcPct val="0"/>
              </a:spcBef>
              <a:spcAft>
                <a:spcPct val="0"/>
              </a:spcAft>
              <a:buClrTx/>
              <a:buSzTx/>
              <a:buFontTx/>
              <a:buNone/>
              <a:tabLst/>
            </a:pPr>
            <a:endParaRPr lang="en-US" sz="1400" dirty="0">
              <a:solidFill>
                <a:srgbClr val="000000"/>
              </a:solidFill>
              <a:latin typeface="Arial" pitchFamily="34" charset="0"/>
              <a:ea typeface="MS Mincho" pitchFamily="49" charset="-128"/>
              <a:cs typeface="Times New Roman" pitchFamily="18" charset="0"/>
            </a:endParaRPr>
          </a:p>
          <a:p>
            <a:pPr marL="0" marR="0" lvl="0" indent="228600" algn="l" defTabSz="914400" rtl="0" eaLnBrk="0" fontAlgn="base" latinLnBrk="0" hangingPunct="0">
              <a:lnSpc>
                <a:spcPct val="150000"/>
              </a:lnSpc>
              <a:spcBef>
                <a:spcPct val="0"/>
              </a:spcBef>
              <a:spcAft>
                <a:spcPct val="0"/>
              </a:spcAft>
              <a:buClrTx/>
              <a:buSzTx/>
              <a:buFontTx/>
              <a:buNone/>
              <a:tabLst/>
            </a:pPr>
            <a:r>
              <a:rPr kumimoji="0" lang="en-US" sz="1400" b="0" i="1" u="none" strike="noStrike" cap="none" normalizeH="0" baseline="0" dirty="0" smtClean="0">
                <a:ln>
                  <a:noFill/>
                </a:ln>
                <a:solidFill>
                  <a:srgbClr val="000000"/>
                </a:solidFill>
                <a:effectLst/>
                <a:latin typeface="Arial" pitchFamily="34" charset="0"/>
                <a:ea typeface="MS Mincho" pitchFamily="49" charset="-128"/>
                <a:cs typeface="Times New Roman" pitchFamily="18" charset="0"/>
              </a:rPr>
              <a:t>Responsibilities are to gather information on progress of the Action by contacting elected individuals (WG Leaders, STSM Manager, Dissemination, progress towards objectives, training schools and publication quality).  </a:t>
            </a:r>
            <a:endParaRPr kumimoji="0" lang="en-US" sz="1400" b="0" i="1" u="none" strike="noStrike" cap="none" normalizeH="0" baseline="0" dirty="0" smtClean="0">
              <a:ln>
                <a:noFill/>
              </a:ln>
              <a:solidFill>
                <a:schemeClr val="tx1"/>
              </a:solidFill>
              <a:effectLst/>
              <a:latin typeface="Arial" pitchFamily="34" charset="0"/>
              <a:cs typeface="Arial" pitchFamily="34" charset="0"/>
            </a:endParaRPr>
          </a:p>
        </p:txBody>
      </p:sp>
      <p:sp>
        <p:nvSpPr>
          <p:cNvPr id="5" name="TextBox 4"/>
          <p:cNvSpPr txBox="1"/>
          <p:nvPr/>
        </p:nvSpPr>
        <p:spPr>
          <a:xfrm>
            <a:off x="2339752" y="188640"/>
            <a:ext cx="4680520" cy="430887"/>
          </a:xfrm>
          <a:prstGeom prst="rect">
            <a:avLst/>
          </a:prstGeom>
          <a:noFill/>
        </p:spPr>
        <p:txBody>
          <a:bodyPr wrap="square" rtlCol="0">
            <a:spAutoFit/>
          </a:bodyPr>
          <a:lstStyle/>
          <a:p>
            <a:r>
              <a:rPr lang="en-GB" sz="2200" b="1" dirty="0" smtClean="0">
                <a:solidFill>
                  <a:srgbClr val="C00000"/>
                </a:solidFill>
              </a:rPr>
              <a:t>Matters arising from Last Minutes (1)</a:t>
            </a:r>
            <a:endParaRPr lang="en-GB" sz="2200" b="1" dirty="0">
              <a:solidFill>
                <a:srgbClr val="C00000"/>
              </a:solidFill>
            </a:endParaRPr>
          </a:p>
        </p:txBody>
      </p:sp>
      <p:sp>
        <p:nvSpPr>
          <p:cNvPr id="6" name="TextBox 5"/>
          <p:cNvSpPr txBox="1"/>
          <p:nvPr/>
        </p:nvSpPr>
        <p:spPr>
          <a:xfrm>
            <a:off x="2699792" y="5373216"/>
            <a:ext cx="4032448" cy="430887"/>
          </a:xfrm>
          <a:prstGeom prst="rect">
            <a:avLst/>
          </a:prstGeom>
          <a:noFill/>
          <a:ln>
            <a:solidFill>
              <a:srgbClr val="C00000"/>
            </a:solidFill>
          </a:ln>
        </p:spPr>
        <p:txBody>
          <a:bodyPr wrap="square" rtlCol="0">
            <a:spAutoFit/>
          </a:bodyPr>
          <a:lstStyle/>
          <a:p>
            <a:pPr algn="ctr"/>
            <a:r>
              <a:rPr lang="en-GB" sz="2200" b="1" dirty="0" smtClean="0">
                <a:solidFill>
                  <a:srgbClr val="C00000"/>
                </a:solidFill>
              </a:rPr>
              <a:t>Self-nominations?</a:t>
            </a:r>
            <a:endParaRPr lang="en-GB" sz="2200" b="1" dirty="0">
              <a:solidFill>
                <a:srgbClr val="C00000"/>
              </a:solidFill>
            </a:endParaRPr>
          </a:p>
        </p:txBody>
      </p:sp>
      <p:pic>
        <p:nvPicPr>
          <p:cNvPr id="7" name="Picture 3"/>
          <p:cNvPicPr>
            <a:picLocks noChangeAspect="1" noChangeArrowheads="1"/>
          </p:cNvPicPr>
          <p:nvPr/>
        </p:nvPicPr>
        <p:blipFill>
          <a:blip r:embed="rId2" cstate="print"/>
          <a:srcRect/>
          <a:stretch>
            <a:fillRect/>
          </a:stretch>
        </p:blipFill>
        <p:spPr bwMode="auto">
          <a:xfrm>
            <a:off x="251520" y="116632"/>
            <a:ext cx="1648756" cy="535110"/>
          </a:xfrm>
          <a:prstGeom prst="rect">
            <a:avLst/>
          </a:prstGeom>
          <a:noFill/>
          <a:ln w="9525">
            <a:noFill/>
            <a:miter lim="800000"/>
            <a:headEnd/>
            <a:tailEnd/>
          </a:ln>
        </p:spPr>
      </p:pic>
      <p:pic>
        <p:nvPicPr>
          <p:cNvPr id="8" name="Picture 2"/>
          <p:cNvPicPr>
            <a:picLocks noChangeAspect="1" noChangeArrowheads="1"/>
          </p:cNvPicPr>
          <p:nvPr/>
        </p:nvPicPr>
        <p:blipFill>
          <a:blip r:embed="rId3" cstate="print"/>
          <a:srcRect/>
          <a:stretch>
            <a:fillRect/>
          </a:stretch>
        </p:blipFill>
        <p:spPr bwMode="auto">
          <a:xfrm>
            <a:off x="7164288" y="116632"/>
            <a:ext cx="1815654" cy="62591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cstate="print"/>
          <a:srcRect/>
          <a:stretch>
            <a:fillRect/>
          </a:stretch>
        </p:blipFill>
        <p:spPr bwMode="auto">
          <a:xfrm>
            <a:off x="7164288" y="116632"/>
            <a:ext cx="1815654" cy="625910"/>
          </a:xfrm>
          <a:prstGeom prst="rect">
            <a:avLst/>
          </a:prstGeom>
          <a:noFill/>
          <a:ln w="9525">
            <a:noFill/>
            <a:miter lim="800000"/>
            <a:headEnd/>
            <a:tailEnd/>
          </a:ln>
        </p:spPr>
      </p:pic>
      <p:sp>
        <p:nvSpPr>
          <p:cNvPr id="3" name="Rectangle 2"/>
          <p:cNvSpPr/>
          <p:nvPr/>
        </p:nvSpPr>
        <p:spPr>
          <a:xfrm>
            <a:off x="216024" y="1052736"/>
            <a:ext cx="8748464" cy="3293209"/>
          </a:xfrm>
          <a:prstGeom prst="rect">
            <a:avLst/>
          </a:prstGeom>
        </p:spPr>
        <p:txBody>
          <a:bodyPr wrap="square">
            <a:spAutoFit/>
          </a:bodyPr>
          <a:lstStyle/>
          <a:p>
            <a:pPr algn="ctr"/>
            <a:endParaRPr lang="en-GB" sz="2800" b="1" dirty="0"/>
          </a:p>
          <a:p>
            <a:pPr algn="ctr"/>
            <a:r>
              <a:rPr lang="en-GB" sz="2800" b="1" dirty="0"/>
              <a:t> </a:t>
            </a:r>
            <a:r>
              <a:rPr lang="en-GB" sz="2800" b="1" i="1" dirty="0" err="1"/>
              <a:t>MULTi</a:t>
            </a:r>
            <a:r>
              <a:rPr lang="en-GB" sz="2800" b="1" i="1" dirty="0"/>
              <a:t>-modal imaging of </a:t>
            </a:r>
            <a:r>
              <a:rPr lang="en-GB" sz="2800" b="1" i="1" dirty="0" err="1"/>
              <a:t>FOREnsic</a:t>
            </a:r>
            <a:r>
              <a:rPr lang="en-GB" sz="2800" b="1" i="1" dirty="0"/>
              <a:t> </a:t>
            </a:r>
            <a:r>
              <a:rPr lang="en-GB" sz="2800" b="1" i="1" dirty="0" err="1"/>
              <a:t>SciEnce</a:t>
            </a:r>
            <a:r>
              <a:rPr lang="en-GB" sz="2800" b="1" i="1" dirty="0"/>
              <a:t> Evidence (</a:t>
            </a:r>
            <a:r>
              <a:rPr lang="en-GB" sz="2800" b="1" i="1" dirty="0">
                <a:solidFill>
                  <a:srgbClr val="FF0000"/>
                </a:solidFill>
              </a:rPr>
              <a:t>MULTI-FORESEE</a:t>
            </a:r>
            <a:r>
              <a:rPr lang="en-GB" sz="2800" b="1" i="1" dirty="0"/>
              <a:t>)- tools for Forensic Science </a:t>
            </a:r>
            <a:r>
              <a:rPr lang="en-GB" sz="2800" b="1" i="1" dirty="0" smtClean="0"/>
              <a:t> - </a:t>
            </a:r>
            <a:r>
              <a:rPr lang="en-GB" sz="2800" b="1" i="1" dirty="0" smtClean="0">
                <a:solidFill>
                  <a:srgbClr val="00B050"/>
                </a:solidFill>
              </a:rPr>
              <a:t>ELECTION OF WG1 LEADER</a:t>
            </a:r>
          </a:p>
          <a:p>
            <a:pPr algn="ctr"/>
            <a:r>
              <a:rPr lang="en-GB" sz="2800" b="1" i="1" dirty="0" smtClean="0">
                <a:solidFill>
                  <a:srgbClr val="0070C0"/>
                </a:solidFill>
              </a:rPr>
              <a:t>Nominations so far: Prof. Martina </a:t>
            </a:r>
            <a:r>
              <a:rPr lang="en-GB" sz="2800" b="1" i="1" dirty="0" err="1" smtClean="0">
                <a:solidFill>
                  <a:srgbClr val="0070C0"/>
                </a:solidFill>
              </a:rPr>
              <a:t>Marchetti-Deschmann</a:t>
            </a:r>
            <a:r>
              <a:rPr lang="en-GB" sz="2800" b="1" i="1" dirty="0" smtClean="0">
                <a:solidFill>
                  <a:srgbClr val="0070C0"/>
                </a:solidFill>
              </a:rPr>
              <a:t> (Austria)</a:t>
            </a:r>
          </a:p>
          <a:p>
            <a:pPr algn="ctr"/>
            <a:endParaRPr lang="en-GB" sz="2000" b="1" i="1" dirty="0">
              <a:solidFill>
                <a:srgbClr val="00B050"/>
              </a:solidFill>
            </a:endParaRPr>
          </a:p>
          <a:p>
            <a:pPr algn="ctr"/>
            <a:endParaRPr lang="en-GB" sz="2000" b="1" i="1" dirty="0" smtClean="0">
              <a:solidFill>
                <a:srgbClr val="00B050"/>
              </a:solidFill>
            </a:endParaRPr>
          </a:p>
        </p:txBody>
      </p:sp>
      <p:sp>
        <p:nvSpPr>
          <p:cNvPr id="4" name="Rectangle 3"/>
          <p:cNvSpPr/>
          <p:nvPr/>
        </p:nvSpPr>
        <p:spPr>
          <a:xfrm>
            <a:off x="323528" y="3861048"/>
            <a:ext cx="8568952" cy="3724096"/>
          </a:xfrm>
          <a:prstGeom prst="rect">
            <a:avLst/>
          </a:prstGeom>
        </p:spPr>
        <p:txBody>
          <a:bodyPr wrap="square">
            <a:spAutoFit/>
          </a:bodyPr>
          <a:lstStyle/>
          <a:p>
            <a:pPr algn="ctr"/>
            <a:endParaRPr lang="en-GB" sz="2800" b="1" dirty="0"/>
          </a:p>
          <a:p>
            <a:pPr algn="ctr"/>
            <a:r>
              <a:rPr lang="en-GB" sz="2800" b="1" dirty="0"/>
              <a:t> </a:t>
            </a:r>
            <a:r>
              <a:rPr lang="en-GB" sz="2800" b="1" i="1" dirty="0" err="1"/>
              <a:t>MULTi</a:t>
            </a:r>
            <a:r>
              <a:rPr lang="en-GB" sz="2800" b="1" i="1" dirty="0"/>
              <a:t>-modal imaging of </a:t>
            </a:r>
            <a:r>
              <a:rPr lang="en-GB" sz="2800" b="1" i="1" dirty="0" err="1"/>
              <a:t>FOREnsic</a:t>
            </a:r>
            <a:r>
              <a:rPr lang="en-GB" sz="2800" b="1" i="1" dirty="0"/>
              <a:t> </a:t>
            </a:r>
            <a:r>
              <a:rPr lang="en-GB" sz="2800" b="1" i="1" dirty="0" err="1"/>
              <a:t>SciEnce</a:t>
            </a:r>
            <a:r>
              <a:rPr lang="en-GB" sz="2800" b="1" i="1" dirty="0"/>
              <a:t> Evidence (</a:t>
            </a:r>
            <a:r>
              <a:rPr lang="en-GB" sz="2800" b="1" i="1" dirty="0">
                <a:solidFill>
                  <a:srgbClr val="FF0000"/>
                </a:solidFill>
              </a:rPr>
              <a:t>MULTI-FORESEE</a:t>
            </a:r>
            <a:r>
              <a:rPr lang="en-GB" sz="2800" b="1" i="1" dirty="0"/>
              <a:t>)- tools for Forensic Science </a:t>
            </a:r>
            <a:r>
              <a:rPr lang="en-GB" sz="2800" b="1" i="1" dirty="0" smtClean="0"/>
              <a:t> - </a:t>
            </a:r>
            <a:r>
              <a:rPr lang="en-GB" sz="2800" b="1" i="1" dirty="0" smtClean="0">
                <a:solidFill>
                  <a:srgbClr val="00B050"/>
                </a:solidFill>
              </a:rPr>
              <a:t>ELECTION OF THE DISSEMINATION OFFICER</a:t>
            </a:r>
          </a:p>
          <a:p>
            <a:pPr algn="ctr"/>
            <a:r>
              <a:rPr lang="en-GB" sz="2800" b="1" i="1" dirty="0" smtClean="0">
                <a:solidFill>
                  <a:srgbClr val="0070C0"/>
                </a:solidFill>
              </a:rPr>
              <a:t>Nominations so far: Prof. </a:t>
            </a:r>
            <a:r>
              <a:rPr lang="en-GB" sz="2800" b="1" i="1" dirty="0" err="1" smtClean="0">
                <a:solidFill>
                  <a:srgbClr val="0070C0"/>
                </a:solidFill>
              </a:rPr>
              <a:t>Ivana</a:t>
            </a:r>
            <a:r>
              <a:rPr lang="en-GB" sz="2800" b="1" i="1" dirty="0" smtClean="0">
                <a:solidFill>
                  <a:srgbClr val="0070C0"/>
                </a:solidFill>
              </a:rPr>
              <a:t> </a:t>
            </a:r>
            <a:r>
              <a:rPr lang="en-GB" sz="2800" b="1" i="1" dirty="0" err="1" smtClean="0">
                <a:solidFill>
                  <a:srgbClr val="0070C0"/>
                </a:solidFill>
              </a:rPr>
              <a:t>Ognjnanovic</a:t>
            </a:r>
            <a:r>
              <a:rPr lang="en-GB" sz="2800" b="1" i="1" dirty="0" smtClean="0">
                <a:solidFill>
                  <a:srgbClr val="0070C0"/>
                </a:solidFill>
              </a:rPr>
              <a:t> (Montenegro)</a:t>
            </a:r>
          </a:p>
          <a:p>
            <a:pPr algn="ctr"/>
            <a:endParaRPr lang="en-GB" sz="2800" b="1" i="1" dirty="0" smtClean="0">
              <a:solidFill>
                <a:srgbClr val="00B050"/>
              </a:solidFill>
            </a:endParaRPr>
          </a:p>
          <a:p>
            <a:pPr algn="ctr"/>
            <a:endParaRPr lang="en-GB" sz="2000" b="1" i="1" dirty="0">
              <a:solidFill>
                <a:srgbClr val="00B050"/>
              </a:solidFill>
            </a:endParaRPr>
          </a:p>
          <a:p>
            <a:pPr algn="ctr"/>
            <a:endParaRPr lang="en-GB" sz="2000" b="1" i="1" dirty="0" smtClean="0">
              <a:solidFill>
                <a:srgbClr val="00B050"/>
              </a:solidFill>
            </a:endParaRPr>
          </a:p>
        </p:txBody>
      </p:sp>
      <p:pic>
        <p:nvPicPr>
          <p:cNvPr id="5" name="Picture 3"/>
          <p:cNvPicPr>
            <a:picLocks noChangeAspect="1" noChangeArrowheads="1"/>
          </p:cNvPicPr>
          <p:nvPr/>
        </p:nvPicPr>
        <p:blipFill>
          <a:blip r:embed="rId3" cstate="print"/>
          <a:srcRect/>
          <a:stretch>
            <a:fillRect/>
          </a:stretch>
        </p:blipFill>
        <p:spPr bwMode="auto">
          <a:xfrm>
            <a:off x="251520" y="116632"/>
            <a:ext cx="1648756" cy="535110"/>
          </a:xfrm>
          <a:prstGeom prst="rect">
            <a:avLst/>
          </a:prstGeom>
          <a:noFill/>
          <a:ln w="9525">
            <a:noFill/>
            <a:miter lim="800000"/>
            <a:headEnd/>
            <a:tailEnd/>
          </a:ln>
        </p:spPr>
      </p:pic>
      <p:sp>
        <p:nvSpPr>
          <p:cNvPr id="6" name="TextBox 5"/>
          <p:cNvSpPr txBox="1"/>
          <p:nvPr/>
        </p:nvSpPr>
        <p:spPr>
          <a:xfrm>
            <a:off x="2051720" y="188640"/>
            <a:ext cx="4680520" cy="430887"/>
          </a:xfrm>
          <a:prstGeom prst="rect">
            <a:avLst/>
          </a:prstGeom>
          <a:noFill/>
        </p:spPr>
        <p:txBody>
          <a:bodyPr wrap="square" rtlCol="0">
            <a:spAutoFit/>
          </a:bodyPr>
          <a:lstStyle/>
          <a:p>
            <a:r>
              <a:rPr lang="en-GB" sz="2200" b="1" dirty="0" smtClean="0">
                <a:solidFill>
                  <a:srgbClr val="C00000"/>
                </a:solidFill>
              </a:rPr>
              <a:t>Matters arising from Last Minutes (2)</a:t>
            </a:r>
            <a:endParaRPr lang="en-GB" sz="2200" b="1" dirty="0">
              <a:solidFill>
                <a:srgbClr val="C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cstate="print"/>
          <a:srcRect/>
          <a:stretch>
            <a:fillRect/>
          </a:stretch>
        </p:blipFill>
        <p:spPr bwMode="auto">
          <a:xfrm>
            <a:off x="7164288" y="116632"/>
            <a:ext cx="1815654" cy="625910"/>
          </a:xfrm>
          <a:prstGeom prst="rect">
            <a:avLst/>
          </a:prstGeom>
          <a:noFill/>
          <a:ln w="9525">
            <a:noFill/>
            <a:miter lim="800000"/>
            <a:headEnd/>
            <a:tailEnd/>
          </a:ln>
        </p:spPr>
      </p:pic>
      <p:pic>
        <p:nvPicPr>
          <p:cNvPr id="3" name="Picture 3"/>
          <p:cNvPicPr>
            <a:picLocks noChangeAspect="1" noChangeArrowheads="1"/>
          </p:cNvPicPr>
          <p:nvPr/>
        </p:nvPicPr>
        <p:blipFill>
          <a:blip r:embed="rId3" cstate="print"/>
          <a:srcRect/>
          <a:stretch>
            <a:fillRect/>
          </a:stretch>
        </p:blipFill>
        <p:spPr bwMode="auto">
          <a:xfrm>
            <a:off x="251520" y="116632"/>
            <a:ext cx="1648756" cy="535110"/>
          </a:xfrm>
          <a:prstGeom prst="rect">
            <a:avLst/>
          </a:prstGeom>
          <a:noFill/>
          <a:ln w="9525">
            <a:noFill/>
            <a:miter lim="800000"/>
            <a:headEnd/>
            <a:tailEnd/>
          </a:ln>
        </p:spPr>
      </p:pic>
      <p:sp>
        <p:nvSpPr>
          <p:cNvPr id="4" name="TextBox 3"/>
          <p:cNvSpPr txBox="1"/>
          <p:nvPr/>
        </p:nvSpPr>
        <p:spPr>
          <a:xfrm>
            <a:off x="2195736" y="188640"/>
            <a:ext cx="4680520" cy="430887"/>
          </a:xfrm>
          <a:prstGeom prst="rect">
            <a:avLst/>
          </a:prstGeom>
          <a:noFill/>
        </p:spPr>
        <p:txBody>
          <a:bodyPr wrap="square" rtlCol="0">
            <a:spAutoFit/>
          </a:bodyPr>
          <a:lstStyle/>
          <a:p>
            <a:r>
              <a:rPr lang="en-GB" sz="2200" b="1" dirty="0" smtClean="0">
                <a:solidFill>
                  <a:srgbClr val="C00000"/>
                </a:solidFill>
              </a:rPr>
              <a:t>Matters arising from Last Minutes (3)</a:t>
            </a:r>
            <a:endParaRPr lang="en-GB" sz="2200" b="1" dirty="0">
              <a:solidFill>
                <a:srgbClr val="C00000"/>
              </a:solidFill>
            </a:endParaRPr>
          </a:p>
        </p:txBody>
      </p:sp>
      <p:sp>
        <p:nvSpPr>
          <p:cNvPr id="5" name="TextBox 4"/>
          <p:cNvSpPr txBox="1"/>
          <p:nvPr/>
        </p:nvSpPr>
        <p:spPr>
          <a:xfrm>
            <a:off x="1475656" y="2132856"/>
            <a:ext cx="6336704" cy="1384995"/>
          </a:xfrm>
          <a:prstGeom prst="rect">
            <a:avLst/>
          </a:prstGeom>
          <a:noFill/>
          <a:ln w="57150">
            <a:solidFill>
              <a:srgbClr val="C00000"/>
            </a:solidFill>
          </a:ln>
        </p:spPr>
        <p:txBody>
          <a:bodyPr wrap="square" rtlCol="0">
            <a:spAutoFit/>
          </a:bodyPr>
          <a:lstStyle/>
          <a:p>
            <a:pPr algn="ctr"/>
            <a:r>
              <a:rPr lang="en-GB" sz="2800" dirty="0" smtClean="0"/>
              <a:t>Budget increment (EUR 14 000) </a:t>
            </a:r>
            <a:r>
              <a:rPr lang="en-GB" sz="2800" i="1" dirty="0" smtClean="0"/>
              <a:t>due to a new networking tool (grant conferences) </a:t>
            </a:r>
            <a:r>
              <a:rPr lang="en-GB" sz="2800" dirty="0" smtClean="0"/>
              <a:t>– </a:t>
            </a:r>
          </a:p>
          <a:p>
            <a:pPr algn="ctr"/>
            <a:r>
              <a:rPr lang="en-GB" sz="2800" dirty="0" smtClean="0"/>
              <a:t>TOTAL BUDGET EUR 129,977.51</a:t>
            </a:r>
            <a:endParaRPr lang="en-GB" sz="28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l="20868" t="21433" r="20070" b="8568"/>
          <a:stretch>
            <a:fillRect/>
          </a:stretch>
        </p:blipFill>
        <p:spPr bwMode="auto">
          <a:xfrm>
            <a:off x="4056" y="548680"/>
            <a:ext cx="9139944" cy="6093296"/>
          </a:xfrm>
          <a:prstGeom prst="rect">
            <a:avLst/>
          </a:prstGeom>
          <a:noFill/>
          <a:ln w="9525">
            <a:noFill/>
            <a:miter lim="800000"/>
            <a:headEnd/>
            <a:tailEnd/>
          </a:ln>
        </p:spPr>
      </p:pic>
      <p:sp>
        <p:nvSpPr>
          <p:cNvPr id="3" name="Rectangle 2"/>
          <p:cNvSpPr/>
          <p:nvPr/>
        </p:nvSpPr>
        <p:spPr>
          <a:xfrm>
            <a:off x="323528" y="4077072"/>
            <a:ext cx="8424936" cy="64807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Picture 3"/>
          <p:cNvPicPr>
            <a:picLocks noChangeAspect="1" noChangeArrowheads="1"/>
          </p:cNvPicPr>
          <p:nvPr/>
        </p:nvPicPr>
        <p:blipFill>
          <a:blip r:embed="rId3" cstate="print"/>
          <a:srcRect/>
          <a:stretch>
            <a:fillRect/>
          </a:stretch>
        </p:blipFill>
        <p:spPr bwMode="auto">
          <a:xfrm>
            <a:off x="251520" y="116632"/>
            <a:ext cx="1648756" cy="535110"/>
          </a:xfrm>
          <a:prstGeom prst="rect">
            <a:avLst/>
          </a:prstGeom>
          <a:noFill/>
          <a:ln w="9525">
            <a:noFill/>
            <a:miter lim="800000"/>
            <a:headEnd/>
            <a:tailEnd/>
          </a:ln>
        </p:spPr>
      </p:pic>
      <p:pic>
        <p:nvPicPr>
          <p:cNvPr id="6" name="Picture 2"/>
          <p:cNvPicPr>
            <a:picLocks noChangeAspect="1" noChangeArrowheads="1"/>
          </p:cNvPicPr>
          <p:nvPr/>
        </p:nvPicPr>
        <p:blipFill>
          <a:blip r:embed="rId4" cstate="print"/>
          <a:srcRect/>
          <a:stretch>
            <a:fillRect/>
          </a:stretch>
        </p:blipFill>
        <p:spPr bwMode="auto">
          <a:xfrm>
            <a:off x="7164288" y="116632"/>
            <a:ext cx="1815654" cy="62591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cstate="print"/>
          <a:srcRect/>
          <a:stretch>
            <a:fillRect/>
          </a:stretch>
        </p:blipFill>
        <p:spPr bwMode="auto">
          <a:xfrm>
            <a:off x="251520" y="116632"/>
            <a:ext cx="1648756" cy="535110"/>
          </a:xfrm>
          <a:prstGeom prst="rect">
            <a:avLst/>
          </a:prstGeom>
          <a:noFill/>
          <a:ln w="9525">
            <a:noFill/>
            <a:miter lim="800000"/>
            <a:headEnd/>
            <a:tailEnd/>
          </a:ln>
        </p:spPr>
      </p:pic>
      <p:pic>
        <p:nvPicPr>
          <p:cNvPr id="5" name="Picture 2"/>
          <p:cNvPicPr>
            <a:picLocks noChangeAspect="1" noChangeArrowheads="1"/>
          </p:cNvPicPr>
          <p:nvPr/>
        </p:nvPicPr>
        <p:blipFill>
          <a:blip r:embed="rId3" cstate="print"/>
          <a:srcRect/>
          <a:stretch>
            <a:fillRect/>
          </a:stretch>
        </p:blipFill>
        <p:spPr bwMode="auto">
          <a:xfrm>
            <a:off x="7164288" y="116632"/>
            <a:ext cx="1815654" cy="625910"/>
          </a:xfrm>
          <a:prstGeom prst="rect">
            <a:avLst/>
          </a:prstGeom>
          <a:noFill/>
          <a:ln w="9525">
            <a:noFill/>
            <a:miter lim="800000"/>
            <a:headEnd/>
            <a:tailEnd/>
          </a:ln>
        </p:spPr>
      </p:pic>
      <p:sp>
        <p:nvSpPr>
          <p:cNvPr id="6" name="Rectangle 5"/>
          <p:cNvSpPr/>
          <p:nvPr/>
        </p:nvSpPr>
        <p:spPr>
          <a:xfrm>
            <a:off x="395536" y="692696"/>
            <a:ext cx="8532440" cy="584775"/>
          </a:xfrm>
          <a:prstGeom prst="rect">
            <a:avLst/>
          </a:prstGeom>
        </p:spPr>
        <p:txBody>
          <a:bodyPr wrap="square">
            <a:spAutoFit/>
          </a:bodyPr>
          <a:lstStyle/>
          <a:p>
            <a:pPr algn="ctr"/>
            <a:r>
              <a:rPr lang="en-GB" sz="3200" b="1" dirty="0" smtClean="0">
                <a:solidFill>
                  <a:schemeClr val="tx1">
                    <a:lumMod val="50000"/>
                    <a:lumOff val="50000"/>
                  </a:schemeClr>
                </a:solidFill>
                <a:cs typeface="+mj-cs"/>
              </a:rPr>
              <a:t>COST Action CA16101 (Mar 2017- April 2021)</a:t>
            </a:r>
          </a:p>
        </p:txBody>
      </p:sp>
      <p:sp>
        <p:nvSpPr>
          <p:cNvPr id="7" name="TextBox 6"/>
          <p:cNvSpPr txBox="1"/>
          <p:nvPr/>
        </p:nvSpPr>
        <p:spPr>
          <a:xfrm>
            <a:off x="467544" y="1484784"/>
            <a:ext cx="7560840" cy="369332"/>
          </a:xfrm>
          <a:prstGeom prst="rect">
            <a:avLst/>
          </a:prstGeom>
          <a:noFill/>
        </p:spPr>
        <p:txBody>
          <a:bodyPr wrap="square" rtlCol="0">
            <a:spAutoFit/>
          </a:bodyPr>
          <a:lstStyle/>
          <a:p>
            <a:r>
              <a:rPr lang="en-GB" b="1" dirty="0" smtClean="0">
                <a:solidFill>
                  <a:srgbClr val="0070C0"/>
                </a:solidFill>
              </a:rPr>
              <a:t>At the time of the I MC Meeting (02/03/2017), Participating countries </a:t>
            </a:r>
            <a:endParaRPr lang="en-GB" b="1" dirty="0">
              <a:solidFill>
                <a:srgbClr val="0070C0"/>
              </a:solidFill>
            </a:endParaRPr>
          </a:p>
        </p:txBody>
      </p:sp>
      <p:sp>
        <p:nvSpPr>
          <p:cNvPr id="9" name="TextBox 8"/>
          <p:cNvSpPr txBox="1"/>
          <p:nvPr/>
        </p:nvSpPr>
        <p:spPr>
          <a:xfrm>
            <a:off x="107504" y="1988840"/>
            <a:ext cx="8928992" cy="369332"/>
          </a:xfrm>
          <a:prstGeom prst="rect">
            <a:avLst/>
          </a:prstGeom>
          <a:solidFill>
            <a:schemeClr val="accent1">
              <a:lumMod val="20000"/>
              <a:lumOff val="80000"/>
            </a:schemeClr>
          </a:solidFill>
        </p:spPr>
        <p:txBody>
          <a:bodyPr wrap="square" rtlCol="0">
            <a:spAutoFit/>
          </a:bodyPr>
          <a:lstStyle/>
          <a:p>
            <a:r>
              <a:rPr lang="en-GB" dirty="0" smtClean="0"/>
              <a:t>22</a:t>
            </a:r>
            <a:r>
              <a:rPr lang="en-GB" dirty="0" smtClean="0"/>
              <a:t> </a:t>
            </a:r>
            <a:r>
              <a:rPr lang="en-GB" dirty="0" smtClean="0"/>
              <a:t>COST Countries, 1 Cooperating Country (Israel) – 1 European Body, ENFSI (49 participants)</a:t>
            </a:r>
            <a:endParaRPr lang="en-GB" dirty="0"/>
          </a:p>
        </p:txBody>
      </p:sp>
      <p:sp>
        <p:nvSpPr>
          <p:cNvPr id="10" name="TextBox 9"/>
          <p:cNvSpPr txBox="1"/>
          <p:nvPr/>
        </p:nvSpPr>
        <p:spPr>
          <a:xfrm>
            <a:off x="539552" y="2852936"/>
            <a:ext cx="7200800" cy="369332"/>
          </a:xfrm>
          <a:prstGeom prst="rect">
            <a:avLst/>
          </a:prstGeom>
          <a:noFill/>
        </p:spPr>
        <p:txBody>
          <a:bodyPr wrap="square" rtlCol="0">
            <a:spAutoFit/>
          </a:bodyPr>
          <a:lstStyle/>
          <a:p>
            <a:r>
              <a:rPr lang="en-GB" b="1" dirty="0" smtClean="0">
                <a:solidFill>
                  <a:srgbClr val="0070C0"/>
                </a:solidFill>
              </a:rPr>
              <a:t>To date (06/11/2017) </a:t>
            </a:r>
            <a:endParaRPr lang="en-GB" b="1" dirty="0">
              <a:solidFill>
                <a:srgbClr val="0070C0"/>
              </a:solidFill>
            </a:endParaRPr>
          </a:p>
        </p:txBody>
      </p:sp>
      <p:sp>
        <p:nvSpPr>
          <p:cNvPr id="11" name="TextBox 10"/>
          <p:cNvSpPr txBox="1"/>
          <p:nvPr/>
        </p:nvSpPr>
        <p:spPr>
          <a:xfrm>
            <a:off x="179511" y="3294276"/>
            <a:ext cx="8876353" cy="646331"/>
          </a:xfrm>
          <a:prstGeom prst="rect">
            <a:avLst/>
          </a:prstGeom>
          <a:solidFill>
            <a:schemeClr val="accent1">
              <a:lumMod val="20000"/>
              <a:lumOff val="80000"/>
            </a:schemeClr>
          </a:solidFill>
          <a:ln>
            <a:solidFill>
              <a:srgbClr val="C00000"/>
            </a:solidFill>
          </a:ln>
        </p:spPr>
        <p:txBody>
          <a:bodyPr wrap="square" rtlCol="0">
            <a:spAutoFit/>
          </a:bodyPr>
          <a:lstStyle/>
          <a:p>
            <a:r>
              <a:rPr lang="en-GB" b="1" dirty="0" smtClean="0">
                <a:solidFill>
                  <a:srgbClr val="C00000"/>
                </a:solidFill>
              </a:rPr>
              <a:t>27 </a:t>
            </a:r>
            <a:r>
              <a:rPr lang="en-GB" dirty="0" smtClean="0">
                <a:solidFill>
                  <a:srgbClr val="C00000"/>
                </a:solidFill>
              </a:rPr>
              <a:t>COST</a:t>
            </a:r>
            <a:r>
              <a:rPr lang="en-GB" dirty="0" smtClean="0"/>
              <a:t> Countries signed the </a:t>
            </a:r>
            <a:r>
              <a:rPr lang="en-GB" dirty="0" err="1" smtClean="0"/>
              <a:t>MoU</a:t>
            </a:r>
            <a:r>
              <a:rPr lang="en-GB" dirty="0" smtClean="0"/>
              <a:t>- </a:t>
            </a:r>
            <a:r>
              <a:rPr lang="en-GB" b="1" dirty="0" smtClean="0">
                <a:solidFill>
                  <a:srgbClr val="C00000"/>
                </a:solidFill>
              </a:rPr>
              <a:t>1</a:t>
            </a:r>
            <a:r>
              <a:rPr lang="en-GB" dirty="0" smtClean="0"/>
              <a:t> Cooperating Country (Israel) – </a:t>
            </a:r>
            <a:r>
              <a:rPr lang="en-GB" b="1" dirty="0" smtClean="0">
                <a:solidFill>
                  <a:srgbClr val="C00000"/>
                </a:solidFill>
              </a:rPr>
              <a:t>1</a:t>
            </a:r>
            <a:r>
              <a:rPr lang="en-GB" dirty="0" smtClean="0"/>
              <a:t> European Body, ENFSI -</a:t>
            </a:r>
            <a:r>
              <a:rPr lang="en-GB" b="1" dirty="0" smtClean="0">
                <a:solidFill>
                  <a:srgbClr val="C00000"/>
                </a:solidFill>
              </a:rPr>
              <a:t>1</a:t>
            </a:r>
            <a:r>
              <a:rPr lang="en-GB" dirty="0" smtClean="0"/>
              <a:t> IPC (Australia) – </a:t>
            </a:r>
            <a:r>
              <a:rPr lang="en-GB" b="1" dirty="0" smtClean="0">
                <a:solidFill>
                  <a:srgbClr val="C00000"/>
                </a:solidFill>
              </a:rPr>
              <a:t>1</a:t>
            </a:r>
            <a:r>
              <a:rPr lang="en-GB" dirty="0" smtClean="0"/>
              <a:t> NNC (Belarus) (</a:t>
            </a:r>
            <a:r>
              <a:rPr lang="en-GB" b="1" dirty="0" smtClean="0">
                <a:solidFill>
                  <a:srgbClr val="C00000"/>
                </a:solidFill>
              </a:rPr>
              <a:t>91</a:t>
            </a:r>
            <a:r>
              <a:rPr lang="en-GB" dirty="0" smtClean="0"/>
              <a:t> MC members (</a:t>
            </a:r>
            <a:r>
              <a:rPr lang="en-GB" dirty="0" err="1" smtClean="0"/>
              <a:t>full+substitutes</a:t>
            </a:r>
            <a:r>
              <a:rPr lang="en-GB" dirty="0" smtClean="0"/>
              <a:t>))</a:t>
            </a:r>
            <a:endParaRPr lang="en-GB" dirty="0"/>
          </a:p>
        </p:txBody>
      </p:sp>
      <p:pic>
        <p:nvPicPr>
          <p:cNvPr id="21506" name="Picture 2"/>
          <p:cNvPicPr>
            <a:picLocks noChangeAspect="1" noChangeArrowheads="1"/>
          </p:cNvPicPr>
          <p:nvPr/>
        </p:nvPicPr>
        <p:blipFill>
          <a:blip r:embed="rId4" cstate="print"/>
          <a:srcRect l="30712" t="30800" r="18101" b="45400"/>
          <a:stretch>
            <a:fillRect/>
          </a:stretch>
        </p:blipFill>
        <p:spPr bwMode="auto">
          <a:xfrm>
            <a:off x="-36512" y="4221088"/>
            <a:ext cx="8705687" cy="2276872"/>
          </a:xfrm>
          <a:prstGeom prst="rect">
            <a:avLst/>
          </a:prstGeom>
          <a:noFill/>
          <a:ln w="9525">
            <a:noFill/>
            <a:miter lim="800000"/>
            <a:headEnd/>
            <a:tailEnd/>
          </a:ln>
        </p:spPr>
      </p:pic>
      <p:grpSp>
        <p:nvGrpSpPr>
          <p:cNvPr id="17" name="Group 16"/>
          <p:cNvGrpSpPr/>
          <p:nvPr/>
        </p:nvGrpSpPr>
        <p:grpSpPr>
          <a:xfrm>
            <a:off x="35496" y="5157192"/>
            <a:ext cx="8568952" cy="1296144"/>
            <a:chOff x="251520" y="5517232"/>
            <a:chExt cx="8568952" cy="1296144"/>
          </a:xfrm>
        </p:grpSpPr>
        <p:sp>
          <p:nvSpPr>
            <p:cNvPr id="13" name="Rectangle 12"/>
            <p:cNvSpPr/>
            <p:nvPr/>
          </p:nvSpPr>
          <p:spPr>
            <a:xfrm>
              <a:off x="251520" y="5949280"/>
              <a:ext cx="8568952" cy="216024"/>
            </a:xfrm>
            <a:prstGeom prst="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p:cNvSpPr/>
            <p:nvPr/>
          </p:nvSpPr>
          <p:spPr>
            <a:xfrm>
              <a:off x="251520" y="5517232"/>
              <a:ext cx="8568952" cy="216024"/>
            </a:xfrm>
            <a:prstGeom prst="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p:cNvSpPr/>
            <p:nvPr/>
          </p:nvSpPr>
          <p:spPr>
            <a:xfrm>
              <a:off x="251520" y="6202496"/>
              <a:ext cx="8568952" cy="35589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p:cNvSpPr/>
            <p:nvPr/>
          </p:nvSpPr>
          <p:spPr>
            <a:xfrm>
              <a:off x="251520" y="6597352"/>
              <a:ext cx="8568952" cy="216024"/>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4" name="Group 23"/>
          <p:cNvGrpSpPr/>
          <p:nvPr/>
        </p:nvGrpSpPr>
        <p:grpSpPr>
          <a:xfrm>
            <a:off x="8604448" y="5113124"/>
            <a:ext cx="539552" cy="1340212"/>
            <a:chOff x="8604448" y="5473164"/>
            <a:chExt cx="539552" cy="1340212"/>
          </a:xfrm>
        </p:grpSpPr>
        <p:sp>
          <p:nvSpPr>
            <p:cNvPr id="19" name="TextBox 18"/>
            <p:cNvSpPr txBox="1"/>
            <p:nvPr/>
          </p:nvSpPr>
          <p:spPr>
            <a:xfrm>
              <a:off x="8604448" y="5473164"/>
              <a:ext cx="539552" cy="276999"/>
            </a:xfrm>
            <a:prstGeom prst="rect">
              <a:avLst/>
            </a:prstGeom>
            <a:noFill/>
          </p:spPr>
          <p:txBody>
            <a:bodyPr wrap="square" rtlCol="0">
              <a:spAutoFit/>
            </a:bodyPr>
            <a:lstStyle/>
            <a:p>
              <a:r>
                <a:rPr lang="en-GB" sz="1200" b="1" dirty="0" smtClean="0"/>
                <a:t>NNC</a:t>
              </a:r>
              <a:endParaRPr lang="en-GB" sz="1200" b="1" dirty="0"/>
            </a:p>
          </p:txBody>
        </p:sp>
        <p:sp>
          <p:nvSpPr>
            <p:cNvPr id="20" name="TextBox 19"/>
            <p:cNvSpPr txBox="1"/>
            <p:nvPr/>
          </p:nvSpPr>
          <p:spPr>
            <a:xfrm>
              <a:off x="8604448" y="6320353"/>
              <a:ext cx="539552" cy="276999"/>
            </a:xfrm>
            <a:prstGeom prst="rect">
              <a:avLst/>
            </a:prstGeom>
            <a:noFill/>
          </p:spPr>
          <p:txBody>
            <a:bodyPr wrap="square" rtlCol="0">
              <a:spAutoFit/>
            </a:bodyPr>
            <a:lstStyle/>
            <a:p>
              <a:r>
                <a:rPr lang="en-GB" sz="1200" b="1" dirty="0" smtClean="0"/>
                <a:t>NNC</a:t>
              </a:r>
              <a:endParaRPr lang="en-GB" sz="1200" b="1" dirty="0"/>
            </a:p>
          </p:txBody>
        </p:sp>
        <p:sp>
          <p:nvSpPr>
            <p:cNvPr id="21" name="TextBox 20"/>
            <p:cNvSpPr txBox="1"/>
            <p:nvPr/>
          </p:nvSpPr>
          <p:spPr>
            <a:xfrm>
              <a:off x="8604448" y="5938263"/>
              <a:ext cx="539552" cy="276999"/>
            </a:xfrm>
            <a:prstGeom prst="rect">
              <a:avLst/>
            </a:prstGeom>
            <a:noFill/>
          </p:spPr>
          <p:txBody>
            <a:bodyPr wrap="square" rtlCol="0">
              <a:spAutoFit/>
            </a:bodyPr>
            <a:lstStyle/>
            <a:p>
              <a:r>
                <a:rPr lang="en-GB" sz="1200" b="1" dirty="0" smtClean="0"/>
                <a:t>IPC</a:t>
              </a:r>
              <a:endParaRPr lang="en-GB" sz="1200" b="1" dirty="0"/>
            </a:p>
          </p:txBody>
        </p:sp>
        <p:sp>
          <p:nvSpPr>
            <p:cNvPr id="22" name="TextBox 21"/>
            <p:cNvSpPr txBox="1"/>
            <p:nvPr/>
          </p:nvSpPr>
          <p:spPr>
            <a:xfrm>
              <a:off x="8604448" y="6137380"/>
              <a:ext cx="539552" cy="276999"/>
            </a:xfrm>
            <a:prstGeom prst="rect">
              <a:avLst/>
            </a:prstGeom>
            <a:noFill/>
          </p:spPr>
          <p:txBody>
            <a:bodyPr wrap="square" rtlCol="0">
              <a:spAutoFit/>
            </a:bodyPr>
            <a:lstStyle/>
            <a:p>
              <a:r>
                <a:rPr lang="en-GB" sz="1200" b="1" dirty="0" smtClean="0"/>
                <a:t>IPC</a:t>
              </a:r>
              <a:endParaRPr lang="en-GB" sz="1200" b="1" dirty="0"/>
            </a:p>
          </p:txBody>
        </p:sp>
        <p:sp>
          <p:nvSpPr>
            <p:cNvPr id="23" name="TextBox 22"/>
            <p:cNvSpPr txBox="1"/>
            <p:nvPr/>
          </p:nvSpPr>
          <p:spPr>
            <a:xfrm>
              <a:off x="8604448" y="6536377"/>
              <a:ext cx="539552" cy="276999"/>
            </a:xfrm>
            <a:prstGeom prst="rect">
              <a:avLst/>
            </a:prstGeom>
            <a:noFill/>
          </p:spPr>
          <p:txBody>
            <a:bodyPr wrap="square" rtlCol="0">
              <a:spAutoFit/>
            </a:bodyPr>
            <a:lstStyle/>
            <a:p>
              <a:r>
                <a:rPr lang="en-GB" sz="1200" b="1" dirty="0" smtClean="0"/>
                <a:t>NNC</a:t>
              </a:r>
              <a:endParaRPr lang="en-GB" sz="1200" b="1" dirty="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10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1000"/>
                                        <p:tgtEl>
                                          <p:spTgt spid="11"/>
                                        </p:tgtEl>
                                      </p:cBhvr>
                                    </p:animEffect>
                                  </p:childTnLst>
                                </p:cTn>
                              </p:par>
                            </p:childTnLst>
                          </p:cTn>
                        </p:par>
                        <p:par>
                          <p:cTn id="23" fill="hold">
                            <p:stCondLst>
                              <p:cond delay="1000"/>
                            </p:stCondLst>
                            <p:childTnLst>
                              <p:par>
                                <p:cTn id="24" presetID="10" presetClass="entr" presetSubtype="0" fill="hold" nodeType="afterEffect">
                                  <p:stCondLst>
                                    <p:cond delay="2000"/>
                                  </p:stCondLst>
                                  <p:childTnLst>
                                    <p:set>
                                      <p:cBhvr>
                                        <p:cTn id="25" dur="1" fill="hold">
                                          <p:stCondLst>
                                            <p:cond delay="0"/>
                                          </p:stCondLst>
                                        </p:cTn>
                                        <p:tgtEl>
                                          <p:spTgt spid="21506"/>
                                        </p:tgtEl>
                                        <p:attrNameLst>
                                          <p:attrName>style.visibility</p:attrName>
                                        </p:attrNameLst>
                                      </p:cBhvr>
                                      <p:to>
                                        <p:strVal val="visible"/>
                                      </p:to>
                                    </p:set>
                                    <p:animEffect transition="in" filter="fade">
                                      <p:cBhvr>
                                        <p:cTn id="26" dur="1000"/>
                                        <p:tgtEl>
                                          <p:spTgt spid="21506"/>
                                        </p:tgtEl>
                                      </p:cBhvr>
                                    </p:animEffect>
                                  </p:childTnLst>
                                </p:cTn>
                              </p:par>
                            </p:childTnLst>
                          </p:cTn>
                        </p:par>
                        <p:par>
                          <p:cTn id="27" fill="hold">
                            <p:stCondLst>
                              <p:cond delay="4000"/>
                            </p:stCondLst>
                            <p:childTnLst>
                              <p:par>
                                <p:cTn id="28" presetID="10" presetClass="entr" presetSubtype="0" fill="hold" nodeType="afterEffect">
                                  <p:stCondLst>
                                    <p:cond delay="1500"/>
                                  </p:stCondLst>
                                  <p:childTnLst>
                                    <p:set>
                                      <p:cBhvr>
                                        <p:cTn id="29" dur="1" fill="hold">
                                          <p:stCondLst>
                                            <p:cond delay="0"/>
                                          </p:stCondLst>
                                        </p:cTn>
                                        <p:tgtEl>
                                          <p:spTgt spid="24"/>
                                        </p:tgtEl>
                                        <p:attrNameLst>
                                          <p:attrName>style.visibility</p:attrName>
                                        </p:attrNameLst>
                                      </p:cBhvr>
                                      <p:to>
                                        <p:strVal val="visible"/>
                                      </p:to>
                                    </p:set>
                                    <p:animEffect transition="in" filter="fade">
                                      <p:cBhvr>
                                        <p:cTn id="30" dur="500"/>
                                        <p:tgtEl>
                                          <p:spTgt spid="24"/>
                                        </p:tgtEl>
                                      </p:cBhvr>
                                    </p:animEffect>
                                  </p:childTnLst>
                                </p:cTn>
                              </p:par>
                            </p:childTnLst>
                          </p:cTn>
                        </p:par>
                        <p:par>
                          <p:cTn id="31" fill="hold">
                            <p:stCondLst>
                              <p:cond delay="6000"/>
                            </p:stCondLst>
                            <p:childTnLst>
                              <p:par>
                                <p:cTn id="32" presetID="10" presetClass="entr" presetSubtype="0" fill="hold" nodeType="afterEffect">
                                  <p:stCondLst>
                                    <p:cond delay="1500"/>
                                  </p:stCondLst>
                                  <p:childTnLst>
                                    <p:set>
                                      <p:cBhvr>
                                        <p:cTn id="33" dur="1" fill="hold">
                                          <p:stCondLst>
                                            <p:cond delay="0"/>
                                          </p:stCondLst>
                                        </p:cTn>
                                        <p:tgtEl>
                                          <p:spTgt spid="17"/>
                                        </p:tgtEl>
                                        <p:attrNameLst>
                                          <p:attrName>style.visibility</p:attrName>
                                        </p:attrNameLst>
                                      </p:cBhvr>
                                      <p:to>
                                        <p:strVal val="visible"/>
                                      </p:to>
                                    </p:set>
                                    <p:animEffect transition="in" filter="fade">
                                      <p:cBhvr>
                                        <p:cTn id="34"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animBg="1"/>
      <p:bldP spid="10" grpId="0"/>
      <p:bldP spid="11"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l="20868" t="21433" r="20070" b="8568"/>
          <a:stretch>
            <a:fillRect/>
          </a:stretch>
        </p:blipFill>
        <p:spPr bwMode="auto">
          <a:xfrm>
            <a:off x="4056" y="548680"/>
            <a:ext cx="9139944" cy="6093296"/>
          </a:xfrm>
          <a:prstGeom prst="rect">
            <a:avLst/>
          </a:prstGeom>
          <a:noFill/>
          <a:ln w="9525">
            <a:noFill/>
            <a:miter lim="800000"/>
            <a:headEnd/>
            <a:tailEnd/>
          </a:ln>
        </p:spPr>
      </p:pic>
      <p:sp>
        <p:nvSpPr>
          <p:cNvPr id="4" name="Rectangle 3"/>
          <p:cNvSpPr/>
          <p:nvPr/>
        </p:nvSpPr>
        <p:spPr>
          <a:xfrm>
            <a:off x="323528" y="4725144"/>
            <a:ext cx="8424936" cy="28803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Picture 3"/>
          <p:cNvPicPr>
            <a:picLocks noChangeAspect="1" noChangeArrowheads="1"/>
          </p:cNvPicPr>
          <p:nvPr/>
        </p:nvPicPr>
        <p:blipFill>
          <a:blip r:embed="rId3" cstate="print"/>
          <a:srcRect/>
          <a:stretch>
            <a:fillRect/>
          </a:stretch>
        </p:blipFill>
        <p:spPr bwMode="auto">
          <a:xfrm>
            <a:off x="251520" y="116632"/>
            <a:ext cx="1648756" cy="535110"/>
          </a:xfrm>
          <a:prstGeom prst="rect">
            <a:avLst/>
          </a:prstGeom>
          <a:noFill/>
          <a:ln w="9525">
            <a:noFill/>
            <a:miter lim="800000"/>
            <a:headEnd/>
            <a:tailEnd/>
          </a:ln>
        </p:spPr>
      </p:pic>
      <p:pic>
        <p:nvPicPr>
          <p:cNvPr id="6" name="Picture 2"/>
          <p:cNvPicPr>
            <a:picLocks noChangeAspect="1" noChangeArrowheads="1"/>
          </p:cNvPicPr>
          <p:nvPr/>
        </p:nvPicPr>
        <p:blipFill>
          <a:blip r:embed="rId4" cstate="print"/>
          <a:srcRect/>
          <a:stretch>
            <a:fillRect/>
          </a:stretch>
        </p:blipFill>
        <p:spPr bwMode="auto">
          <a:xfrm>
            <a:off x="7164288" y="116632"/>
            <a:ext cx="1815654" cy="625910"/>
          </a:xfrm>
          <a:prstGeom prst="rect">
            <a:avLst/>
          </a:prstGeom>
          <a:noFill/>
          <a:ln w="9525">
            <a:noFill/>
            <a:miter lim="800000"/>
            <a:headEnd/>
            <a:tailEnd/>
          </a:ln>
        </p:spPr>
      </p:pic>
      <p:sp>
        <p:nvSpPr>
          <p:cNvPr id="7" name="Rectangle 6"/>
          <p:cNvSpPr/>
          <p:nvPr/>
        </p:nvSpPr>
        <p:spPr>
          <a:xfrm>
            <a:off x="323528" y="4941168"/>
            <a:ext cx="8424936" cy="28803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childTnLst>
                                </p:cTn>
                              </p:par>
                              <p:par>
                                <p:cTn id="8" presetID="10" presetClass="exit" presetSubtype="0" fill="hold" grpId="0" nodeType="withEffect">
                                  <p:stCondLst>
                                    <p:cond delay="0"/>
                                  </p:stCondLst>
                                  <p:childTnLst>
                                    <p:animEffect transition="out" filter="fade">
                                      <p:cBhvr>
                                        <p:cTn id="9" dur="1000"/>
                                        <p:tgtEl>
                                          <p:spTgt spid="4"/>
                                        </p:tgtEl>
                                      </p:cBhvr>
                                    </p:animEffect>
                                    <p:set>
                                      <p:cBhvr>
                                        <p:cTn id="10" dur="1" fill="hold">
                                          <p:stCondLst>
                                            <p:cond delay="9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268</TotalTime>
  <Words>1413</Words>
  <Application>Microsoft Office PowerPoint</Application>
  <PresentationFormat>On-screen Show (4:3)</PresentationFormat>
  <Paragraphs>122</Paragraphs>
  <Slides>30</Slides>
  <Notes>3</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simona</dc:creator>
  <cp:lastModifiedBy>Simona Francese</cp:lastModifiedBy>
  <cp:revision>57</cp:revision>
  <dcterms:created xsi:type="dcterms:W3CDTF">2017-11-03T19:53:09Z</dcterms:created>
  <dcterms:modified xsi:type="dcterms:W3CDTF">2017-11-06T00:32:24Z</dcterms:modified>
</cp:coreProperties>
</file>