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391" r:id="rId3"/>
    <p:sldId id="392" r:id="rId4"/>
    <p:sldId id="393" r:id="rId5"/>
    <p:sldId id="394" r:id="rId6"/>
    <p:sldId id="390" r:id="rId7"/>
    <p:sldId id="395" r:id="rId8"/>
    <p:sldId id="396" r:id="rId9"/>
    <p:sldId id="397" r:id="rId10"/>
    <p:sldId id="398" r:id="rId11"/>
    <p:sldId id="399" r:id="rId12"/>
    <p:sldId id="400" r:id="rId13"/>
    <p:sldId id="401" r:id="rId14"/>
    <p:sldId id="411" r:id="rId15"/>
    <p:sldId id="412" r:id="rId16"/>
    <p:sldId id="402" r:id="rId17"/>
    <p:sldId id="403" r:id="rId18"/>
    <p:sldId id="404" r:id="rId19"/>
    <p:sldId id="405" r:id="rId20"/>
    <p:sldId id="406" r:id="rId21"/>
    <p:sldId id="407" r:id="rId22"/>
    <p:sldId id="408" r:id="rId23"/>
    <p:sldId id="413" r:id="rId24"/>
    <p:sldId id="409" r:id="rId25"/>
    <p:sldId id="410" r:id="rId26"/>
    <p:sldId id="389" r:id="rId27"/>
  </p:sldIdLst>
  <p:sldSz cx="9144000" cy="6858000" type="screen4x3"/>
  <p:notesSz cx="6858000" cy="9658350"/>
  <p:defaultTextStyle>
    <a:defPPr>
      <a:defRPr lang="en-US"/>
    </a:defPPr>
    <a:lvl1pPr algn="l" rtl="0" eaLnBrk="0" fontAlgn="base" hangingPunct="0">
      <a:spcBef>
        <a:spcPct val="70000"/>
      </a:spcBef>
      <a:spcAft>
        <a:spcPct val="0"/>
      </a:spcAft>
      <a:buChar char="•"/>
      <a:defRPr sz="2200" kern="1200">
        <a:solidFill>
          <a:schemeClr val="tx1"/>
        </a:solidFill>
        <a:latin typeface="Arial" charset="0"/>
        <a:ea typeface="+mn-ea"/>
        <a:cs typeface="+mn-cs"/>
      </a:defRPr>
    </a:lvl1pPr>
    <a:lvl2pPr marL="457200" algn="l" rtl="0" eaLnBrk="0" fontAlgn="base" hangingPunct="0">
      <a:spcBef>
        <a:spcPct val="70000"/>
      </a:spcBef>
      <a:spcAft>
        <a:spcPct val="0"/>
      </a:spcAft>
      <a:buChar char="•"/>
      <a:defRPr sz="2200" kern="1200">
        <a:solidFill>
          <a:schemeClr val="tx1"/>
        </a:solidFill>
        <a:latin typeface="Arial" charset="0"/>
        <a:ea typeface="+mn-ea"/>
        <a:cs typeface="+mn-cs"/>
      </a:defRPr>
    </a:lvl2pPr>
    <a:lvl3pPr marL="914400" algn="l" rtl="0" eaLnBrk="0" fontAlgn="base" hangingPunct="0">
      <a:spcBef>
        <a:spcPct val="70000"/>
      </a:spcBef>
      <a:spcAft>
        <a:spcPct val="0"/>
      </a:spcAft>
      <a:buChar char="•"/>
      <a:defRPr sz="2200" kern="1200">
        <a:solidFill>
          <a:schemeClr val="tx1"/>
        </a:solidFill>
        <a:latin typeface="Arial" charset="0"/>
        <a:ea typeface="+mn-ea"/>
        <a:cs typeface="+mn-cs"/>
      </a:defRPr>
    </a:lvl3pPr>
    <a:lvl4pPr marL="1371600" algn="l" rtl="0" eaLnBrk="0" fontAlgn="base" hangingPunct="0">
      <a:spcBef>
        <a:spcPct val="70000"/>
      </a:spcBef>
      <a:spcAft>
        <a:spcPct val="0"/>
      </a:spcAft>
      <a:buChar char="•"/>
      <a:defRPr sz="2200" kern="1200">
        <a:solidFill>
          <a:schemeClr val="tx1"/>
        </a:solidFill>
        <a:latin typeface="Arial" charset="0"/>
        <a:ea typeface="+mn-ea"/>
        <a:cs typeface="+mn-cs"/>
      </a:defRPr>
    </a:lvl4pPr>
    <a:lvl5pPr marL="1828800" algn="l" rtl="0" eaLnBrk="0" fontAlgn="base" hangingPunct="0">
      <a:spcBef>
        <a:spcPct val="70000"/>
      </a:spcBef>
      <a:spcAft>
        <a:spcPct val="0"/>
      </a:spcAft>
      <a:buChar char="•"/>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FFCC"/>
    <a:srgbClr val="990033"/>
    <a:srgbClr val="666699"/>
    <a:srgbClr val="FFCC99"/>
    <a:srgbClr val="CCECFF"/>
    <a:srgbClr val="6699FF"/>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29" autoAdjust="0"/>
    <p:restoredTop sz="85500" autoAdjust="0"/>
  </p:normalViewPr>
  <p:slideViewPr>
    <p:cSldViewPr>
      <p:cViewPr varScale="1">
        <p:scale>
          <a:sx n="83" d="100"/>
          <a:sy n="83" d="100"/>
        </p:scale>
        <p:origin x="-1421" y="-67"/>
      </p:cViewPr>
      <p:guideLst>
        <p:guide orient="horz" pos="2186"/>
        <p:guide pos="2853"/>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266" y="-102"/>
      </p:cViewPr>
      <p:guideLst>
        <p:guide orient="horz" pos="3041"/>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pitchFamily="18" charset="0"/>
              </a:defRPr>
            </a:lvl1pPr>
          </a:lstStyle>
          <a:p>
            <a:endParaRPr lang="en-GB"/>
          </a:p>
        </p:txBody>
      </p:sp>
      <p:sp>
        <p:nvSpPr>
          <p:cNvPr id="5123" name="Rectangle 3"/>
          <p:cNvSpPr>
            <a:spLocks noGrp="1" noChangeArrowheads="1"/>
          </p:cNvSpPr>
          <p:nvPr>
            <p:ph type="dt" sz="quarter" idx="1"/>
          </p:nvPr>
        </p:nvSpPr>
        <p:spPr bwMode="auto">
          <a:xfrm>
            <a:off x="388620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r>
              <a:rPr lang="en-GB"/>
              <a:t>ETH, Zurich, Switzerland, February 4 &amp; 5, 2002</a:t>
            </a:r>
          </a:p>
        </p:txBody>
      </p:sp>
      <p:sp>
        <p:nvSpPr>
          <p:cNvPr id="5124" name="Rectangle 4"/>
          <p:cNvSpPr>
            <a:spLocks noGrp="1" noChangeArrowheads="1"/>
          </p:cNvSpPr>
          <p:nvPr>
            <p:ph type="ftr" sz="quarter" idx="2"/>
          </p:nvPr>
        </p:nvSpPr>
        <p:spPr bwMode="auto">
          <a:xfrm>
            <a:off x="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pitchFamily="18" charset="0"/>
              </a:defRPr>
            </a:lvl1pPr>
          </a:lstStyle>
          <a:p>
            <a:endParaRPr lang="en-GB"/>
          </a:p>
        </p:txBody>
      </p:sp>
      <p:sp>
        <p:nvSpPr>
          <p:cNvPr id="5125" name="Rectangle 5"/>
          <p:cNvSpPr>
            <a:spLocks noGrp="1" noChangeArrowheads="1"/>
          </p:cNvSpPr>
          <p:nvPr>
            <p:ph type="sldNum" sz="quarter" idx="3"/>
          </p:nvPr>
        </p:nvSpPr>
        <p:spPr bwMode="auto">
          <a:xfrm>
            <a:off x="388620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itchFamily="18" charset="0"/>
              </a:defRPr>
            </a:lvl1pPr>
          </a:lstStyle>
          <a:p>
            <a:fld id="{28AF2045-A6A3-4177-8327-7E25FE01ADBB}"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pitchFamily="18" charset="0"/>
              </a:defRPr>
            </a:lvl1pPr>
          </a:lstStyle>
          <a:p>
            <a:endParaRPr lang="en-GB"/>
          </a:p>
        </p:txBody>
      </p:sp>
      <p:sp>
        <p:nvSpPr>
          <p:cNvPr id="3075" name="Rectangle 3"/>
          <p:cNvSpPr>
            <a:spLocks noGrp="1" noChangeArrowheads="1"/>
          </p:cNvSpPr>
          <p:nvPr>
            <p:ph type="dt" idx="1"/>
          </p:nvPr>
        </p:nvSpPr>
        <p:spPr bwMode="auto">
          <a:xfrm>
            <a:off x="388620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r>
              <a:rPr lang="en-GB"/>
              <a:t>ETH, Zurich, Switzerland, February 4 &amp; 5, 2002</a:t>
            </a:r>
          </a:p>
        </p:txBody>
      </p:sp>
      <p:sp>
        <p:nvSpPr>
          <p:cNvPr id="3076" name="Rectangle 4"/>
          <p:cNvSpPr>
            <a:spLocks noGrp="1" noRot="1" noChangeAspect="1" noChangeArrowheads="1" noTextEdit="1"/>
          </p:cNvSpPr>
          <p:nvPr>
            <p:ph type="sldImg" idx="2"/>
          </p:nvPr>
        </p:nvSpPr>
        <p:spPr bwMode="auto">
          <a:xfrm>
            <a:off x="1016000" y="723900"/>
            <a:ext cx="4827588" cy="36226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587875"/>
            <a:ext cx="5029200" cy="434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pitchFamily="18" charset="0"/>
              </a:defRPr>
            </a:lvl1pPr>
          </a:lstStyle>
          <a:p>
            <a:endParaRPr lang="en-GB"/>
          </a:p>
        </p:txBody>
      </p:sp>
      <p:sp>
        <p:nvSpPr>
          <p:cNvPr id="3079" name="Rectangle 7"/>
          <p:cNvSpPr>
            <a:spLocks noGrp="1" noChangeArrowheads="1"/>
          </p:cNvSpPr>
          <p:nvPr>
            <p:ph type="sldNum" sz="quarter" idx="5"/>
          </p:nvPr>
        </p:nvSpPr>
        <p:spPr bwMode="auto">
          <a:xfrm>
            <a:off x="388620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itchFamily="18" charset="0"/>
              </a:defRPr>
            </a:lvl1pPr>
          </a:lstStyle>
          <a:p>
            <a:fld id="{B2EA0C39-A4E3-4171-9801-4CB068519DF9}"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hysics.kenyon.edu/EarlyApparatus/Rudolf_Koenig_Apparatus/Organ_Pipes_with_Manometric_Flame_Capsules/Organ_Pipes_with_Manometric_Flame_Capsule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sk-SK"/>
              <a:t>In 1862  </a:t>
            </a:r>
            <a:r>
              <a:rPr lang="sk-SK">
                <a:hlinkClick r:id="rId3"/>
              </a:rPr>
              <a:t>Rudolph Koenig</a:t>
            </a:r>
            <a:r>
              <a:rPr lang="sk-SK"/>
              <a:t> (1832-1901) developed the manometric flame apparatus, which was used into the first decade of the twentieth century to examine the wave-shapes of sounds. The heart of the apparatus is the manometric flame capsule. In the Kenyon apparatus, sound enters the capsule from the left-hand side (probably conveyed there via a funnel and a length of rubber hose), and impinges on a rubber membrane placed between the two halves of the capsule. Illuminating gas enters at the bottom of the shaft and burns in a small flame at the upper right-hand corner. The oscillations of the membrane modulate the gas supply, and the height of the gas flame varies accordingly. The oscillating gas flame is viewed in the rotating mirror, which supplies the necessary time base to make the waveshape visible.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pPr>
              <a:lnSpc>
                <a:spcPct val="90000"/>
              </a:lnSpc>
            </a:pPr>
            <a:r>
              <a:rPr lang="sk-SK" sz="900"/>
              <a:t>KOCHLEÁRNY IMPLANTÁT (KI) je elektronické zariadenie, ktoré umožňuje sluchové vnemy nepočujúcim priamou elektrickou stimuláciou zakončení sluchového nervu v slimákovi vnútorného ucha.  </a:t>
            </a:r>
          </a:p>
          <a:p>
            <a:pPr>
              <a:lnSpc>
                <a:spcPct val="90000"/>
              </a:lnSpc>
            </a:pPr>
            <a:r>
              <a:rPr lang="sk-SK" sz="900"/>
              <a:t>Kochleárny implantát je protetická pomôcka určená nielen pre nepočujúcich, ktorí stratili sluch v období, kedy už mali osvojenú zvukovú reč (postlingválne nepočujúci), ale aj pre deti, ktoré sa s ťažkou poruchou sluchu narodili, alebo ju získali ešte pred ukončením rečového vývinu (prelingválne nepočujúci).  </a:t>
            </a:r>
          </a:p>
          <a:p>
            <a:pPr>
              <a:lnSpc>
                <a:spcPct val="90000"/>
              </a:lnSpc>
            </a:pPr>
            <a:r>
              <a:rPr lang="sk-SK" sz="900"/>
              <a:t>Kochleárny implantát sa skladá z vnútornej a vonkajšej časti. Vnútorná časť KI je vložená počas operácie do spánkovej kosti. Skladá sa z prijímača - stimulátora, ktorý je uložený pod kožou za uchom a jemného zväzku elektród (ich počet je rozdielny pri jednotlivých druhoch implantátov), ktorý sa vsúva do slimáka vnútorného ucha. Vonkajšia časť KI pozostáva z rečového procesora, ktorý sa nosí vo vrecku, na opasku alebo u novších miniaturizovaných modelov za uchom a mikrofónu s vysielacou cievkou, ktoré sú u všetkých modelov umiestnené za uchom a slúžia na zachytávanie zvukov a prenos informácie a energie do vnútorného prijímača. </a:t>
            </a:r>
          </a:p>
          <a:p>
            <a:pPr>
              <a:lnSpc>
                <a:spcPct val="90000"/>
              </a:lnSpc>
            </a:pPr>
            <a:r>
              <a:rPr lang="sk-SK" sz="900"/>
              <a:t>Zvuky prostredia a zvuky reči sú zachytené mikrofónom, odkiaľ sa informácia po kábliku odosiela do rečového procesora. Rečový procesor vyberá a kóduje zvuky tak, aby sa informácie o charakteristikách prenášaného zvuku čo najvernejšie premenili na elektrické stimuly. Z rečového procesora je kódovaný signál odoslaný do vysielacej cievky a odtiaľ sa cez kožu pomocou elektromagnetických vĺn vysiela do prijímača. Prijímač mení kódované signály na bifázické prúdové elektrické impulzy. Elektrické impulzy sú vysielané k elektródam tak, aby stimulovali sluchové nervové vlákna. Mozog rozoznáva signály ako sluchové vnemy.</a:t>
            </a:r>
          </a:p>
          <a:p>
            <a:pPr>
              <a:lnSpc>
                <a:spcPct val="90000"/>
              </a:lnSpc>
            </a:pPr>
            <a:r>
              <a:rPr lang="sk-SK" sz="900"/>
              <a:t>KI nahrádza funkciu nefunkčných vláskových buniek slimáka a elektrickými impulzmi priamo stimuluje vlákna (neuróny ) sluchového nervu a tým zabezpečuje vnímanie zvuku. V súčinnosti so sluchovou dráhou a sluchovým centrom v mozgu KI umožňuje: </a:t>
            </a:r>
          </a:p>
          <a:p>
            <a:pPr>
              <a:lnSpc>
                <a:spcPct val="90000"/>
              </a:lnSpc>
            </a:pPr>
            <a:r>
              <a:rPr lang="sk-SK" sz="900"/>
              <a:t>rozpoznať prítomnosť zvukov</a:t>
            </a:r>
          </a:p>
          <a:p>
            <a:pPr>
              <a:lnSpc>
                <a:spcPct val="90000"/>
              </a:lnSpc>
            </a:pPr>
            <a:r>
              <a:rPr lang="sk-SK" sz="900"/>
              <a:t>diferencovať zvuky prostredia i zvuky reči</a:t>
            </a:r>
          </a:p>
          <a:p>
            <a:pPr>
              <a:lnSpc>
                <a:spcPct val="90000"/>
              </a:lnSpc>
            </a:pPr>
            <a:r>
              <a:rPr lang="sk-SK" sz="900"/>
              <a:t>identifikovať každodenné zvuky</a:t>
            </a:r>
          </a:p>
          <a:p>
            <a:pPr>
              <a:lnSpc>
                <a:spcPct val="90000"/>
              </a:lnSpc>
            </a:pPr>
            <a:r>
              <a:rPr lang="sk-SK" sz="900"/>
              <a:t>zlepšiť komunikáciu</a:t>
            </a:r>
          </a:p>
          <a:p>
            <a:pPr>
              <a:lnSpc>
                <a:spcPct val="90000"/>
              </a:lnSpc>
            </a:pPr>
            <a:r>
              <a:rPr lang="sk-SK" sz="900"/>
              <a:t>lepšie porozumieť reč v kombinácii zlepšeného sluchového vnímania s odzeraním</a:t>
            </a:r>
          </a:p>
          <a:p>
            <a:pPr>
              <a:lnSpc>
                <a:spcPct val="90000"/>
              </a:lnSpc>
            </a:pPr>
            <a:r>
              <a:rPr lang="sk-SK" sz="900"/>
              <a:t>spontánnejšie verbálne vyjadrovanie</a:t>
            </a:r>
          </a:p>
          <a:p>
            <a:pPr>
              <a:lnSpc>
                <a:spcPct val="90000"/>
              </a:lnSpc>
            </a:pPr>
            <a:r>
              <a:rPr lang="sk-SK" sz="900"/>
              <a:t>u mnohých pacientov sa významne zlepší porozumenie reči aj bez odzerania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xfrm>
            <a:off x="1016000" y="723900"/>
            <a:ext cx="4827588" cy="3622675"/>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587875"/>
            <a:ext cx="5029200" cy="4346575"/>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sk-SK"/>
          </a:p>
        </p:txBody>
      </p:sp>
      <p:sp>
        <p:nvSpPr>
          <p:cNvPr id="4" name="Zástupný symbol pro datum 3"/>
          <p:cNvSpPr>
            <a:spLocks noGrp="1"/>
          </p:cNvSpPr>
          <p:nvPr>
            <p:ph type="dt" sz="half" idx="10"/>
          </p:nvPr>
        </p:nvSpPr>
        <p:spPr/>
        <p:txBody>
          <a:bodyPr/>
          <a:lstStyle>
            <a:lvl1pPr>
              <a:defRPr/>
            </a:lvl1pPr>
          </a:lstStyle>
          <a:p>
            <a:r>
              <a:rPr lang="sk-SK" smtClean="0"/>
              <a:t>18. február 2010</a:t>
            </a:r>
            <a:endParaRPr lang="en-US"/>
          </a:p>
        </p:txBody>
      </p:sp>
      <p:sp>
        <p:nvSpPr>
          <p:cNvPr id="5" name="Zástupný symbol pro zápatí 4"/>
          <p:cNvSpPr>
            <a:spLocks noGrp="1"/>
          </p:cNvSpPr>
          <p:nvPr>
            <p:ph type="ftr" sz="quarter" idx="11"/>
          </p:nvPr>
        </p:nvSpPr>
        <p:spPr/>
        <p:txBody>
          <a:bodyPr/>
          <a:lstStyle>
            <a:lvl1pPr>
              <a:defRPr/>
            </a:lvl1pPr>
          </a:lstStyle>
          <a:p>
            <a:endParaRPr lang="en-US"/>
          </a:p>
        </p:txBody>
      </p:sp>
      <p:sp>
        <p:nvSpPr>
          <p:cNvPr id="6" name="Zástupný symbol pro číslo snímku 5"/>
          <p:cNvSpPr>
            <a:spLocks noGrp="1"/>
          </p:cNvSpPr>
          <p:nvPr>
            <p:ph type="sldNum" sz="quarter" idx="12"/>
          </p:nvPr>
        </p:nvSpPr>
        <p:spPr/>
        <p:txBody>
          <a:bodyPr/>
          <a:lstStyle>
            <a:lvl1pPr>
              <a:defRPr/>
            </a:lvl1pPr>
          </a:lstStyle>
          <a:p>
            <a:fld id="{4C0D75C8-2003-4BE3-9331-ACC122FA2E47}" type="slidenum">
              <a:rPr lang="en-US"/>
              <a:pPr/>
              <a:t>‹#›</a:t>
            </a:fld>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lvl1pPr>
              <a:defRPr/>
            </a:lvl1pPr>
          </a:lstStyle>
          <a:p>
            <a:r>
              <a:rPr lang="sk-SK" smtClean="0"/>
              <a:t>18. február 2010</a:t>
            </a:r>
            <a:endParaRPr lang="en-US"/>
          </a:p>
        </p:txBody>
      </p:sp>
      <p:sp>
        <p:nvSpPr>
          <p:cNvPr id="5" name="Zástupný symbol pro zápatí 4"/>
          <p:cNvSpPr>
            <a:spLocks noGrp="1"/>
          </p:cNvSpPr>
          <p:nvPr>
            <p:ph type="ftr" sz="quarter" idx="11"/>
          </p:nvPr>
        </p:nvSpPr>
        <p:spPr/>
        <p:txBody>
          <a:bodyPr/>
          <a:lstStyle>
            <a:lvl1pPr>
              <a:defRPr/>
            </a:lvl1pPr>
          </a:lstStyle>
          <a:p>
            <a:endParaRPr lang="en-US"/>
          </a:p>
        </p:txBody>
      </p:sp>
      <p:sp>
        <p:nvSpPr>
          <p:cNvPr id="6" name="Zástupný symbol pro číslo snímku 5"/>
          <p:cNvSpPr>
            <a:spLocks noGrp="1"/>
          </p:cNvSpPr>
          <p:nvPr>
            <p:ph type="sldNum" sz="quarter" idx="12"/>
          </p:nvPr>
        </p:nvSpPr>
        <p:spPr/>
        <p:txBody>
          <a:bodyPr/>
          <a:lstStyle>
            <a:lvl1pPr>
              <a:defRPr/>
            </a:lvl1pPr>
          </a:lstStyle>
          <a:p>
            <a:fld id="{ADECF310-85FA-43A2-BDB7-08B7D3F8CEE0}" type="slidenum">
              <a:rPr lang="en-US"/>
              <a:pPr/>
              <a:t>‹#›</a:t>
            </a:fld>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6563" y="188913"/>
            <a:ext cx="2214562" cy="6300787"/>
          </a:xfrm>
        </p:spPr>
        <p:txBody>
          <a:bodyPr vert="eaVert"/>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a:xfrm>
            <a:off x="142875" y="188913"/>
            <a:ext cx="6491288" cy="630078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lvl1pPr>
              <a:defRPr/>
            </a:lvl1pPr>
          </a:lstStyle>
          <a:p>
            <a:r>
              <a:rPr lang="sk-SK" smtClean="0"/>
              <a:t>18. február 2010</a:t>
            </a:r>
            <a:endParaRPr lang="en-US"/>
          </a:p>
        </p:txBody>
      </p:sp>
      <p:sp>
        <p:nvSpPr>
          <p:cNvPr id="5" name="Zástupný symbol pro zápatí 4"/>
          <p:cNvSpPr>
            <a:spLocks noGrp="1"/>
          </p:cNvSpPr>
          <p:nvPr>
            <p:ph type="ftr" sz="quarter" idx="11"/>
          </p:nvPr>
        </p:nvSpPr>
        <p:spPr/>
        <p:txBody>
          <a:bodyPr/>
          <a:lstStyle>
            <a:lvl1pPr>
              <a:defRPr/>
            </a:lvl1pPr>
          </a:lstStyle>
          <a:p>
            <a:endParaRPr lang="en-US"/>
          </a:p>
        </p:txBody>
      </p:sp>
      <p:sp>
        <p:nvSpPr>
          <p:cNvPr id="6" name="Zástupný symbol pro číslo snímku 5"/>
          <p:cNvSpPr>
            <a:spLocks noGrp="1"/>
          </p:cNvSpPr>
          <p:nvPr>
            <p:ph type="sldNum" sz="quarter" idx="12"/>
          </p:nvPr>
        </p:nvSpPr>
        <p:spPr/>
        <p:txBody>
          <a:bodyPr/>
          <a:lstStyle>
            <a:lvl1pPr>
              <a:defRPr/>
            </a:lvl1pPr>
          </a:lstStyle>
          <a:p>
            <a:fld id="{A1AC8370-183E-4F3B-BEAA-8B0E681D2535}" type="slidenum">
              <a:rPr lang="en-US"/>
              <a:pPr/>
              <a:t>‹#›</a:t>
            </a:fld>
            <a:endParaRPr lang="en-US"/>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42875" y="188913"/>
            <a:ext cx="8858250" cy="792162"/>
          </a:xfrm>
        </p:spPr>
        <p:txBody>
          <a:bodyPr/>
          <a:lstStyle/>
          <a:p>
            <a:r>
              <a:rPr lang="cs-CZ" smtClean="0"/>
              <a:t>Klepnutím lze upravit styl předlohy nadpisů.</a:t>
            </a:r>
            <a:endParaRPr lang="sk-SK"/>
          </a:p>
        </p:txBody>
      </p:sp>
      <p:sp>
        <p:nvSpPr>
          <p:cNvPr id="3" name="Zástupný symbol pro tabulku 2"/>
          <p:cNvSpPr>
            <a:spLocks noGrp="1"/>
          </p:cNvSpPr>
          <p:nvPr>
            <p:ph type="tbl" idx="1"/>
          </p:nvPr>
        </p:nvSpPr>
        <p:spPr>
          <a:xfrm>
            <a:off x="142875" y="1089025"/>
            <a:ext cx="8858250" cy="5400675"/>
          </a:xfrm>
        </p:spPr>
        <p:txBody>
          <a:bodyPr/>
          <a:lstStyle/>
          <a:p>
            <a:endParaRPr lang="sk-SK"/>
          </a:p>
        </p:txBody>
      </p:sp>
      <p:sp>
        <p:nvSpPr>
          <p:cNvPr id="4" name="Zástupný symbol pro datum 3"/>
          <p:cNvSpPr>
            <a:spLocks noGrp="1"/>
          </p:cNvSpPr>
          <p:nvPr>
            <p:ph type="dt" sz="half" idx="10"/>
          </p:nvPr>
        </p:nvSpPr>
        <p:spPr>
          <a:xfrm>
            <a:off x="146050" y="6599238"/>
            <a:ext cx="1905000" cy="258762"/>
          </a:xfrm>
        </p:spPr>
        <p:txBody>
          <a:bodyPr/>
          <a:lstStyle>
            <a:lvl1pPr>
              <a:defRPr/>
            </a:lvl1pPr>
          </a:lstStyle>
          <a:p>
            <a:r>
              <a:rPr lang="sk-SK" smtClean="0"/>
              <a:t>18. február 2010</a:t>
            </a:r>
            <a:endParaRPr lang="en-US"/>
          </a:p>
        </p:txBody>
      </p:sp>
      <p:sp>
        <p:nvSpPr>
          <p:cNvPr id="5" name="Zástupný symbol pro zápatí 4"/>
          <p:cNvSpPr>
            <a:spLocks noGrp="1"/>
          </p:cNvSpPr>
          <p:nvPr>
            <p:ph type="ftr" sz="quarter" idx="11"/>
          </p:nvPr>
        </p:nvSpPr>
        <p:spPr>
          <a:xfrm>
            <a:off x="3124200" y="6632575"/>
            <a:ext cx="2895600" cy="225425"/>
          </a:xfrm>
        </p:spPr>
        <p:txBody>
          <a:bodyPr/>
          <a:lstStyle>
            <a:lvl1pPr>
              <a:defRPr/>
            </a:lvl1pPr>
          </a:lstStyle>
          <a:p>
            <a:endParaRPr lang="en-US"/>
          </a:p>
        </p:txBody>
      </p:sp>
      <p:sp>
        <p:nvSpPr>
          <p:cNvPr id="6" name="Zástupný symbol pro číslo snímku 5"/>
          <p:cNvSpPr>
            <a:spLocks noGrp="1"/>
          </p:cNvSpPr>
          <p:nvPr>
            <p:ph type="sldNum" sz="quarter" idx="12"/>
          </p:nvPr>
        </p:nvSpPr>
        <p:spPr>
          <a:xfrm>
            <a:off x="7092950" y="6634163"/>
            <a:ext cx="1905000" cy="223837"/>
          </a:xfrm>
        </p:spPr>
        <p:txBody>
          <a:bodyPr/>
          <a:lstStyle>
            <a:lvl1pPr>
              <a:defRPr/>
            </a:lvl1pPr>
          </a:lstStyle>
          <a:p>
            <a:fld id="{10D184B1-5EC9-4627-9A05-A72543D2F3B4}" type="slidenum">
              <a:rPr lang="en-US"/>
              <a:pPr/>
              <a:t>‹#›</a:t>
            </a:fld>
            <a:endParaRPr lang="en-US"/>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42875" y="188913"/>
            <a:ext cx="8858250" cy="792162"/>
          </a:xfrm>
        </p:spPr>
        <p:txBody>
          <a:bodyPr/>
          <a:lstStyle/>
          <a:p>
            <a:r>
              <a:rPr lang="cs-CZ" smtClean="0"/>
              <a:t>Klepnutím lze upravit styl předlohy nadpisů.</a:t>
            </a:r>
            <a:endParaRPr lang="sk-SK"/>
          </a:p>
        </p:txBody>
      </p:sp>
      <p:sp>
        <p:nvSpPr>
          <p:cNvPr id="3" name="Zástupný symbol pro text 2"/>
          <p:cNvSpPr>
            <a:spLocks noGrp="1"/>
          </p:cNvSpPr>
          <p:nvPr>
            <p:ph type="body" sz="half" idx="1"/>
          </p:nvPr>
        </p:nvSpPr>
        <p:spPr>
          <a:xfrm>
            <a:off x="142875" y="1089025"/>
            <a:ext cx="4352925" cy="54006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089025"/>
            <a:ext cx="4352925" cy="54006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a:xfrm>
            <a:off x="146050" y="6599238"/>
            <a:ext cx="1905000" cy="258762"/>
          </a:xfrm>
        </p:spPr>
        <p:txBody>
          <a:bodyPr/>
          <a:lstStyle>
            <a:lvl1pPr>
              <a:defRPr/>
            </a:lvl1pPr>
          </a:lstStyle>
          <a:p>
            <a:r>
              <a:rPr lang="sk-SK" smtClean="0"/>
              <a:t>18. február 2010</a:t>
            </a:r>
            <a:endParaRPr lang="en-US"/>
          </a:p>
        </p:txBody>
      </p:sp>
      <p:sp>
        <p:nvSpPr>
          <p:cNvPr id="6" name="Zástupný symbol pro zápatí 5"/>
          <p:cNvSpPr>
            <a:spLocks noGrp="1"/>
          </p:cNvSpPr>
          <p:nvPr>
            <p:ph type="ftr" sz="quarter" idx="11"/>
          </p:nvPr>
        </p:nvSpPr>
        <p:spPr>
          <a:xfrm>
            <a:off x="3124200" y="6632575"/>
            <a:ext cx="2895600" cy="225425"/>
          </a:xfrm>
        </p:spPr>
        <p:txBody>
          <a:bodyPr/>
          <a:lstStyle>
            <a:lvl1pPr>
              <a:defRPr/>
            </a:lvl1pPr>
          </a:lstStyle>
          <a:p>
            <a:endParaRPr lang="en-US"/>
          </a:p>
        </p:txBody>
      </p:sp>
      <p:sp>
        <p:nvSpPr>
          <p:cNvPr id="7" name="Zástupný symbol pro číslo snímku 6"/>
          <p:cNvSpPr>
            <a:spLocks noGrp="1"/>
          </p:cNvSpPr>
          <p:nvPr>
            <p:ph type="sldNum" sz="quarter" idx="12"/>
          </p:nvPr>
        </p:nvSpPr>
        <p:spPr>
          <a:xfrm>
            <a:off x="7092950" y="6634163"/>
            <a:ext cx="1905000" cy="223837"/>
          </a:xfrm>
        </p:spPr>
        <p:txBody>
          <a:bodyPr/>
          <a:lstStyle>
            <a:lvl1pPr>
              <a:defRPr/>
            </a:lvl1pPr>
          </a:lstStyle>
          <a:p>
            <a:fld id="{DA71E144-ACD6-4C2C-9506-8BE90563877B}" type="slidenum">
              <a:rPr lang="en-US"/>
              <a:pPr/>
              <a:t>‹#›</a:t>
            </a:fld>
            <a:endParaRPr 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lvl1pPr>
              <a:defRPr/>
            </a:lvl1pPr>
          </a:lstStyle>
          <a:p>
            <a:r>
              <a:rPr lang="sk-SK" smtClean="0"/>
              <a:t>18. február 2010</a:t>
            </a:r>
            <a:endParaRPr lang="en-US"/>
          </a:p>
        </p:txBody>
      </p:sp>
      <p:sp>
        <p:nvSpPr>
          <p:cNvPr id="5" name="Zástupný symbol pro zápatí 4"/>
          <p:cNvSpPr>
            <a:spLocks noGrp="1"/>
          </p:cNvSpPr>
          <p:nvPr>
            <p:ph type="ftr" sz="quarter" idx="11"/>
          </p:nvPr>
        </p:nvSpPr>
        <p:spPr/>
        <p:txBody>
          <a:bodyPr/>
          <a:lstStyle>
            <a:lvl1pPr>
              <a:defRPr/>
            </a:lvl1pPr>
          </a:lstStyle>
          <a:p>
            <a:endParaRPr lang="en-US"/>
          </a:p>
        </p:txBody>
      </p:sp>
      <p:sp>
        <p:nvSpPr>
          <p:cNvPr id="6" name="Zástupný symbol pro číslo snímku 5"/>
          <p:cNvSpPr>
            <a:spLocks noGrp="1"/>
          </p:cNvSpPr>
          <p:nvPr>
            <p:ph type="sldNum" sz="quarter" idx="12"/>
          </p:nvPr>
        </p:nvSpPr>
        <p:spPr/>
        <p:txBody>
          <a:bodyPr/>
          <a:lstStyle>
            <a:lvl1pPr>
              <a:defRPr/>
            </a:lvl1pPr>
          </a:lstStyle>
          <a:p>
            <a:fld id="{43D864BE-97C5-4FDC-923C-AF0A0AD2BE38}" type="slidenum">
              <a:rPr lang="en-US"/>
              <a:pPr/>
              <a:t>‹#›</a:t>
            </a:fld>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r>
              <a:rPr lang="sk-SK" smtClean="0"/>
              <a:t>18. február 2010</a:t>
            </a:r>
            <a:endParaRPr lang="en-US"/>
          </a:p>
        </p:txBody>
      </p:sp>
      <p:sp>
        <p:nvSpPr>
          <p:cNvPr id="5" name="Zástupný symbol pro zápatí 4"/>
          <p:cNvSpPr>
            <a:spLocks noGrp="1"/>
          </p:cNvSpPr>
          <p:nvPr>
            <p:ph type="ftr" sz="quarter" idx="11"/>
          </p:nvPr>
        </p:nvSpPr>
        <p:spPr/>
        <p:txBody>
          <a:bodyPr/>
          <a:lstStyle>
            <a:lvl1pPr>
              <a:defRPr/>
            </a:lvl1pPr>
          </a:lstStyle>
          <a:p>
            <a:endParaRPr lang="en-US"/>
          </a:p>
        </p:txBody>
      </p:sp>
      <p:sp>
        <p:nvSpPr>
          <p:cNvPr id="6" name="Zástupný symbol pro číslo snímku 5"/>
          <p:cNvSpPr>
            <a:spLocks noGrp="1"/>
          </p:cNvSpPr>
          <p:nvPr>
            <p:ph type="sldNum" sz="quarter" idx="12"/>
          </p:nvPr>
        </p:nvSpPr>
        <p:spPr/>
        <p:txBody>
          <a:bodyPr/>
          <a:lstStyle>
            <a:lvl1pPr>
              <a:defRPr/>
            </a:lvl1pPr>
          </a:lstStyle>
          <a:p>
            <a:fld id="{0DD2C8BD-539A-4327-B50E-8326A500F3D2}" type="slidenum">
              <a:rPr lang="en-US"/>
              <a:pPr/>
              <a:t>‹#›</a:t>
            </a:fld>
            <a:endParaRPr lang="en-US"/>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sz="half" idx="1"/>
          </p:nvPr>
        </p:nvSpPr>
        <p:spPr>
          <a:xfrm>
            <a:off x="142875" y="1089025"/>
            <a:ext cx="4352925"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089025"/>
            <a:ext cx="4352925"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p:txBody>
          <a:bodyPr/>
          <a:lstStyle>
            <a:lvl1pPr>
              <a:defRPr/>
            </a:lvl1pPr>
          </a:lstStyle>
          <a:p>
            <a:r>
              <a:rPr lang="sk-SK" smtClean="0"/>
              <a:t>18. február 2010</a:t>
            </a:r>
            <a:endParaRPr lang="en-US"/>
          </a:p>
        </p:txBody>
      </p:sp>
      <p:sp>
        <p:nvSpPr>
          <p:cNvPr id="6" name="Zástupný symbol pro zápatí 5"/>
          <p:cNvSpPr>
            <a:spLocks noGrp="1"/>
          </p:cNvSpPr>
          <p:nvPr>
            <p:ph type="ftr" sz="quarter" idx="11"/>
          </p:nvPr>
        </p:nvSpPr>
        <p:spPr/>
        <p:txBody>
          <a:bodyPr/>
          <a:lstStyle>
            <a:lvl1pPr>
              <a:defRPr/>
            </a:lvl1pPr>
          </a:lstStyle>
          <a:p>
            <a:endParaRPr lang="en-US"/>
          </a:p>
        </p:txBody>
      </p:sp>
      <p:sp>
        <p:nvSpPr>
          <p:cNvPr id="7" name="Zástupný symbol pro číslo snímku 6"/>
          <p:cNvSpPr>
            <a:spLocks noGrp="1"/>
          </p:cNvSpPr>
          <p:nvPr>
            <p:ph type="sldNum" sz="quarter" idx="12"/>
          </p:nvPr>
        </p:nvSpPr>
        <p:spPr/>
        <p:txBody>
          <a:bodyPr/>
          <a:lstStyle>
            <a:lvl1pPr>
              <a:defRPr/>
            </a:lvl1pPr>
          </a:lstStyle>
          <a:p>
            <a:fld id="{5FC7C6BF-5792-4E54-BC01-9E8FBA73300B}" type="slidenum">
              <a:rPr lang="en-US"/>
              <a:pPr/>
              <a:t>‹#›</a:t>
            </a:fld>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Zástupný symbol pro datum 6"/>
          <p:cNvSpPr>
            <a:spLocks noGrp="1"/>
          </p:cNvSpPr>
          <p:nvPr>
            <p:ph type="dt" sz="half" idx="10"/>
          </p:nvPr>
        </p:nvSpPr>
        <p:spPr/>
        <p:txBody>
          <a:bodyPr/>
          <a:lstStyle>
            <a:lvl1pPr>
              <a:defRPr/>
            </a:lvl1pPr>
          </a:lstStyle>
          <a:p>
            <a:r>
              <a:rPr lang="sk-SK" smtClean="0"/>
              <a:t>18. február 2010</a:t>
            </a:r>
            <a:endParaRPr lang="en-US"/>
          </a:p>
        </p:txBody>
      </p:sp>
      <p:sp>
        <p:nvSpPr>
          <p:cNvPr id="8" name="Zástupný symbol pro zápatí 7"/>
          <p:cNvSpPr>
            <a:spLocks noGrp="1"/>
          </p:cNvSpPr>
          <p:nvPr>
            <p:ph type="ftr" sz="quarter" idx="11"/>
          </p:nvPr>
        </p:nvSpPr>
        <p:spPr/>
        <p:txBody>
          <a:bodyPr/>
          <a:lstStyle>
            <a:lvl1pPr>
              <a:defRPr/>
            </a:lvl1pPr>
          </a:lstStyle>
          <a:p>
            <a:endParaRPr lang="en-US"/>
          </a:p>
        </p:txBody>
      </p:sp>
      <p:sp>
        <p:nvSpPr>
          <p:cNvPr id="9" name="Zástupný symbol pro číslo snímku 8"/>
          <p:cNvSpPr>
            <a:spLocks noGrp="1"/>
          </p:cNvSpPr>
          <p:nvPr>
            <p:ph type="sldNum" sz="quarter" idx="12"/>
          </p:nvPr>
        </p:nvSpPr>
        <p:spPr/>
        <p:txBody>
          <a:bodyPr/>
          <a:lstStyle>
            <a:lvl1pPr>
              <a:defRPr/>
            </a:lvl1pPr>
          </a:lstStyle>
          <a:p>
            <a:fld id="{DF62F18E-2D62-4C72-BBED-9B96E2E4119F}" type="slidenum">
              <a:rPr lang="en-US"/>
              <a:pPr/>
              <a:t>‹#›</a:t>
            </a:fld>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datum 2"/>
          <p:cNvSpPr>
            <a:spLocks noGrp="1"/>
          </p:cNvSpPr>
          <p:nvPr>
            <p:ph type="dt" sz="half" idx="10"/>
          </p:nvPr>
        </p:nvSpPr>
        <p:spPr/>
        <p:txBody>
          <a:bodyPr/>
          <a:lstStyle>
            <a:lvl1pPr>
              <a:defRPr/>
            </a:lvl1pPr>
          </a:lstStyle>
          <a:p>
            <a:r>
              <a:rPr lang="sk-SK" smtClean="0"/>
              <a:t>18. február 2010</a:t>
            </a:r>
            <a:endParaRPr lang="en-US"/>
          </a:p>
        </p:txBody>
      </p:sp>
      <p:sp>
        <p:nvSpPr>
          <p:cNvPr id="4" name="Zástupný symbol pro zápatí 3"/>
          <p:cNvSpPr>
            <a:spLocks noGrp="1"/>
          </p:cNvSpPr>
          <p:nvPr>
            <p:ph type="ftr" sz="quarter" idx="11"/>
          </p:nvPr>
        </p:nvSpPr>
        <p:spPr/>
        <p:txBody>
          <a:bodyPr/>
          <a:lstStyle>
            <a:lvl1pPr>
              <a:defRPr/>
            </a:lvl1pPr>
          </a:lstStyle>
          <a:p>
            <a:endParaRPr lang="en-US"/>
          </a:p>
        </p:txBody>
      </p:sp>
      <p:sp>
        <p:nvSpPr>
          <p:cNvPr id="5" name="Zástupný symbol pro číslo snímku 4"/>
          <p:cNvSpPr>
            <a:spLocks noGrp="1"/>
          </p:cNvSpPr>
          <p:nvPr>
            <p:ph type="sldNum" sz="quarter" idx="12"/>
          </p:nvPr>
        </p:nvSpPr>
        <p:spPr/>
        <p:txBody>
          <a:bodyPr/>
          <a:lstStyle>
            <a:lvl1pPr>
              <a:defRPr/>
            </a:lvl1pPr>
          </a:lstStyle>
          <a:p>
            <a:fld id="{54E02B72-7E23-42FB-8AB9-159F0D07A0A9}" type="slidenum">
              <a:rPr lang="en-US"/>
              <a:pPr/>
              <a:t>‹#›</a:t>
            </a:fld>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r>
              <a:rPr lang="sk-SK" smtClean="0"/>
              <a:t>18. február 2010</a:t>
            </a:r>
            <a:endParaRPr lang="en-US"/>
          </a:p>
        </p:txBody>
      </p:sp>
      <p:sp>
        <p:nvSpPr>
          <p:cNvPr id="3" name="Zástupný symbol pro zápatí 2"/>
          <p:cNvSpPr>
            <a:spLocks noGrp="1"/>
          </p:cNvSpPr>
          <p:nvPr>
            <p:ph type="ftr" sz="quarter" idx="11"/>
          </p:nvPr>
        </p:nvSpPr>
        <p:spPr/>
        <p:txBody>
          <a:bodyPr/>
          <a:lstStyle>
            <a:lvl1pPr>
              <a:defRPr/>
            </a:lvl1pPr>
          </a:lstStyle>
          <a:p>
            <a:endParaRPr lang="en-US"/>
          </a:p>
        </p:txBody>
      </p:sp>
      <p:sp>
        <p:nvSpPr>
          <p:cNvPr id="4" name="Zástupný symbol pro číslo snímku 3"/>
          <p:cNvSpPr>
            <a:spLocks noGrp="1"/>
          </p:cNvSpPr>
          <p:nvPr>
            <p:ph type="sldNum" sz="quarter" idx="12"/>
          </p:nvPr>
        </p:nvSpPr>
        <p:spPr/>
        <p:txBody>
          <a:bodyPr/>
          <a:lstStyle>
            <a:lvl1pPr>
              <a:defRPr/>
            </a:lvl1pPr>
          </a:lstStyle>
          <a:p>
            <a:fld id="{A3F79E76-995E-4791-B294-D1682095F15B}" type="slidenum">
              <a:rPr lang="en-US"/>
              <a:pPr/>
              <a:t>‹#›</a:t>
            </a:fld>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r>
              <a:rPr lang="sk-SK" smtClean="0"/>
              <a:t>18. február 2010</a:t>
            </a:r>
            <a:endParaRPr lang="en-US"/>
          </a:p>
        </p:txBody>
      </p:sp>
      <p:sp>
        <p:nvSpPr>
          <p:cNvPr id="6" name="Zástupný symbol pro zápatí 5"/>
          <p:cNvSpPr>
            <a:spLocks noGrp="1"/>
          </p:cNvSpPr>
          <p:nvPr>
            <p:ph type="ftr" sz="quarter" idx="11"/>
          </p:nvPr>
        </p:nvSpPr>
        <p:spPr/>
        <p:txBody>
          <a:bodyPr/>
          <a:lstStyle>
            <a:lvl1pPr>
              <a:defRPr/>
            </a:lvl1pPr>
          </a:lstStyle>
          <a:p>
            <a:endParaRPr lang="en-US"/>
          </a:p>
        </p:txBody>
      </p:sp>
      <p:sp>
        <p:nvSpPr>
          <p:cNvPr id="7" name="Zástupný symbol pro číslo snímku 6"/>
          <p:cNvSpPr>
            <a:spLocks noGrp="1"/>
          </p:cNvSpPr>
          <p:nvPr>
            <p:ph type="sldNum" sz="quarter" idx="12"/>
          </p:nvPr>
        </p:nvSpPr>
        <p:spPr/>
        <p:txBody>
          <a:bodyPr/>
          <a:lstStyle>
            <a:lvl1pPr>
              <a:defRPr/>
            </a:lvl1pPr>
          </a:lstStyle>
          <a:p>
            <a:fld id="{5A7F36F9-547F-4CC0-83C9-6F62D918D912}" type="slidenum">
              <a:rPr lang="en-US"/>
              <a:pPr/>
              <a:t>‹#›</a:t>
            </a:fld>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r>
              <a:rPr lang="sk-SK" smtClean="0"/>
              <a:t>18. február 2010</a:t>
            </a:r>
            <a:endParaRPr lang="en-US"/>
          </a:p>
        </p:txBody>
      </p:sp>
      <p:sp>
        <p:nvSpPr>
          <p:cNvPr id="6" name="Zástupný symbol pro zápatí 5"/>
          <p:cNvSpPr>
            <a:spLocks noGrp="1"/>
          </p:cNvSpPr>
          <p:nvPr>
            <p:ph type="ftr" sz="quarter" idx="11"/>
          </p:nvPr>
        </p:nvSpPr>
        <p:spPr/>
        <p:txBody>
          <a:bodyPr/>
          <a:lstStyle>
            <a:lvl1pPr>
              <a:defRPr/>
            </a:lvl1pPr>
          </a:lstStyle>
          <a:p>
            <a:endParaRPr lang="en-US"/>
          </a:p>
        </p:txBody>
      </p:sp>
      <p:sp>
        <p:nvSpPr>
          <p:cNvPr id="7" name="Zástupný symbol pro číslo snímku 6"/>
          <p:cNvSpPr>
            <a:spLocks noGrp="1"/>
          </p:cNvSpPr>
          <p:nvPr>
            <p:ph type="sldNum" sz="quarter" idx="12"/>
          </p:nvPr>
        </p:nvSpPr>
        <p:spPr/>
        <p:txBody>
          <a:bodyPr/>
          <a:lstStyle>
            <a:lvl1pPr>
              <a:defRPr/>
            </a:lvl1pPr>
          </a:lstStyle>
          <a:p>
            <a:fld id="{95AF6611-5B3C-4410-B508-40075D490B18}" type="slidenum">
              <a:rPr lang="en-US"/>
              <a:pPr/>
              <a:t>‹#›</a:t>
            </a:fld>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188913"/>
            <a:ext cx="8858250" cy="792162"/>
          </a:xfrm>
          <a:prstGeom prst="rect">
            <a:avLst/>
          </a:prstGeom>
          <a:noFill/>
          <a:ln w="9525">
            <a:noFill/>
            <a:miter lim="800000"/>
            <a:headEnd/>
            <a:tailEnd/>
          </a:ln>
          <a:effectLst/>
        </p:spPr>
        <p:txBody>
          <a:bodyPr vert="horz" wrap="square" lIns="86125" tIns="43063" rIns="86125" bIns="4306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2875" y="1089025"/>
            <a:ext cx="8858250" cy="5400675"/>
          </a:xfrm>
          <a:prstGeom prst="rect">
            <a:avLst/>
          </a:prstGeom>
          <a:noFill/>
          <a:ln w="9525">
            <a:noFill/>
            <a:miter lim="800000"/>
            <a:headEnd/>
            <a:tailEnd/>
          </a:ln>
          <a:effectLst/>
        </p:spPr>
        <p:txBody>
          <a:bodyPr vert="horz" wrap="square" lIns="86125" tIns="43063" rIns="86125" bIns="4306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6050" y="6599238"/>
            <a:ext cx="1905000" cy="258762"/>
          </a:xfrm>
          <a:prstGeom prst="rect">
            <a:avLst/>
          </a:prstGeom>
          <a:noFill/>
          <a:ln w="9525">
            <a:noFill/>
            <a:miter lim="800000"/>
            <a:headEnd/>
            <a:tailEnd/>
          </a:ln>
          <a:effectLst/>
        </p:spPr>
        <p:txBody>
          <a:bodyPr vert="horz" wrap="square" lIns="86125" tIns="43063" rIns="86125" bIns="43063" numCol="1" anchor="t" anchorCtr="0" compatLnSpc="1">
            <a:prstTxWarp prst="textNoShape">
              <a:avLst/>
            </a:prstTxWarp>
          </a:bodyPr>
          <a:lstStyle>
            <a:lvl1pPr defTabSz="860425">
              <a:spcBef>
                <a:spcPct val="0"/>
              </a:spcBef>
              <a:buFontTx/>
              <a:buNone/>
              <a:defRPr sz="1300">
                <a:latin typeface="+mn-lt"/>
              </a:defRPr>
            </a:lvl1pPr>
          </a:lstStyle>
          <a:p>
            <a:r>
              <a:rPr lang="sk-SK" smtClean="0"/>
              <a:t>18. február 2010</a:t>
            </a:r>
            <a:endParaRPr lang="en-US"/>
          </a:p>
        </p:txBody>
      </p:sp>
      <p:sp>
        <p:nvSpPr>
          <p:cNvPr id="1029" name="Rectangle 5"/>
          <p:cNvSpPr>
            <a:spLocks noGrp="1" noChangeArrowheads="1"/>
          </p:cNvSpPr>
          <p:nvPr>
            <p:ph type="ftr" sz="quarter" idx="3"/>
          </p:nvPr>
        </p:nvSpPr>
        <p:spPr bwMode="auto">
          <a:xfrm>
            <a:off x="3124200" y="6632575"/>
            <a:ext cx="2895600" cy="225425"/>
          </a:xfrm>
          <a:prstGeom prst="rect">
            <a:avLst/>
          </a:prstGeom>
          <a:noFill/>
          <a:ln w="9525">
            <a:noFill/>
            <a:miter lim="800000"/>
            <a:headEnd/>
            <a:tailEnd/>
          </a:ln>
          <a:effectLst/>
        </p:spPr>
        <p:txBody>
          <a:bodyPr vert="horz" wrap="square" lIns="86125" tIns="43063" rIns="86125" bIns="43063" numCol="1" anchor="t" anchorCtr="0" compatLnSpc="1">
            <a:prstTxWarp prst="textNoShape">
              <a:avLst/>
            </a:prstTxWarp>
          </a:bodyPr>
          <a:lstStyle>
            <a:lvl1pPr algn="ctr" defTabSz="860425">
              <a:spcBef>
                <a:spcPct val="0"/>
              </a:spcBef>
              <a:buFontTx/>
              <a:buNone/>
              <a:defRPr sz="1300">
                <a:latin typeface="+mn-lt"/>
              </a:defRPr>
            </a:lvl1pPr>
          </a:lstStyle>
          <a:p>
            <a:endParaRPr lang="en-US"/>
          </a:p>
        </p:txBody>
      </p:sp>
      <p:sp>
        <p:nvSpPr>
          <p:cNvPr id="1030" name="Rectangle 6"/>
          <p:cNvSpPr>
            <a:spLocks noGrp="1" noChangeArrowheads="1"/>
          </p:cNvSpPr>
          <p:nvPr>
            <p:ph type="sldNum" sz="quarter" idx="4"/>
          </p:nvPr>
        </p:nvSpPr>
        <p:spPr bwMode="auto">
          <a:xfrm>
            <a:off x="7092950" y="6634163"/>
            <a:ext cx="1905000" cy="223837"/>
          </a:xfrm>
          <a:prstGeom prst="rect">
            <a:avLst/>
          </a:prstGeom>
          <a:noFill/>
          <a:ln w="9525">
            <a:noFill/>
            <a:miter lim="800000"/>
            <a:headEnd/>
            <a:tailEnd/>
          </a:ln>
          <a:effectLst/>
        </p:spPr>
        <p:txBody>
          <a:bodyPr vert="horz" wrap="square" lIns="86125" tIns="43063" rIns="86125" bIns="43063" numCol="1" anchor="t" anchorCtr="0" compatLnSpc="1">
            <a:prstTxWarp prst="textNoShape">
              <a:avLst/>
            </a:prstTxWarp>
          </a:bodyPr>
          <a:lstStyle>
            <a:lvl1pPr algn="r" defTabSz="860425">
              <a:spcBef>
                <a:spcPct val="0"/>
              </a:spcBef>
              <a:buFontTx/>
              <a:buNone/>
              <a:defRPr sz="1300">
                <a:latin typeface="+mn-lt"/>
              </a:defRPr>
            </a:lvl1pPr>
          </a:lstStyle>
          <a:p>
            <a:fld id="{4DFCCCB2-EBE2-45A7-9343-D02FE718D80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zoom/>
  </p:transition>
  <p:hf hdr="0" ftr="0"/>
  <p:txStyles>
    <p:titleStyle>
      <a:lvl1pPr algn="ctr" defTabSz="860425" rtl="0" eaLnBrk="0" fontAlgn="base" hangingPunct="0">
        <a:spcBef>
          <a:spcPct val="0"/>
        </a:spcBef>
        <a:spcAft>
          <a:spcPct val="0"/>
        </a:spcAft>
        <a:defRPr sz="4200">
          <a:solidFill>
            <a:schemeClr val="tx2"/>
          </a:solidFill>
          <a:latin typeface="+mj-lt"/>
          <a:ea typeface="+mj-ea"/>
          <a:cs typeface="+mj-cs"/>
        </a:defRPr>
      </a:lvl1pPr>
      <a:lvl2pPr algn="ctr" defTabSz="860425" rtl="0" eaLnBrk="0" fontAlgn="base" hangingPunct="0">
        <a:spcBef>
          <a:spcPct val="0"/>
        </a:spcBef>
        <a:spcAft>
          <a:spcPct val="0"/>
        </a:spcAft>
        <a:defRPr sz="4200">
          <a:solidFill>
            <a:schemeClr val="tx2"/>
          </a:solidFill>
          <a:latin typeface="Times New Roman" pitchFamily="18" charset="0"/>
        </a:defRPr>
      </a:lvl2pPr>
      <a:lvl3pPr algn="ctr" defTabSz="860425" rtl="0" eaLnBrk="0" fontAlgn="base" hangingPunct="0">
        <a:spcBef>
          <a:spcPct val="0"/>
        </a:spcBef>
        <a:spcAft>
          <a:spcPct val="0"/>
        </a:spcAft>
        <a:defRPr sz="4200">
          <a:solidFill>
            <a:schemeClr val="tx2"/>
          </a:solidFill>
          <a:latin typeface="Times New Roman" pitchFamily="18" charset="0"/>
        </a:defRPr>
      </a:lvl3pPr>
      <a:lvl4pPr algn="ctr" defTabSz="860425" rtl="0" eaLnBrk="0" fontAlgn="base" hangingPunct="0">
        <a:spcBef>
          <a:spcPct val="0"/>
        </a:spcBef>
        <a:spcAft>
          <a:spcPct val="0"/>
        </a:spcAft>
        <a:defRPr sz="4200">
          <a:solidFill>
            <a:schemeClr val="tx2"/>
          </a:solidFill>
          <a:latin typeface="Times New Roman" pitchFamily="18" charset="0"/>
        </a:defRPr>
      </a:lvl4pPr>
      <a:lvl5pPr algn="ctr" defTabSz="860425" rtl="0" eaLnBrk="0" fontAlgn="base" hangingPunct="0">
        <a:spcBef>
          <a:spcPct val="0"/>
        </a:spcBef>
        <a:spcAft>
          <a:spcPct val="0"/>
        </a:spcAft>
        <a:defRPr sz="4200">
          <a:solidFill>
            <a:schemeClr val="tx2"/>
          </a:solidFill>
          <a:latin typeface="Times New Roman" pitchFamily="18" charset="0"/>
        </a:defRPr>
      </a:lvl5pPr>
      <a:lvl6pPr marL="457200" algn="ctr" defTabSz="860425" rtl="0" eaLnBrk="0" fontAlgn="base" hangingPunct="0">
        <a:spcBef>
          <a:spcPct val="0"/>
        </a:spcBef>
        <a:spcAft>
          <a:spcPct val="0"/>
        </a:spcAft>
        <a:defRPr sz="4200">
          <a:solidFill>
            <a:schemeClr val="tx2"/>
          </a:solidFill>
          <a:latin typeface="Times New Roman" pitchFamily="18" charset="0"/>
        </a:defRPr>
      </a:lvl6pPr>
      <a:lvl7pPr marL="914400" algn="ctr" defTabSz="860425" rtl="0" eaLnBrk="0" fontAlgn="base" hangingPunct="0">
        <a:spcBef>
          <a:spcPct val="0"/>
        </a:spcBef>
        <a:spcAft>
          <a:spcPct val="0"/>
        </a:spcAft>
        <a:defRPr sz="4200">
          <a:solidFill>
            <a:schemeClr val="tx2"/>
          </a:solidFill>
          <a:latin typeface="Times New Roman" pitchFamily="18" charset="0"/>
        </a:defRPr>
      </a:lvl7pPr>
      <a:lvl8pPr marL="1371600" algn="ctr" defTabSz="860425" rtl="0" eaLnBrk="0" fontAlgn="base" hangingPunct="0">
        <a:spcBef>
          <a:spcPct val="0"/>
        </a:spcBef>
        <a:spcAft>
          <a:spcPct val="0"/>
        </a:spcAft>
        <a:defRPr sz="4200">
          <a:solidFill>
            <a:schemeClr val="tx2"/>
          </a:solidFill>
          <a:latin typeface="Times New Roman" pitchFamily="18" charset="0"/>
        </a:defRPr>
      </a:lvl8pPr>
      <a:lvl9pPr marL="1828800" algn="ctr" defTabSz="860425" rtl="0" eaLnBrk="0" fontAlgn="base" hangingPunct="0">
        <a:spcBef>
          <a:spcPct val="0"/>
        </a:spcBef>
        <a:spcAft>
          <a:spcPct val="0"/>
        </a:spcAft>
        <a:defRPr sz="4200">
          <a:solidFill>
            <a:schemeClr val="tx2"/>
          </a:solidFill>
          <a:latin typeface="Times New Roman" pitchFamily="18" charset="0"/>
        </a:defRPr>
      </a:lvl9pPr>
    </p:titleStyle>
    <p:bodyStyle>
      <a:lvl1pPr marL="322263" indent="-322263" algn="l" defTabSz="860425" rtl="0" eaLnBrk="0" fontAlgn="base" hangingPunct="0">
        <a:spcBef>
          <a:spcPct val="20000"/>
        </a:spcBef>
        <a:spcAft>
          <a:spcPct val="0"/>
        </a:spcAft>
        <a:buChar char="•"/>
        <a:defRPr sz="3000">
          <a:solidFill>
            <a:schemeClr val="tx1"/>
          </a:solidFill>
          <a:latin typeface="+mn-lt"/>
          <a:ea typeface="+mn-ea"/>
          <a:cs typeface="+mn-cs"/>
        </a:defRPr>
      </a:lvl1pPr>
      <a:lvl2pPr marL="700088" indent="-269875" algn="l" defTabSz="860425" rtl="0" eaLnBrk="0" fontAlgn="base" hangingPunct="0">
        <a:spcBef>
          <a:spcPct val="20000"/>
        </a:spcBef>
        <a:spcAft>
          <a:spcPct val="0"/>
        </a:spcAft>
        <a:buChar char="–"/>
        <a:defRPr sz="2700">
          <a:solidFill>
            <a:schemeClr val="tx1"/>
          </a:solidFill>
          <a:latin typeface="+mn-lt"/>
        </a:defRPr>
      </a:lvl2pPr>
      <a:lvl3pPr marL="1077913" indent="-217488" algn="l" defTabSz="860425" rtl="0" eaLnBrk="0" fontAlgn="base" hangingPunct="0">
        <a:spcBef>
          <a:spcPct val="20000"/>
        </a:spcBef>
        <a:spcAft>
          <a:spcPct val="0"/>
        </a:spcAft>
        <a:buChar char="•"/>
        <a:defRPr sz="2200">
          <a:solidFill>
            <a:schemeClr val="tx1"/>
          </a:solidFill>
          <a:latin typeface="+mn-lt"/>
        </a:defRPr>
      </a:lvl3pPr>
      <a:lvl4pPr marL="1506538" indent="-214313" algn="l" defTabSz="860425" rtl="0" eaLnBrk="0" fontAlgn="base" hangingPunct="0">
        <a:spcBef>
          <a:spcPct val="20000"/>
        </a:spcBef>
        <a:spcAft>
          <a:spcPct val="0"/>
        </a:spcAft>
        <a:buChar char="–"/>
        <a:defRPr sz="1900">
          <a:solidFill>
            <a:schemeClr val="tx1"/>
          </a:solidFill>
          <a:latin typeface="+mn-lt"/>
        </a:defRPr>
      </a:lvl4pPr>
      <a:lvl5pPr marL="1938338" indent="-214313" algn="l" defTabSz="860425" rtl="0" eaLnBrk="0" fontAlgn="base" hangingPunct="0">
        <a:spcBef>
          <a:spcPct val="20000"/>
        </a:spcBef>
        <a:spcAft>
          <a:spcPct val="0"/>
        </a:spcAft>
        <a:buChar char="»"/>
        <a:defRPr sz="1900">
          <a:solidFill>
            <a:schemeClr val="tx1"/>
          </a:solidFill>
          <a:latin typeface="+mn-lt"/>
        </a:defRPr>
      </a:lvl5pPr>
      <a:lvl6pPr marL="2395538" indent="-214313" algn="l" defTabSz="860425" rtl="0" eaLnBrk="0" fontAlgn="base" hangingPunct="0">
        <a:spcBef>
          <a:spcPct val="20000"/>
        </a:spcBef>
        <a:spcAft>
          <a:spcPct val="0"/>
        </a:spcAft>
        <a:buChar char="»"/>
        <a:defRPr sz="1900">
          <a:solidFill>
            <a:schemeClr val="tx1"/>
          </a:solidFill>
          <a:latin typeface="+mn-lt"/>
        </a:defRPr>
      </a:lvl6pPr>
      <a:lvl7pPr marL="2852738" indent="-214313" algn="l" defTabSz="860425" rtl="0" eaLnBrk="0" fontAlgn="base" hangingPunct="0">
        <a:spcBef>
          <a:spcPct val="20000"/>
        </a:spcBef>
        <a:spcAft>
          <a:spcPct val="0"/>
        </a:spcAft>
        <a:buChar char="»"/>
        <a:defRPr sz="1900">
          <a:solidFill>
            <a:schemeClr val="tx1"/>
          </a:solidFill>
          <a:latin typeface="+mn-lt"/>
        </a:defRPr>
      </a:lvl7pPr>
      <a:lvl8pPr marL="3309938" indent="-214313" algn="l" defTabSz="860425" rtl="0" eaLnBrk="0" fontAlgn="base" hangingPunct="0">
        <a:spcBef>
          <a:spcPct val="20000"/>
        </a:spcBef>
        <a:spcAft>
          <a:spcPct val="0"/>
        </a:spcAft>
        <a:buChar char="»"/>
        <a:defRPr sz="1900">
          <a:solidFill>
            <a:schemeClr val="tx1"/>
          </a:solidFill>
          <a:latin typeface="+mn-lt"/>
        </a:defRPr>
      </a:lvl8pPr>
      <a:lvl9pPr marL="3767138" indent="-214313" algn="l" defTabSz="860425" rtl="0" eaLnBrk="0" fontAlgn="base" hangingPunct="0">
        <a:spcBef>
          <a:spcPct val="20000"/>
        </a:spcBef>
        <a:spcAft>
          <a:spcPct val="0"/>
        </a:spcAft>
        <a:buChar char="»"/>
        <a:defRPr sz="19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Documents%20and%20Settings\Jozef\My%20Documents\Akustika\Cvi&#269;enia,%20predn&#225;&#353;ky,%20sk&#250;&#353;anie\predn&#225;&#353;ky%202007\babyplease.mp3"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10"/>
          </p:nvPr>
        </p:nvSpPr>
        <p:spPr/>
        <p:txBody>
          <a:bodyPr/>
          <a:lstStyle/>
          <a:p>
            <a:r>
              <a:rPr lang="sk-SK" smtClean="0"/>
              <a:t>18. február 2010</a:t>
            </a:r>
            <a:endParaRPr lang="en-US" dirty="0"/>
          </a:p>
        </p:txBody>
      </p:sp>
      <p:sp>
        <p:nvSpPr>
          <p:cNvPr id="8" name="Zástupný symbol pro číslo snímku 5"/>
          <p:cNvSpPr>
            <a:spLocks noGrp="1"/>
          </p:cNvSpPr>
          <p:nvPr>
            <p:ph type="sldNum" sz="quarter" idx="12"/>
          </p:nvPr>
        </p:nvSpPr>
        <p:spPr/>
        <p:txBody>
          <a:bodyPr/>
          <a:lstStyle/>
          <a:p>
            <a:fld id="{64BCFF61-2646-4C47-BE18-6A55EA2EC2AA}" type="slidenum">
              <a:rPr lang="en-US"/>
              <a:pPr/>
              <a:t>1</a:t>
            </a:fld>
            <a:endParaRPr lang="en-US"/>
          </a:p>
        </p:txBody>
      </p:sp>
      <p:pic>
        <p:nvPicPr>
          <p:cNvPr id="2054" name="Picture 6" descr="tu"/>
          <p:cNvPicPr>
            <a:picLocks noChangeAspect="1" noChangeArrowheads="1"/>
          </p:cNvPicPr>
          <p:nvPr/>
        </p:nvPicPr>
        <p:blipFill>
          <a:blip r:embed="rId3" cstate="print"/>
          <a:srcRect l="5511" t="2812" r="3937" b="19685"/>
          <a:stretch>
            <a:fillRect/>
          </a:stretch>
        </p:blipFill>
        <p:spPr bwMode="auto">
          <a:xfrm>
            <a:off x="2776538" y="1752600"/>
            <a:ext cx="3592512" cy="3392488"/>
          </a:xfrm>
          <a:prstGeom prst="rect">
            <a:avLst/>
          </a:prstGeom>
          <a:noFill/>
          <a:ln w="9525">
            <a:noFill/>
            <a:miter lim="800000"/>
            <a:headEnd/>
            <a:tailEnd/>
          </a:ln>
        </p:spPr>
      </p:pic>
      <p:sp>
        <p:nvSpPr>
          <p:cNvPr id="2050" name="Rectangle 2"/>
          <p:cNvSpPr>
            <a:spLocks noGrp="1" noChangeArrowheads="1"/>
          </p:cNvSpPr>
          <p:nvPr>
            <p:ph type="ctrTitle"/>
          </p:nvPr>
        </p:nvSpPr>
        <p:spPr>
          <a:xfrm>
            <a:off x="609600" y="2168525"/>
            <a:ext cx="7886700" cy="2651125"/>
          </a:xfrm>
          <a:effectLst>
            <a:outerShdw dist="35921" dir="2700000" algn="ctr" rotWithShape="0">
              <a:schemeClr val="bg2"/>
            </a:outerShdw>
          </a:effectLst>
        </p:spPr>
        <p:txBody>
          <a:bodyPr/>
          <a:lstStyle/>
          <a:p>
            <a:r>
              <a:rPr lang="en-GB" sz="2400" b="1" dirty="0">
                <a:solidFill>
                  <a:schemeClr val="tx1"/>
                </a:solidFill>
                <a:effectLst>
                  <a:outerShdw blurRad="38100" dist="38100" dir="2700000" algn="tl">
                    <a:srgbClr val="C0C0C0"/>
                  </a:outerShdw>
                </a:effectLst>
              </a:rPr>
              <a:t/>
            </a:r>
            <a:br>
              <a:rPr lang="en-GB" sz="2400" b="1" dirty="0">
                <a:solidFill>
                  <a:schemeClr val="tx1"/>
                </a:solidFill>
                <a:effectLst>
                  <a:outerShdw blurRad="38100" dist="38100" dir="2700000" algn="tl">
                    <a:srgbClr val="C0C0C0"/>
                  </a:outerShdw>
                </a:effectLst>
              </a:rPr>
            </a:br>
            <a:r>
              <a:rPr lang="en-GB" sz="2800" b="1" dirty="0" err="1">
                <a:solidFill>
                  <a:schemeClr val="tx1"/>
                </a:solidFill>
                <a:effectLst>
                  <a:outerShdw blurRad="38100" dist="38100" dir="2700000" algn="tl">
                    <a:srgbClr val="C0C0C0"/>
                  </a:outerShdw>
                </a:effectLst>
              </a:rPr>
              <a:t>Elektroakustika</a:t>
            </a:r>
            <a:r>
              <a:rPr lang="en-GB" sz="4000" b="1" dirty="0">
                <a:solidFill>
                  <a:schemeClr val="tx1"/>
                </a:solidFill>
                <a:effectLst>
                  <a:outerShdw blurRad="38100" dist="38100" dir="2700000" algn="tl">
                    <a:srgbClr val="C0C0C0"/>
                  </a:outerShdw>
                </a:effectLst>
              </a:rPr>
              <a:t/>
            </a:r>
            <a:br>
              <a:rPr lang="en-GB" sz="4000" b="1" dirty="0">
                <a:solidFill>
                  <a:schemeClr val="tx1"/>
                </a:solidFill>
                <a:effectLst>
                  <a:outerShdw blurRad="38100" dist="38100" dir="2700000" algn="tl">
                    <a:srgbClr val="C0C0C0"/>
                  </a:outerShdw>
                </a:effectLst>
              </a:rPr>
            </a:br>
            <a:r>
              <a:rPr lang="sk-SK" sz="2400" b="1" dirty="0">
                <a:solidFill>
                  <a:schemeClr val="tx1"/>
                </a:solidFill>
                <a:effectLst>
                  <a:outerShdw blurRad="38100" dist="38100" dir="2700000" algn="tl">
                    <a:srgbClr val="C0C0C0"/>
                  </a:outerShdw>
                </a:effectLst>
              </a:rPr>
              <a:t/>
            </a:r>
            <a:br>
              <a:rPr lang="sk-SK" sz="2400" b="1" dirty="0">
                <a:solidFill>
                  <a:schemeClr val="tx1"/>
                </a:solidFill>
                <a:effectLst>
                  <a:outerShdw blurRad="38100" dist="38100" dir="2700000" algn="tl">
                    <a:srgbClr val="C0C0C0"/>
                  </a:outerShdw>
                </a:effectLst>
              </a:rPr>
            </a:br>
            <a:r>
              <a:rPr lang="sk-SK" sz="3600" b="1" dirty="0">
                <a:solidFill>
                  <a:schemeClr val="tx1"/>
                </a:solidFill>
                <a:effectLst>
                  <a:outerShdw blurRad="38100" dist="38100" dir="2700000" algn="tl">
                    <a:srgbClr val="C0C0C0"/>
                  </a:outerShdw>
                </a:effectLst>
              </a:rPr>
              <a:t>L</a:t>
            </a:r>
            <a:r>
              <a:rPr lang="en-US" sz="3600" b="1" dirty="0">
                <a:solidFill>
                  <a:schemeClr val="tx1"/>
                </a:solidFill>
                <a:effectLst>
                  <a:outerShdw blurRad="38100" dist="38100" dir="2700000" algn="tl">
                    <a:srgbClr val="C0C0C0"/>
                  </a:outerShdw>
                </a:effectLst>
              </a:rPr>
              <a:t>0</a:t>
            </a:r>
            <a:r>
              <a:rPr lang="sk-SK" sz="3600" b="1" dirty="0">
                <a:solidFill>
                  <a:schemeClr val="tx1"/>
                </a:solidFill>
                <a:effectLst>
                  <a:outerShdw blurRad="38100" dist="38100" dir="2700000" algn="tl">
                    <a:srgbClr val="C0C0C0"/>
                  </a:outerShdw>
                </a:effectLst>
              </a:rPr>
              <a:t>1: História </a:t>
            </a:r>
            <a:r>
              <a:rPr lang="sk-SK" sz="3600" b="1" dirty="0" smtClean="0">
                <a:solidFill>
                  <a:schemeClr val="tx1"/>
                </a:solidFill>
                <a:effectLst>
                  <a:outerShdw blurRad="38100" dist="38100" dir="2700000" algn="tl">
                    <a:srgbClr val="C0C0C0"/>
                  </a:outerShdw>
                </a:effectLst>
              </a:rPr>
              <a:t>akustiky</a:t>
            </a:r>
            <a:r>
              <a:rPr lang="sk-SK" sz="2400" b="1" dirty="0">
                <a:solidFill>
                  <a:schemeClr val="tx1"/>
                </a:solidFill>
                <a:effectLst>
                  <a:outerShdw blurRad="38100" dist="38100" dir="2700000" algn="tl">
                    <a:srgbClr val="C0C0C0"/>
                  </a:outerShdw>
                </a:effectLst>
              </a:rPr>
              <a:t/>
            </a:r>
            <a:br>
              <a:rPr lang="sk-SK" sz="2400" b="1" dirty="0">
                <a:solidFill>
                  <a:schemeClr val="tx1"/>
                </a:solidFill>
                <a:effectLst>
                  <a:outerShdw blurRad="38100" dist="38100" dir="2700000" algn="tl">
                    <a:srgbClr val="C0C0C0"/>
                  </a:outerShdw>
                </a:effectLst>
              </a:rPr>
            </a:br>
            <a:r>
              <a:rPr lang="sk-SK" sz="2400" b="1" dirty="0">
                <a:solidFill>
                  <a:schemeClr val="tx1"/>
                </a:solidFill>
                <a:effectLst>
                  <a:outerShdw blurRad="38100" dist="38100" dir="2700000" algn="tl">
                    <a:srgbClr val="C0C0C0"/>
                  </a:outerShdw>
                </a:effectLst>
              </a:rPr>
              <a:t/>
            </a:r>
            <a:br>
              <a:rPr lang="sk-SK" sz="2400" b="1" dirty="0">
                <a:solidFill>
                  <a:schemeClr val="tx1"/>
                </a:solidFill>
                <a:effectLst>
                  <a:outerShdw blurRad="38100" dist="38100" dir="2700000" algn="tl">
                    <a:srgbClr val="C0C0C0"/>
                  </a:outerShdw>
                </a:effectLst>
              </a:rPr>
            </a:br>
            <a:r>
              <a:rPr lang="en-US" sz="2000" b="1" dirty="0">
                <a:solidFill>
                  <a:schemeClr val="tx1"/>
                </a:solidFill>
                <a:effectLst>
                  <a:outerShdw blurRad="38100" dist="38100" dir="2700000" algn="tl">
                    <a:srgbClr val="C0C0C0"/>
                  </a:outerShdw>
                </a:effectLst>
              </a:rPr>
              <a:t>doc. </a:t>
            </a:r>
            <a:r>
              <a:rPr lang="en-US" sz="2000" b="1" dirty="0" err="1">
                <a:solidFill>
                  <a:schemeClr val="tx1"/>
                </a:solidFill>
                <a:effectLst>
                  <a:outerShdw blurRad="38100" dist="38100" dir="2700000" algn="tl">
                    <a:srgbClr val="C0C0C0"/>
                  </a:outerShdw>
                </a:effectLst>
              </a:rPr>
              <a:t>Ing</a:t>
            </a:r>
            <a:r>
              <a:rPr lang="en-US" sz="2000" b="1" dirty="0">
                <a:solidFill>
                  <a:schemeClr val="tx1"/>
                </a:solidFill>
                <a:effectLst>
                  <a:outerShdw blurRad="38100" dist="38100" dir="2700000" algn="tl">
                    <a:srgbClr val="C0C0C0"/>
                  </a:outerShdw>
                </a:effectLst>
              </a:rPr>
              <a:t>. </a:t>
            </a:r>
            <a:r>
              <a:rPr lang="en-US" sz="2000" b="1" dirty="0" err="1">
                <a:solidFill>
                  <a:schemeClr val="tx1"/>
                </a:solidFill>
                <a:effectLst>
                  <a:outerShdw blurRad="38100" dist="38100" dir="2700000" algn="tl">
                    <a:srgbClr val="C0C0C0"/>
                  </a:outerShdw>
                </a:effectLst>
              </a:rPr>
              <a:t>Jozef</a:t>
            </a:r>
            <a:r>
              <a:rPr lang="en-US" sz="2000" b="1" dirty="0">
                <a:solidFill>
                  <a:schemeClr val="tx1"/>
                </a:solidFill>
                <a:effectLst>
                  <a:outerShdw blurRad="38100" dist="38100" dir="2700000" algn="tl">
                    <a:srgbClr val="C0C0C0"/>
                  </a:outerShdw>
                </a:effectLst>
              </a:rPr>
              <a:t> </a:t>
            </a:r>
            <a:r>
              <a:rPr lang="en-US" sz="2000" b="1" dirty="0" err="1">
                <a:solidFill>
                  <a:schemeClr val="tx1"/>
                </a:solidFill>
                <a:effectLst>
                  <a:outerShdw blurRad="38100" dist="38100" dir="2700000" algn="tl">
                    <a:srgbClr val="C0C0C0"/>
                  </a:outerShdw>
                </a:effectLst>
              </a:rPr>
              <a:t>Juh</a:t>
            </a:r>
            <a:r>
              <a:rPr lang="sk-SK" sz="2000" b="1" dirty="0">
                <a:solidFill>
                  <a:schemeClr val="tx1"/>
                </a:solidFill>
                <a:effectLst>
                  <a:outerShdw blurRad="38100" dist="38100" dir="2700000" algn="tl">
                    <a:srgbClr val="C0C0C0"/>
                  </a:outerShdw>
                </a:effectLst>
              </a:rPr>
              <a:t>á</a:t>
            </a:r>
            <a:r>
              <a:rPr lang="en-US" sz="2000" b="1" dirty="0">
                <a:solidFill>
                  <a:schemeClr val="tx1"/>
                </a:solidFill>
                <a:effectLst>
                  <a:outerShdw blurRad="38100" dist="38100" dir="2700000" algn="tl">
                    <a:srgbClr val="C0C0C0"/>
                  </a:outerShdw>
                </a:effectLst>
              </a:rPr>
              <a:t>r, PhD.</a:t>
            </a:r>
            <a:endParaRPr lang="en-GB" sz="2000" b="1" dirty="0">
              <a:solidFill>
                <a:schemeClr val="tx1"/>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684213" y="5624513"/>
            <a:ext cx="7924800" cy="376237"/>
          </a:xfrm>
        </p:spPr>
        <p:txBody>
          <a:bodyPr/>
          <a:lstStyle/>
          <a:p>
            <a:pPr>
              <a:lnSpc>
                <a:spcPct val="90000"/>
              </a:lnSpc>
            </a:pPr>
            <a:r>
              <a:rPr lang="en-US" sz="2000" b="1"/>
              <a:t>http://</a:t>
            </a:r>
            <a:r>
              <a:rPr lang="sk-SK" sz="2000" b="1"/>
              <a:t>voice.kemt.fei</a:t>
            </a:r>
            <a:r>
              <a:rPr lang="sk-SK" sz="2700" b="1"/>
              <a:t>.</a:t>
            </a:r>
            <a:r>
              <a:rPr lang="sk-SK" sz="2000" b="1"/>
              <a:t>tuke</a:t>
            </a:r>
            <a:r>
              <a:rPr lang="sk-SK" sz="2700" b="1"/>
              <a:t>.</a:t>
            </a:r>
            <a:r>
              <a:rPr lang="sk-SK" sz="2000" b="1"/>
              <a:t>sk</a:t>
            </a:r>
            <a:endParaRPr lang="en-GB" sz="2000" b="1"/>
          </a:p>
        </p:txBody>
      </p:sp>
      <p:pic>
        <p:nvPicPr>
          <p:cNvPr id="2058" name="Picture 10" descr="logo2tu"/>
          <p:cNvPicPr>
            <a:picLocks noChangeAspect="1" noChangeArrowheads="1"/>
          </p:cNvPicPr>
          <p:nvPr/>
        </p:nvPicPr>
        <p:blipFill>
          <a:blip r:embed="rId4" cstate="print"/>
          <a:srcRect/>
          <a:stretch>
            <a:fillRect/>
          </a:stretch>
        </p:blipFill>
        <p:spPr bwMode="auto">
          <a:xfrm>
            <a:off x="3995738" y="549275"/>
            <a:ext cx="1130300" cy="1033463"/>
          </a:xfrm>
          <a:prstGeom prst="rect">
            <a:avLst/>
          </a:prstGeom>
          <a:noFill/>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10"/>
          </p:nvPr>
        </p:nvSpPr>
        <p:spPr/>
        <p:txBody>
          <a:bodyPr/>
          <a:lstStyle/>
          <a:p>
            <a:r>
              <a:rPr lang="sk-SK" smtClean="0"/>
              <a:t>18. február 2010</a:t>
            </a:r>
            <a:endParaRPr lang="en-US"/>
          </a:p>
        </p:txBody>
      </p:sp>
      <p:sp>
        <p:nvSpPr>
          <p:cNvPr id="7" name="Zástupný symbol pro číslo snímku 5"/>
          <p:cNvSpPr>
            <a:spLocks noGrp="1"/>
          </p:cNvSpPr>
          <p:nvPr>
            <p:ph type="sldNum" sz="quarter" idx="12"/>
          </p:nvPr>
        </p:nvSpPr>
        <p:spPr/>
        <p:txBody>
          <a:bodyPr/>
          <a:lstStyle/>
          <a:p>
            <a:fld id="{9C5D505B-D4C0-4F10-A860-61A13C1390DB}" type="slidenum">
              <a:rPr lang="en-US"/>
              <a:pPr/>
              <a:t>10</a:t>
            </a:fld>
            <a:endParaRPr lang="en-US"/>
          </a:p>
        </p:txBody>
      </p:sp>
      <p:sp>
        <p:nvSpPr>
          <p:cNvPr id="184322" name="Rectangle 2"/>
          <p:cNvSpPr>
            <a:spLocks noGrp="1" noChangeArrowheads="1"/>
          </p:cNvSpPr>
          <p:nvPr>
            <p:ph type="title"/>
          </p:nvPr>
        </p:nvSpPr>
        <p:spPr/>
        <p:txBody>
          <a:bodyPr/>
          <a:lstStyle/>
          <a:p>
            <a:r>
              <a:rPr lang="sk-SK" sz="3200" dirty="0">
                <a:solidFill>
                  <a:srgbClr val="0070C0"/>
                </a:solidFill>
              </a:rPr>
              <a:t>Manometric flame</a:t>
            </a:r>
            <a:r>
              <a:rPr lang="en-US" sz="3200" dirty="0">
                <a:solidFill>
                  <a:srgbClr val="0070C0"/>
                </a:solidFill>
              </a:rPr>
              <a:t> </a:t>
            </a:r>
            <a:r>
              <a:rPr lang="en-US" sz="3200" dirty="0" smtClean="0">
                <a:solidFill>
                  <a:srgbClr val="0070C0"/>
                </a:solidFill>
              </a:rPr>
              <a:t>apparatus</a:t>
            </a:r>
            <a:r>
              <a:rPr lang="sk-SK" sz="3200" dirty="0" smtClean="0">
                <a:solidFill>
                  <a:srgbClr val="0070C0"/>
                </a:solidFill>
              </a:rPr>
              <a:t/>
            </a:r>
            <a:br>
              <a:rPr lang="sk-SK" sz="3200" dirty="0" smtClean="0">
                <a:solidFill>
                  <a:srgbClr val="0070C0"/>
                </a:solidFill>
              </a:rPr>
            </a:br>
            <a:r>
              <a:rPr lang="sk-SK" sz="2000" dirty="0" smtClean="0">
                <a:solidFill>
                  <a:srgbClr val="0070C0"/>
                </a:solidFill>
              </a:rPr>
              <a:t>(vizualizácia zvuku)</a:t>
            </a:r>
            <a:endParaRPr lang="sk-SK" sz="3200" dirty="0">
              <a:solidFill>
                <a:srgbClr val="0070C0"/>
              </a:solidFill>
            </a:endParaRPr>
          </a:p>
        </p:txBody>
      </p:sp>
      <p:pic>
        <p:nvPicPr>
          <p:cNvPr id="184324" name="Picture 4"/>
          <p:cNvPicPr>
            <a:picLocks noChangeAspect="1" noChangeArrowheads="1"/>
          </p:cNvPicPr>
          <p:nvPr/>
        </p:nvPicPr>
        <p:blipFill>
          <a:blip r:embed="rId3" cstate="print"/>
          <a:srcRect/>
          <a:stretch>
            <a:fillRect/>
          </a:stretch>
        </p:blipFill>
        <p:spPr bwMode="auto">
          <a:xfrm>
            <a:off x="1385943" y="1449388"/>
            <a:ext cx="7239000" cy="4962525"/>
          </a:xfrm>
          <a:prstGeom prst="rect">
            <a:avLst/>
          </a:prstGeom>
          <a:noFill/>
          <a:ln w="9525">
            <a:noFill/>
            <a:miter lim="800000"/>
            <a:headEnd/>
            <a:tailEnd/>
          </a:ln>
          <a:effectLst/>
        </p:spPr>
      </p:pic>
      <p:pic>
        <p:nvPicPr>
          <p:cNvPr id="184327" name="Picture 7"/>
          <p:cNvPicPr>
            <a:picLocks noChangeAspect="1" noChangeArrowheads="1"/>
          </p:cNvPicPr>
          <p:nvPr/>
        </p:nvPicPr>
        <p:blipFill>
          <a:blip r:embed="rId4" cstate="print"/>
          <a:srcRect/>
          <a:stretch>
            <a:fillRect/>
          </a:stretch>
        </p:blipFill>
        <p:spPr bwMode="auto">
          <a:xfrm>
            <a:off x="226953" y="1128681"/>
            <a:ext cx="2160587" cy="1884362"/>
          </a:xfrm>
          <a:prstGeom prst="rect">
            <a:avLst/>
          </a:prstGeom>
          <a:noFill/>
          <a:ln w="9525">
            <a:noFill/>
            <a:miter lim="800000"/>
            <a:headEnd/>
            <a:tailEnd/>
          </a:ln>
          <a:effectLst/>
        </p:spPr>
      </p:pic>
    </p:spTree>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sk-SK" smtClean="0"/>
              <a:t>18. február 2010</a:t>
            </a:r>
            <a:endParaRPr lang="en-US"/>
          </a:p>
        </p:txBody>
      </p:sp>
      <p:sp>
        <p:nvSpPr>
          <p:cNvPr id="6" name="Zástupný symbol pro číslo snímku 5"/>
          <p:cNvSpPr>
            <a:spLocks noGrp="1"/>
          </p:cNvSpPr>
          <p:nvPr>
            <p:ph type="sldNum" sz="quarter" idx="12"/>
          </p:nvPr>
        </p:nvSpPr>
        <p:spPr/>
        <p:txBody>
          <a:bodyPr/>
          <a:lstStyle/>
          <a:p>
            <a:fld id="{C859E202-A362-470A-9FD1-6E7AB09446D7}" type="slidenum">
              <a:rPr lang="en-US"/>
              <a:pPr/>
              <a:t>11</a:t>
            </a:fld>
            <a:endParaRPr lang="en-US"/>
          </a:p>
        </p:txBody>
      </p:sp>
      <p:sp>
        <p:nvSpPr>
          <p:cNvPr id="222210" name="Rectangle 2"/>
          <p:cNvSpPr>
            <a:spLocks noGrp="1" noChangeArrowheads="1"/>
          </p:cNvSpPr>
          <p:nvPr>
            <p:ph type="title"/>
          </p:nvPr>
        </p:nvSpPr>
        <p:spPr/>
        <p:txBody>
          <a:bodyPr/>
          <a:lstStyle/>
          <a:p>
            <a:r>
              <a:rPr lang="sk-SK" sz="2800" dirty="0" smtClean="0">
                <a:solidFill>
                  <a:srgbClr val="0070C0"/>
                </a:solidFill>
              </a:rPr>
              <a:t>Súčasné zobrazenie </a:t>
            </a:r>
            <a:r>
              <a:rPr lang="sk-SK" sz="2800" dirty="0">
                <a:solidFill>
                  <a:srgbClr val="0070C0"/>
                </a:solidFill>
              </a:rPr>
              <a:t>vlnového priebehu akustického signálu </a:t>
            </a:r>
            <a:r>
              <a:rPr lang="sk-SK" sz="2800" dirty="0" smtClean="0">
                <a:solidFill>
                  <a:srgbClr val="0070C0"/>
                </a:solidFill>
              </a:rPr>
              <a:t>počítačom - ľudská reč</a:t>
            </a:r>
            <a:endParaRPr lang="sk-SK" sz="2800" dirty="0">
              <a:solidFill>
                <a:srgbClr val="0070C0"/>
              </a:solidFill>
            </a:endParaRPr>
          </a:p>
        </p:txBody>
      </p:sp>
      <p:pic>
        <p:nvPicPr>
          <p:cNvPr id="222211" name="Picture 3"/>
          <p:cNvPicPr>
            <a:picLocks noGrp="1" noChangeAspect="1" noChangeArrowheads="1"/>
          </p:cNvPicPr>
          <p:nvPr>
            <p:ph type="body" idx="1"/>
          </p:nvPr>
        </p:nvPicPr>
        <p:blipFill>
          <a:blip r:embed="rId2" cstate="print"/>
          <a:srcRect/>
          <a:stretch>
            <a:fillRect/>
          </a:stretch>
        </p:blipFill>
        <p:spPr>
          <a:xfrm>
            <a:off x="555570" y="1420785"/>
            <a:ext cx="8007399" cy="4847490"/>
          </a:xfrm>
        </p:spPr>
      </p:pic>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sk-SK" smtClean="0"/>
              <a:t>18. február 2010</a:t>
            </a:r>
            <a:endParaRPr lang="en-US"/>
          </a:p>
        </p:txBody>
      </p:sp>
      <p:sp>
        <p:nvSpPr>
          <p:cNvPr id="6" name="Zástupný symbol pro číslo snímku 5"/>
          <p:cNvSpPr>
            <a:spLocks noGrp="1"/>
          </p:cNvSpPr>
          <p:nvPr>
            <p:ph type="sldNum" sz="quarter" idx="12"/>
          </p:nvPr>
        </p:nvSpPr>
        <p:spPr/>
        <p:txBody>
          <a:bodyPr/>
          <a:lstStyle/>
          <a:p>
            <a:fld id="{79F7D3BC-9BE7-49A8-8803-458E0A69D2E2}" type="slidenum">
              <a:rPr lang="en-US"/>
              <a:pPr/>
              <a:t>12</a:t>
            </a:fld>
            <a:endParaRPr lang="en-US"/>
          </a:p>
        </p:txBody>
      </p:sp>
      <p:sp>
        <p:nvSpPr>
          <p:cNvPr id="221186" name="Rectangle 2"/>
          <p:cNvSpPr>
            <a:spLocks noGrp="1" noChangeArrowheads="1"/>
          </p:cNvSpPr>
          <p:nvPr>
            <p:ph type="title"/>
          </p:nvPr>
        </p:nvSpPr>
        <p:spPr/>
        <p:txBody>
          <a:bodyPr/>
          <a:lstStyle/>
          <a:p>
            <a:r>
              <a:rPr lang="sk-SK" sz="2800" dirty="0" smtClean="0">
                <a:solidFill>
                  <a:srgbClr val="0070C0"/>
                </a:solidFill>
              </a:rPr>
              <a:t>Súčasné zobrazenie vlnového priebehu akustického signálu počítačom - ľudská reč - </a:t>
            </a:r>
            <a:r>
              <a:rPr lang="sk-SK" sz="2800" dirty="0">
                <a:solidFill>
                  <a:srgbClr val="0070C0"/>
                </a:solidFill>
              </a:rPr>
              <a:t>detail</a:t>
            </a:r>
          </a:p>
        </p:txBody>
      </p:sp>
      <p:pic>
        <p:nvPicPr>
          <p:cNvPr id="221188" name="Picture 4"/>
          <p:cNvPicPr>
            <a:picLocks noGrp="1" noChangeAspect="1" noChangeArrowheads="1"/>
          </p:cNvPicPr>
          <p:nvPr>
            <p:ph type="body" idx="1"/>
          </p:nvPr>
        </p:nvPicPr>
        <p:blipFill>
          <a:blip r:embed="rId2" cstate="print"/>
          <a:srcRect/>
          <a:stretch>
            <a:fillRect/>
          </a:stretch>
        </p:blipFill>
        <p:spPr>
          <a:xfrm>
            <a:off x="142875" y="1219200"/>
            <a:ext cx="8858250" cy="5138738"/>
          </a:xfrm>
          <a:noFill/>
          <a:ln/>
        </p:spPr>
      </p:pic>
    </p:spTree>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sk-SK" smtClean="0"/>
              <a:t>18. február 2010</a:t>
            </a:r>
            <a:endParaRPr lang="en-US"/>
          </a:p>
        </p:txBody>
      </p:sp>
      <p:sp>
        <p:nvSpPr>
          <p:cNvPr id="6" name="Zástupný symbol pro číslo snímku 5"/>
          <p:cNvSpPr>
            <a:spLocks noGrp="1"/>
          </p:cNvSpPr>
          <p:nvPr>
            <p:ph type="sldNum" sz="quarter" idx="12"/>
          </p:nvPr>
        </p:nvSpPr>
        <p:spPr/>
        <p:txBody>
          <a:bodyPr/>
          <a:lstStyle/>
          <a:p>
            <a:fld id="{3A456145-1380-4F90-8978-AD5E6C284862}" type="slidenum">
              <a:rPr lang="en-US"/>
              <a:pPr/>
              <a:t>13</a:t>
            </a:fld>
            <a:endParaRPr lang="en-US"/>
          </a:p>
        </p:txBody>
      </p:sp>
      <p:sp>
        <p:nvSpPr>
          <p:cNvPr id="234498" name="Rectangle 2"/>
          <p:cNvSpPr>
            <a:spLocks noGrp="1" noChangeArrowheads="1"/>
          </p:cNvSpPr>
          <p:nvPr>
            <p:ph type="title"/>
          </p:nvPr>
        </p:nvSpPr>
        <p:spPr/>
        <p:txBody>
          <a:bodyPr/>
          <a:lstStyle/>
          <a:p>
            <a:r>
              <a:rPr lang="sk-SK" sz="3000" dirty="0" err="1" smtClean="0"/>
              <a:t>Electroacoustics</a:t>
            </a:r>
            <a:r>
              <a:rPr lang="sk-SK" sz="3000" dirty="0" smtClean="0"/>
              <a:t> (</a:t>
            </a:r>
            <a:r>
              <a:rPr lang="sk-SK" sz="3000" dirty="0" err="1" smtClean="0"/>
              <a:t>Recording</a:t>
            </a:r>
            <a:r>
              <a:rPr lang="sk-SK" sz="3000" dirty="0" smtClean="0"/>
              <a:t> </a:t>
            </a:r>
            <a:r>
              <a:rPr lang="sk-SK" sz="3000" dirty="0" err="1" smtClean="0"/>
              <a:t>Technology</a:t>
            </a:r>
            <a:r>
              <a:rPr lang="sk-SK" sz="3000" dirty="0" smtClean="0"/>
              <a:t>) </a:t>
            </a:r>
            <a:r>
              <a:rPr lang="sk-SK" sz="3000" dirty="0" err="1" smtClean="0"/>
              <a:t>History</a:t>
            </a:r>
            <a:endParaRPr lang="sk-SK" sz="3000" dirty="0"/>
          </a:p>
        </p:txBody>
      </p:sp>
      <p:sp>
        <p:nvSpPr>
          <p:cNvPr id="234499" name="Rectangle 3"/>
          <p:cNvSpPr>
            <a:spLocks noGrp="1" noChangeArrowheads="1"/>
          </p:cNvSpPr>
          <p:nvPr>
            <p:ph type="body" idx="1"/>
          </p:nvPr>
        </p:nvSpPr>
        <p:spPr/>
        <p:txBody>
          <a:bodyPr/>
          <a:lstStyle/>
          <a:p>
            <a:pPr>
              <a:lnSpc>
                <a:spcPct val="90000"/>
              </a:lnSpc>
            </a:pPr>
            <a:r>
              <a:rPr lang="en-US" sz="2600" dirty="0"/>
              <a:t>Origins (1877 – 1889)</a:t>
            </a:r>
          </a:p>
          <a:p>
            <a:pPr>
              <a:lnSpc>
                <a:spcPct val="90000"/>
              </a:lnSpc>
            </a:pPr>
            <a:r>
              <a:rPr lang="en-US" sz="2600" dirty="0"/>
              <a:t>Cylinder vs. Disc (1890 - 1918)</a:t>
            </a:r>
          </a:p>
          <a:p>
            <a:pPr>
              <a:lnSpc>
                <a:spcPct val="90000"/>
              </a:lnSpc>
            </a:pPr>
            <a:r>
              <a:rPr lang="en-US" sz="2600" dirty="0"/>
              <a:t>New Popular Music (1917 – 1929)</a:t>
            </a:r>
          </a:p>
          <a:p>
            <a:pPr>
              <a:lnSpc>
                <a:spcPct val="90000"/>
              </a:lnSpc>
            </a:pPr>
            <a:r>
              <a:rPr lang="en-US" sz="2600" dirty="0"/>
              <a:t>Electric Era Replaces Acoustic Era (1925 – 1931)</a:t>
            </a:r>
          </a:p>
          <a:p>
            <a:pPr>
              <a:lnSpc>
                <a:spcPct val="90000"/>
              </a:lnSpc>
            </a:pPr>
            <a:r>
              <a:rPr lang="en-US" sz="2600" dirty="0"/>
              <a:t>Music for the Masses (1933 – 1942)</a:t>
            </a:r>
          </a:p>
          <a:p>
            <a:pPr>
              <a:lnSpc>
                <a:spcPct val="90000"/>
              </a:lnSpc>
            </a:pPr>
            <a:r>
              <a:rPr lang="en-US" sz="2600" dirty="0"/>
              <a:t>Magnetic Tape Recording Invented (1928 – 1944)</a:t>
            </a:r>
          </a:p>
          <a:p>
            <a:pPr>
              <a:lnSpc>
                <a:spcPct val="90000"/>
              </a:lnSpc>
            </a:pPr>
            <a:r>
              <a:rPr lang="en-US" sz="2600" dirty="0"/>
              <a:t>Tape Recording Comes to America (1944 – 1948)</a:t>
            </a:r>
          </a:p>
          <a:p>
            <a:pPr>
              <a:lnSpc>
                <a:spcPct val="90000"/>
              </a:lnSpc>
            </a:pPr>
            <a:r>
              <a:rPr lang="sk-SK" sz="2600" dirty="0" err="1"/>
              <a:t>War</a:t>
            </a:r>
            <a:r>
              <a:rPr lang="sk-SK" sz="2600" dirty="0"/>
              <a:t> </a:t>
            </a:r>
            <a:r>
              <a:rPr lang="sk-SK" sz="2600" dirty="0" err="1"/>
              <a:t>of</a:t>
            </a:r>
            <a:r>
              <a:rPr lang="sk-SK" sz="2600" dirty="0"/>
              <a:t> </a:t>
            </a:r>
            <a:r>
              <a:rPr lang="sk-SK" sz="2600" dirty="0" err="1"/>
              <a:t>the</a:t>
            </a:r>
            <a:r>
              <a:rPr lang="sk-SK" sz="2600" dirty="0"/>
              <a:t> </a:t>
            </a:r>
            <a:r>
              <a:rPr lang="sk-SK" sz="2600" dirty="0" err="1"/>
              <a:t>Speeds</a:t>
            </a:r>
            <a:r>
              <a:rPr lang="en-US" sz="2600" dirty="0"/>
              <a:t> (1948 – 1951)</a:t>
            </a:r>
          </a:p>
          <a:p>
            <a:pPr>
              <a:lnSpc>
                <a:spcPct val="90000"/>
              </a:lnSpc>
            </a:pPr>
            <a:r>
              <a:rPr lang="sk-SK" sz="2600" dirty="0"/>
              <a:t>Rock and Roll</a:t>
            </a:r>
            <a:r>
              <a:rPr lang="en-US" sz="2600" dirty="0"/>
              <a:t> (1947 – 1956)</a:t>
            </a:r>
          </a:p>
          <a:p>
            <a:pPr>
              <a:lnSpc>
                <a:spcPct val="90000"/>
              </a:lnSpc>
            </a:pPr>
            <a:r>
              <a:rPr lang="sk-SK" sz="2600" dirty="0" err="1"/>
              <a:t>From</a:t>
            </a:r>
            <a:r>
              <a:rPr lang="sk-SK" sz="2600" dirty="0"/>
              <a:t> Stereo to </a:t>
            </a:r>
            <a:r>
              <a:rPr lang="sk-SK" sz="2600" dirty="0" err="1"/>
              <a:t>Cassette</a:t>
            </a:r>
            <a:r>
              <a:rPr lang="en-US" sz="2600" dirty="0"/>
              <a:t> (1945 – 1969)</a:t>
            </a:r>
          </a:p>
          <a:p>
            <a:pPr>
              <a:lnSpc>
                <a:spcPct val="90000"/>
              </a:lnSpc>
            </a:pPr>
            <a:r>
              <a:rPr lang="sk-SK" sz="2600" dirty="0"/>
              <a:t>Video </a:t>
            </a:r>
            <a:r>
              <a:rPr lang="sk-SK" sz="2600" dirty="0" err="1"/>
              <a:t>Tape</a:t>
            </a:r>
            <a:r>
              <a:rPr lang="sk-SK" sz="2600" dirty="0"/>
              <a:t> </a:t>
            </a:r>
            <a:r>
              <a:rPr lang="sk-SK" sz="2600" dirty="0" err="1"/>
              <a:t>Recording</a:t>
            </a:r>
            <a:r>
              <a:rPr lang="en-US" sz="2600" dirty="0"/>
              <a:t> (1950 – 1989)</a:t>
            </a:r>
          </a:p>
          <a:p>
            <a:pPr>
              <a:lnSpc>
                <a:spcPct val="90000"/>
              </a:lnSpc>
            </a:pPr>
            <a:r>
              <a:rPr lang="sk-SK" sz="2600" dirty="0" err="1"/>
              <a:t>Digital</a:t>
            </a:r>
            <a:r>
              <a:rPr lang="sk-SK" sz="2600" dirty="0"/>
              <a:t> </a:t>
            </a:r>
            <a:r>
              <a:rPr lang="sk-SK" sz="2600" dirty="0" err="1"/>
              <a:t>Revolution</a:t>
            </a:r>
            <a:r>
              <a:rPr lang="en-US" sz="2600" dirty="0"/>
              <a:t> (1982 - …)</a:t>
            </a:r>
            <a:endParaRPr lang="sk-SK" sz="2600" dirty="0"/>
          </a:p>
        </p:txBody>
      </p:sp>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Thomas A. Edison a jeho fonograf</a:t>
            </a:r>
            <a:endParaRPr lang="sk-SK" dirty="0"/>
          </a:p>
        </p:txBody>
      </p:sp>
      <p:sp>
        <p:nvSpPr>
          <p:cNvPr id="4" name="Date Placeholder 3"/>
          <p:cNvSpPr>
            <a:spLocks noGrp="1"/>
          </p:cNvSpPr>
          <p:nvPr>
            <p:ph type="dt" sz="half" idx="10"/>
          </p:nvPr>
        </p:nvSpPr>
        <p:spPr/>
        <p:txBody>
          <a:bodyPr/>
          <a:lstStyle/>
          <a:p>
            <a:r>
              <a:rPr lang="sk-SK" smtClean="0"/>
              <a:t>18. február 2010</a:t>
            </a:r>
            <a:endParaRPr lang="en-US"/>
          </a:p>
        </p:txBody>
      </p:sp>
      <p:sp>
        <p:nvSpPr>
          <p:cNvPr id="5" name="Slide Number Placeholder 4"/>
          <p:cNvSpPr>
            <a:spLocks noGrp="1"/>
          </p:cNvSpPr>
          <p:nvPr>
            <p:ph type="sldNum" sz="quarter" idx="12"/>
          </p:nvPr>
        </p:nvSpPr>
        <p:spPr/>
        <p:txBody>
          <a:bodyPr/>
          <a:lstStyle/>
          <a:p>
            <a:fld id="{43D864BE-97C5-4FDC-923C-AF0A0AD2BE38}" type="slidenum">
              <a:rPr lang="en-US" smtClean="0"/>
              <a:pPr/>
              <a:t>14</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994410" y="1450022"/>
            <a:ext cx="7155180" cy="4678680"/>
          </a:xfrm>
          <a:prstGeom prst="rect">
            <a:avLst/>
          </a:prstGeom>
          <a:noFill/>
          <a:ln w="9525">
            <a:noFill/>
            <a:miter lim="800000"/>
            <a:headEnd/>
            <a:tailEnd/>
          </a:ln>
        </p:spPr>
      </p:pic>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Grafofón – konkurent fonografu</a:t>
            </a:r>
            <a:endParaRPr lang="sk-SK" dirty="0"/>
          </a:p>
        </p:txBody>
      </p:sp>
      <p:sp>
        <p:nvSpPr>
          <p:cNvPr id="4" name="Date Placeholder 3"/>
          <p:cNvSpPr>
            <a:spLocks noGrp="1"/>
          </p:cNvSpPr>
          <p:nvPr>
            <p:ph type="dt" sz="half" idx="10"/>
          </p:nvPr>
        </p:nvSpPr>
        <p:spPr/>
        <p:txBody>
          <a:bodyPr/>
          <a:lstStyle/>
          <a:p>
            <a:r>
              <a:rPr lang="sk-SK" smtClean="0"/>
              <a:t>18. február 2010</a:t>
            </a:r>
            <a:endParaRPr lang="en-US"/>
          </a:p>
        </p:txBody>
      </p:sp>
      <p:sp>
        <p:nvSpPr>
          <p:cNvPr id="5" name="Slide Number Placeholder 4"/>
          <p:cNvSpPr>
            <a:spLocks noGrp="1"/>
          </p:cNvSpPr>
          <p:nvPr>
            <p:ph type="sldNum" sz="quarter" idx="12"/>
          </p:nvPr>
        </p:nvSpPr>
        <p:spPr/>
        <p:txBody>
          <a:bodyPr/>
          <a:lstStyle/>
          <a:p>
            <a:fld id="{43D864BE-97C5-4FDC-923C-AF0A0AD2BE38}" type="slidenum">
              <a:rPr lang="en-US" smtClean="0"/>
              <a:pPr/>
              <a:t>15</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649730" y="1587182"/>
            <a:ext cx="5844540" cy="4404360"/>
          </a:xfrm>
          <a:prstGeom prst="rect">
            <a:avLst/>
          </a:prstGeom>
          <a:noFill/>
          <a:ln w="9525">
            <a:noFill/>
            <a:miter lim="800000"/>
            <a:headEnd/>
            <a:tailEnd/>
          </a:ln>
        </p:spPr>
      </p:pic>
    </p:spTree>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10"/>
          </p:nvPr>
        </p:nvSpPr>
        <p:spPr/>
        <p:txBody>
          <a:bodyPr/>
          <a:lstStyle/>
          <a:p>
            <a:r>
              <a:rPr lang="sk-SK" smtClean="0"/>
              <a:t>18. február 2010</a:t>
            </a:r>
            <a:endParaRPr lang="en-US"/>
          </a:p>
        </p:txBody>
      </p:sp>
      <p:sp>
        <p:nvSpPr>
          <p:cNvPr id="7" name="Zástupný symbol pro číslo snímku 5"/>
          <p:cNvSpPr>
            <a:spLocks noGrp="1"/>
          </p:cNvSpPr>
          <p:nvPr>
            <p:ph type="sldNum" sz="quarter" idx="12"/>
          </p:nvPr>
        </p:nvSpPr>
        <p:spPr/>
        <p:txBody>
          <a:bodyPr/>
          <a:lstStyle/>
          <a:p>
            <a:fld id="{AE7FA214-7D8C-4C7A-83A5-6BC87A9EC22B}" type="slidenum">
              <a:rPr lang="en-US"/>
              <a:pPr/>
              <a:t>16</a:t>
            </a:fld>
            <a:endParaRPr lang="en-US"/>
          </a:p>
        </p:txBody>
      </p:sp>
      <p:sp>
        <p:nvSpPr>
          <p:cNvPr id="228354" name="Rectangle 2"/>
          <p:cNvSpPr>
            <a:spLocks noGrp="1" noChangeArrowheads="1"/>
          </p:cNvSpPr>
          <p:nvPr>
            <p:ph type="title"/>
          </p:nvPr>
        </p:nvSpPr>
        <p:spPr/>
        <p:txBody>
          <a:bodyPr/>
          <a:lstStyle/>
          <a:p>
            <a:r>
              <a:rPr lang="sk-SK" dirty="0" smtClean="0"/>
              <a:t>História mikrofónov</a:t>
            </a:r>
            <a:endParaRPr lang="sk-SK" dirty="0"/>
          </a:p>
        </p:txBody>
      </p:sp>
      <p:sp>
        <p:nvSpPr>
          <p:cNvPr id="228355" name="Rectangle 3"/>
          <p:cNvSpPr>
            <a:spLocks noGrp="1" noChangeArrowheads="1"/>
          </p:cNvSpPr>
          <p:nvPr>
            <p:ph type="body" idx="1"/>
          </p:nvPr>
        </p:nvSpPr>
        <p:spPr>
          <a:xfrm>
            <a:off x="142875" y="1089025"/>
            <a:ext cx="4968875" cy="5400675"/>
          </a:xfrm>
        </p:spPr>
        <p:txBody>
          <a:bodyPr/>
          <a:lstStyle/>
          <a:p>
            <a:pPr>
              <a:lnSpc>
                <a:spcPct val="80000"/>
              </a:lnSpc>
            </a:pPr>
            <a:r>
              <a:rPr lang="en-US" sz="2100"/>
              <a:t>In 1827, Sir Charles Wheatstone</a:t>
            </a:r>
            <a:r>
              <a:rPr lang="sk-SK" sz="2100"/>
              <a:t> </a:t>
            </a:r>
            <a:r>
              <a:rPr lang="en-US" sz="2100"/>
              <a:t>(1802</a:t>
            </a:r>
            <a:r>
              <a:rPr lang="sk-SK" sz="2100"/>
              <a:t>-</a:t>
            </a:r>
            <a:r>
              <a:rPr lang="en-US" sz="2100"/>
              <a:t>1875) was the first person to coin the phrase "microphone."</a:t>
            </a:r>
            <a:endParaRPr lang="sk-SK" sz="2100"/>
          </a:p>
          <a:p>
            <a:pPr>
              <a:lnSpc>
                <a:spcPct val="80000"/>
              </a:lnSpc>
            </a:pPr>
            <a:r>
              <a:rPr lang="en-US" sz="2100"/>
              <a:t>The word "microphone" comes from the Greek words "micro", meaning "small", and "phone" meaning "voice". It first appeared in a dictionary in 1683 as "</a:t>
            </a:r>
            <a:r>
              <a:rPr lang="en-US" sz="2100" i="1">
                <a:solidFill>
                  <a:srgbClr val="FF0000"/>
                </a:solidFill>
              </a:rPr>
              <a:t>an instrument by which small sounds are intensified</a:t>
            </a:r>
            <a:r>
              <a:rPr lang="en-US" sz="2100"/>
              <a:t>".This was in reference to acoustical hearing devices such as the ear trumpets and megaphones of that era.</a:t>
            </a:r>
            <a:endParaRPr lang="sk-SK" sz="2100"/>
          </a:p>
          <a:p>
            <a:pPr>
              <a:lnSpc>
                <a:spcPct val="80000"/>
              </a:lnSpc>
            </a:pPr>
            <a:r>
              <a:rPr lang="en-US" sz="2100"/>
              <a:t>In 1876, Emile Berliner invented the first microphone </a:t>
            </a:r>
            <a:r>
              <a:rPr lang="sk-SK" sz="2100"/>
              <a:t>(</a:t>
            </a:r>
            <a:r>
              <a:rPr lang="sk-SK" sz="2100" i="1">
                <a:solidFill>
                  <a:srgbClr val="FF0000"/>
                </a:solidFill>
              </a:rPr>
              <a:t>liquid transmitter</a:t>
            </a:r>
            <a:r>
              <a:rPr lang="sk-SK" sz="2100"/>
              <a:t>) </a:t>
            </a:r>
            <a:r>
              <a:rPr lang="en-US" sz="2100"/>
              <a:t>used as a telephone voice transmitter</a:t>
            </a:r>
            <a:r>
              <a:rPr lang="sk-SK" sz="2100"/>
              <a:t> in Bell Company telephone</a:t>
            </a:r>
            <a:r>
              <a:rPr lang="en-US" sz="2100"/>
              <a:t>.</a:t>
            </a:r>
            <a:endParaRPr lang="sk-SK" sz="2100"/>
          </a:p>
          <a:p>
            <a:pPr>
              <a:lnSpc>
                <a:spcPct val="80000"/>
              </a:lnSpc>
            </a:pPr>
            <a:r>
              <a:rPr lang="en-US" sz="2100"/>
              <a:t>Invented in 1878, David Hughes's </a:t>
            </a:r>
            <a:r>
              <a:rPr lang="sk-SK" sz="2100"/>
              <a:t>(1831-1900) </a:t>
            </a:r>
            <a:r>
              <a:rPr lang="sk-SK" sz="2100" b="1" i="1">
                <a:solidFill>
                  <a:srgbClr val="FF0000"/>
                </a:solidFill>
              </a:rPr>
              <a:t>carbon </a:t>
            </a:r>
            <a:r>
              <a:rPr lang="en-US" sz="2100" b="1" i="1">
                <a:solidFill>
                  <a:srgbClr val="FF0000"/>
                </a:solidFill>
              </a:rPr>
              <a:t>microphone</a:t>
            </a:r>
            <a:r>
              <a:rPr lang="en-US" sz="2100"/>
              <a:t> was the early model for the various carbon microphones now in use.</a:t>
            </a:r>
            <a:endParaRPr lang="sk-SK" sz="2100"/>
          </a:p>
          <a:p>
            <a:pPr>
              <a:lnSpc>
                <a:spcPct val="80000"/>
              </a:lnSpc>
            </a:pPr>
            <a:endParaRPr lang="sk-SK" sz="2100"/>
          </a:p>
        </p:txBody>
      </p:sp>
      <p:pic>
        <p:nvPicPr>
          <p:cNvPr id="228356" name="Picture 4"/>
          <p:cNvPicPr>
            <a:picLocks noChangeAspect="1" noChangeArrowheads="1"/>
          </p:cNvPicPr>
          <p:nvPr/>
        </p:nvPicPr>
        <p:blipFill>
          <a:blip r:embed="rId2" cstate="print"/>
          <a:srcRect/>
          <a:stretch>
            <a:fillRect/>
          </a:stretch>
        </p:blipFill>
        <p:spPr bwMode="auto">
          <a:xfrm>
            <a:off x="5340350" y="1125538"/>
            <a:ext cx="3668713" cy="5543550"/>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10"/>
          </p:nvPr>
        </p:nvSpPr>
        <p:spPr/>
        <p:txBody>
          <a:bodyPr/>
          <a:lstStyle/>
          <a:p>
            <a:r>
              <a:rPr lang="sk-SK" smtClean="0"/>
              <a:t>18. február 2010</a:t>
            </a:r>
            <a:endParaRPr lang="en-US"/>
          </a:p>
        </p:txBody>
      </p:sp>
      <p:sp>
        <p:nvSpPr>
          <p:cNvPr id="8" name="Zástupný symbol pro číslo snímku 5"/>
          <p:cNvSpPr>
            <a:spLocks noGrp="1"/>
          </p:cNvSpPr>
          <p:nvPr>
            <p:ph type="sldNum" sz="quarter" idx="12"/>
          </p:nvPr>
        </p:nvSpPr>
        <p:spPr/>
        <p:txBody>
          <a:bodyPr/>
          <a:lstStyle/>
          <a:p>
            <a:fld id="{50F7F682-9B24-4ACC-8753-88F3B15E1B5B}" type="slidenum">
              <a:rPr lang="en-US"/>
              <a:pPr/>
              <a:t>17</a:t>
            </a:fld>
            <a:endParaRPr lang="en-US"/>
          </a:p>
        </p:txBody>
      </p:sp>
      <p:sp>
        <p:nvSpPr>
          <p:cNvPr id="230402" name="Rectangle 2"/>
          <p:cNvSpPr>
            <a:spLocks noGrp="1" noChangeArrowheads="1"/>
          </p:cNvSpPr>
          <p:nvPr>
            <p:ph type="title"/>
          </p:nvPr>
        </p:nvSpPr>
        <p:spPr/>
        <p:txBody>
          <a:bodyPr/>
          <a:lstStyle/>
          <a:p>
            <a:r>
              <a:rPr lang="sk-SK" dirty="0" smtClean="0"/>
              <a:t>História mikrofónov</a:t>
            </a:r>
            <a:endParaRPr lang="sk-SK" dirty="0"/>
          </a:p>
        </p:txBody>
      </p:sp>
      <p:sp>
        <p:nvSpPr>
          <p:cNvPr id="230403" name="Rectangle 3"/>
          <p:cNvSpPr>
            <a:spLocks noGrp="1" noChangeArrowheads="1"/>
          </p:cNvSpPr>
          <p:nvPr>
            <p:ph type="body" idx="1"/>
          </p:nvPr>
        </p:nvSpPr>
        <p:spPr>
          <a:xfrm>
            <a:off x="142875" y="1089025"/>
            <a:ext cx="4392613" cy="5400675"/>
          </a:xfrm>
        </p:spPr>
        <p:txBody>
          <a:bodyPr/>
          <a:lstStyle/>
          <a:p>
            <a:pPr>
              <a:lnSpc>
                <a:spcPct val="90000"/>
              </a:lnSpc>
            </a:pPr>
            <a:r>
              <a:rPr lang="sk-SK" sz="2100"/>
              <a:t>The first capacitor microphone (and associated impedance converter/amplifier set) was developed by EC. Wente in 1917, based on work at Bell Laboratories in America.</a:t>
            </a:r>
          </a:p>
          <a:p>
            <a:pPr>
              <a:lnSpc>
                <a:spcPct val="90000"/>
              </a:lnSpc>
            </a:pPr>
            <a:endParaRPr lang="sk-SK" sz="2100"/>
          </a:p>
          <a:p>
            <a:pPr>
              <a:lnSpc>
                <a:spcPct val="90000"/>
              </a:lnSpc>
            </a:pPr>
            <a:r>
              <a:rPr lang="en-US" sz="2100"/>
              <a:t>The condenser microphone required an amplifier enclosure, containing a vacuum tube amplifier very close to the microphone element in order to amplifiy the faint signal to a more distant phonograph pickup or radio transmitter.</a:t>
            </a:r>
            <a:endParaRPr lang="sk-SK" sz="2100"/>
          </a:p>
        </p:txBody>
      </p:sp>
      <p:pic>
        <p:nvPicPr>
          <p:cNvPr id="230404" name="Picture 4"/>
          <p:cNvPicPr>
            <a:picLocks noChangeAspect="1" noChangeArrowheads="1"/>
          </p:cNvPicPr>
          <p:nvPr/>
        </p:nvPicPr>
        <p:blipFill>
          <a:blip r:embed="rId2" cstate="print"/>
          <a:srcRect/>
          <a:stretch>
            <a:fillRect/>
          </a:stretch>
        </p:blipFill>
        <p:spPr bwMode="auto">
          <a:xfrm>
            <a:off x="4751388" y="1089025"/>
            <a:ext cx="4271962" cy="2109788"/>
          </a:xfrm>
          <a:prstGeom prst="rect">
            <a:avLst/>
          </a:prstGeom>
          <a:noFill/>
          <a:ln w="9525">
            <a:noFill/>
            <a:miter lim="800000"/>
            <a:headEnd/>
            <a:tailEnd/>
          </a:ln>
          <a:effectLst/>
        </p:spPr>
      </p:pic>
      <p:pic>
        <p:nvPicPr>
          <p:cNvPr id="230405" name="Picture 5"/>
          <p:cNvPicPr>
            <a:picLocks noChangeAspect="1" noChangeArrowheads="1"/>
          </p:cNvPicPr>
          <p:nvPr/>
        </p:nvPicPr>
        <p:blipFill>
          <a:blip r:embed="rId3" cstate="print"/>
          <a:srcRect/>
          <a:stretch>
            <a:fillRect/>
          </a:stretch>
        </p:blipFill>
        <p:spPr bwMode="auto">
          <a:xfrm>
            <a:off x="5435600" y="3536950"/>
            <a:ext cx="2794000" cy="3070225"/>
          </a:xfrm>
          <a:prstGeom prst="rect">
            <a:avLst/>
          </a:prstGeom>
          <a:noFill/>
          <a:ln w="9525">
            <a:noFill/>
            <a:miter lim="800000"/>
            <a:headEnd/>
            <a:tailEnd/>
          </a:ln>
          <a:effectLst/>
        </p:spPr>
      </p:pic>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3"/>
          <p:cNvSpPr>
            <a:spLocks noGrp="1"/>
          </p:cNvSpPr>
          <p:nvPr>
            <p:ph type="dt" sz="half" idx="10"/>
          </p:nvPr>
        </p:nvSpPr>
        <p:spPr/>
        <p:txBody>
          <a:bodyPr/>
          <a:lstStyle/>
          <a:p>
            <a:r>
              <a:rPr lang="sk-SK" smtClean="0"/>
              <a:t>18. február 2010</a:t>
            </a:r>
            <a:endParaRPr lang="en-US"/>
          </a:p>
        </p:txBody>
      </p:sp>
      <p:sp>
        <p:nvSpPr>
          <p:cNvPr id="9" name="Zástupný symbol pro číslo snímku 5"/>
          <p:cNvSpPr>
            <a:spLocks noGrp="1"/>
          </p:cNvSpPr>
          <p:nvPr>
            <p:ph type="sldNum" sz="quarter" idx="12"/>
          </p:nvPr>
        </p:nvSpPr>
        <p:spPr/>
        <p:txBody>
          <a:bodyPr/>
          <a:lstStyle/>
          <a:p>
            <a:fld id="{D11B9427-659D-425C-B636-126DD45C9EA4}" type="slidenum">
              <a:rPr lang="en-US"/>
              <a:pPr/>
              <a:t>18</a:t>
            </a:fld>
            <a:endParaRPr lang="en-US"/>
          </a:p>
        </p:txBody>
      </p:sp>
      <p:sp>
        <p:nvSpPr>
          <p:cNvPr id="229378" name="Rectangle 2"/>
          <p:cNvSpPr>
            <a:spLocks noGrp="1" noChangeArrowheads="1"/>
          </p:cNvSpPr>
          <p:nvPr>
            <p:ph type="title"/>
          </p:nvPr>
        </p:nvSpPr>
        <p:spPr/>
        <p:txBody>
          <a:bodyPr/>
          <a:lstStyle/>
          <a:p>
            <a:r>
              <a:rPr lang="sk-SK" dirty="0" smtClean="0"/>
              <a:t>História mikrofónov</a:t>
            </a:r>
            <a:endParaRPr lang="sk-SK" dirty="0"/>
          </a:p>
        </p:txBody>
      </p:sp>
      <p:sp>
        <p:nvSpPr>
          <p:cNvPr id="229379" name="Rectangle 3"/>
          <p:cNvSpPr>
            <a:spLocks noGrp="1" noChangeArrowheads="1"/>
          </p:cNvSpPr>
          <p:nvPr>
            <p:ph type="body" idx="1"/>
          </p:nvPr>
        </p:nvSpPr>
        <p:spPr>
          <a:xfrm>
            <a:off x="215900" y="3500438"/>
            <a:ext cx="6156325" cy="2952750"/>
          </a:xfrm>
        </p:spPr>
        <p:txBody>
          <a:bodyPr/>
          <a:lstStyle/>
          <a:p>
            <a:pPr marL="0" indent="0">
              <a:lnSpc>
                <a:spcPct val="80000"/>
              </a:lnSpc>
              <a:buFontTx/>
              <a:buNone/>
            </a:pPr>
            <a:r>
              <a:rPr lang="en-US" sz="1900"/>
              <a:t>The moving-coil, or "dynamic" microphone was developed by W. C. Wente and A. C. Thuras at Bell Labs in the late 1920's, and was patented in 1931. Unlike the earlier condenser design with a fixed plate behind the vibrating diaphragm, this microphone used a wire coil behind the diaphragm that moved with a "velocity" independent of the sound frequency. The sensitivity of the voltage output depended on the resistance, or "impedance" of the moving coil system. A low impedance of 30 ohms allowed transmission over a long cables without loss of quality. The model 618A was unidirectional and the later model 630A was omnidirectional with a frequency response of 30-15,000 Hz.</a:t>
            </a:r>
            <a:endParaRPr lang="sk-SK" sz="1900"/>
          </a:p>
          <a:p>
            <a:pPr marL="0" indent="0">
              <a:lnSpc>
                <a:spcPct val="80000"/>
              </a:lnSpc>
            </a:pPr>
            <a:endParaRPr lang="sk-SK" sz="1900"/>
          </a:p>
          <a:p>
            <a:pPr marL="0" indent="0">
              <a:lnSpc>
                <a:spcPct val="80000"/>
              </a:lnSpc>
            </a:pPr>
            <a:endParaRPr lang="sk-SK" sz="1900"/>
          </a:p>
        </p:txBody>
      </p:sp>
      <p:pic>
        <p:nvPicPr>
          <p:cNvPr id="229383" name="Picture 7"/>
          <p:cNvPicPr>
            <a:picLocks noChangeAspect="1" noChangeArrowheads="1"/>
          </p:cNvPicPr>
          <p:nvPr/>
        </p:nvPicPr>
        <p:blipFill>
          <a:blip r:embed="rId2" cstate="print"/>
          <a:srcRect/>
          <a:stretch>
            <a:fillRect/>
          </a:stretch>
        </p:blipFill>
        <p:spPr bwMode="auto">
          <a:xfrm>
            <a:off x="142875" y="1052513"/>
            <a:ext cx="4021138" cy="2408237"/>
          </a:xfrm>
          <a:prstGeom prst="rect">
            <a:avLst/>
          </a:prstGeom>
          <a:noFill/>
          <a:ln w="9525">
            <a:noFill/>
            <a:miter lim="800000"/>
            <a:headEnd/>
            <a:tailEnd/>
          </a:ln>
          <a:effectLst/>
        </p:spPr>
      </p:pic>
      <p:pic>
        <p:nvPicPr>
          <p:cNvPr id="229384" name="Picture 8"/>
          <p:cNvPicPr>
            <a:picLocks noChangeAspect="1" noChangeArrowheads="1"/>
          </p:cNvPicPr>
          <p:nvPr/>
        </p:nvPicPr>
        <p:blipFill>
          <a:blip r:embed="rId3" cstate="print"/>
          <a:srcRect/>
          <a:stretch>
            <a:fillRect/>
          </a:stretch>
        </p:blipFill>
        <p:spPr bwMode="auto">
          <a:xfrm>
            <a:off x="6659563" y="2889250"/>
            <a:ext cx="2244725" cy="3741738"/>
          </a:xfrm>
          <a:prstGeom prst="rect">
            <a:avLst/>
          </a:prstGeom>
          <a:noFill/>
          <a:ln w="9525">
            <a:noFill/>
            <a:miter lim="800000"/>
            <a:headEnd/>
            <a:tailEnd/>
          </a:ln>
          <a:effectLst/>
        </p:spPr>
      </p:pic>
      <p:sp>
        <p:nvSpPr>
          <p:cNvPr id="229385" name="Rectangle 9"/>
          <p:cNvSpPr>
            <a:spLocks noChangeArrowheads="1"/>
          </p:cNvSpPr>
          <p:nvPr/>
        </p:nvSpPr>
        <p:spPr bwMode="auto">
          <a:xfrm>
            <a:off x="4067175" y="1089025"/>
            <a:ext cx="4897438" cy="2268538"/>
          </a:xfrm>
          <a:prstGeom prst="rect">
            <a:avLst/>
          </a:prstGeom>
          <a:noFill/>
          <a:ln w="9525">
            <a:noFill/>
            <a:miter lim="800000"/>
            <a:headEnd/>
            <a:tailEnd/>
          </a:ln>
          <a:effectLst/>
        </p:spPr>
        <p:txBody>
          <a:bodyPr lIns="86125" tIns="43063" rIns="86125" bIns="43063"/>
          <a:lstStyle/>
          <a:p>
            <a:pPr defTabSz="860425">
              <a:lnSpc>
                <a:spcPct val="80000"/>
              </a:lnSpc>
              <a:spcBef>
                <a:spcPct val="20000"/>
              </a:spcBef>
              <a:buFontTx/>
              <a:buNone/>
            </a:pPr>
            <a:r>
              <a:rPr lang="sk-SK" sz="1300">
                <a:latin typeface="Times New Roman" pitchFamily="18" charset="0"/>
              </a:rPr>
              <a:t>Electromagnetic microphones (moving coil, moving iron and ribbons) were relatively late on the scene because permanent magnets were very weak and only electromagnets could create sufficient flux densities. As a consequence, the first moving coil microphones were very large and required power supplies! The Marconi-Sykes magnetophone (developed from a patent by Sykes in 1920) was the first design to become popular and was adopted by the BBC in 1923, where it was known as the 'Meat Safe'.</a:t>
            </a:r>
          </a:p>
          <a:p>
            <a:pPr defTabSz="860425">
              <a:lnSpc>
                <a:spcPct val="80000"/>
              </a:lnSpc>
              <a:spcBef>
                <a:spcPct val="20000"/>
              </a:spcBef>
            </a:pPr>
            <a:endParaRPr lang="sk-SK" sz="1300">
              <a:latin typeface="Times New Roman" pitchFamily="18" charset="0"/>
            </a:endParaRPr>
          </a:p>
        </p:txBody>
      </p:sp>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10"/>
          </p:nvPr>
        </p:nvSpPr>
        <p:spPr/>
        <p:txBody>
          <a:bodyPr/>
          <a:lstStyle/>
          <a:p>
            <a:r>
              <a:rPr lang="sk-SK" smtClean="0"/>
              <a:t>18. február 2010</a:t>
            </a:r>
            <a:endParaRPr lang="en-US"/>
          </a:p>
        </p:txBody>
      </p:sp>
      <p:sp>
        <p:nvSpPr>
          <p:cNvPr id="8" name="Zástupný symbol pro číslo snímku 5"/>
          <p:cNvSpPr>
            <a:spLocks noGrp="1"/>
          </p:cNvSpPr>
          <p:nvPr>
            <p:ph type="sldNum" sz="quarter" idx="12"/>
          </p:nvPr>
        </p:nvSpPr>
        <p:spPr/>
        <p:txBody>
          <a:bodyPr/>
          <a:lstStyle/>
          <a:p>
            <a:fld id="{039FB576-5743-41C9-B501-28C28A81DCFD}" type="slidenum">
              <a:rPr lang="en-US"/>
              <a:pPr/>
              <a:t>19</a:t>
            </a:fld>
            <a:endParaRPr lang="en-US"/>
          </a:p>
        </p:txBody>
      </p:sp>
      <p:sp>
        <p:nvSpPr>
          <p:cNvPr id="231426" name="Rectangle 2"/>
          <p:cNvSpPr>
            <a:spLocks noGrp="1" noChangeArrowheads="1"/>
          </p:cNvSpPr>
          <p:nvPr>
            <p:ph type="title"/>
          </p:nvPr>
        </p:nvSpPr>
        <p:spPr/>
        <p:txBody>
          <a:bodyPr/>
          <a:lstStyle/>
          <a:p>
            <a:r>
              <a:rPr lang="sk-SK" dirty="0" smtClean="0"/>
              <a:t>História mikrofónov</a:t>
            </a:r>
            <a:endParaRPr lang="sk-SK" dirty="0"/>
          </a:p>
        </p:txBody>
      </p:sp>
      <p:sp>
        <p:nvSpPr>
          <p:cNvPr id="231427" name="Rectangle 3"/>
          <p:cNvSpPr>
            <a:spLocks noGrp="1" noChangeArrowheads="1"/>
          </p:cNvSpPr>
          <p:nvPr>
            <p:ph type="body" idx="1"/>
          </p:nvPr>
        </p:nvSpPr>
        <p:spPr>
          <a:xfrm>
            <a:off x="3167063" y="4905375"/>
            <a:ext cx="5834062" cy="1727200"/>
          </a:xfrm>
        </p:spPr>
        <p:txBody>
          <a:bodyPr/>
          <a:lstStyle/>
          <a:p>
            <a:pPr marL="0" indent="0">
              <a:lnSpc>
                <a:spcPct val="80000"/>
              </a:lnSpc>
              <a:buFontTx/>
              <a:buNone/>
            </a:pPr>
            <a:r>
              <a:rPr lang="en-US" sz="1300"/>
              <a:t>The ribbon, or "velocity" microphone was introduced by RCA in 1931 as the model 44A and became one of the most widely used microphones in vocal recording. It used a small ribbon 2 inches (50 mm) long and 2.4 mm wide that moved inside a magnetic field according to the difference in sound pressure on each side of the ribbon. The velocity of the moving ribbon was independent of the sound frequency, producing a high-impedance signal. The mic was bidirectional with a pickup pattern like a figure-8, toward the front and back, eliminating unwanted noise from the sides. The advantages of high sensitivity and directionality made it ideal for "crooners" like Bing Crosby. The disadvantage of large size with a weight of over 8 lbs made it suitable only for fixed locations such as the recording studio or movie sound stage.</a:t>
            </a:r>
            <a:endParaRPr lang="sk-SK" sz="1300"/>
          </a:p>
        </p:txBody>
      </p:sp>
      <p:pic>
        <p:nvPicPr>
          <p:cNvPr id="231428" name="Picture 4"/>
          <p:cNvPicPr>
            <a:picLocks noChangeAspect="1" noChangeArrowheads="1"/>
          </p:cNvPicPr>
          <p:nvPr/>
        </p:nvPicPr>
        <p:blipFill>
          <a:blip r:embed="rId2" cstate="print"/>
          <a:srcRect/>
          <a:stretch>
            <a:fillRect/>
          </a:stretch>
        </p:blipFill>
        <p:spPr bwMode="auto">
          <a:xfrm>
            <a:off x="4535488" y="1089025"/>
            <a:ext cx="4422775" cy="3760788"/>
          </a:xfrm>
          <a:prstGeom prst="rect">
            <a:avLst/>
          </a:prstGeom>
          <a:noFill/>
          <a:ln w="9525">
            <a:noFill/>
            <a:miter lim="800000"/>
            <a:headEnd/>
            <a:tailEnd/>
          </a:ln>
          <a:effectLst/>
        </p:spPr>
      </p:pic>
      <p:pic>
        <p:nvPicPr>
          <p:cNvPr id="231429" name="Picture 5"/>
          <p:cNvPicPr>
            <a:picLocks noChangeAspect="1" noChangeArrowheads="1"/>
          </p:cNvPicPr>
          <p:nvPr/>
        </p:nvPicPr>
        <p:blipFill>
          <a:blip r:embed="rId3" cstate="print"/>
          <a:srcRect/>
          <a:stretch>
            <a:fillRect/>
          </a:stretch>
        </p:blipFill>
        <p:spPr bwMode="auto">
          <a:xfrm>
            <a:off x="179388" y="1052513"/>
            <a:ext cx="2835275" cy="5545137"/>
          </a:xfrm>
          <a:prstGeom prst="rect">
            <a:avLst/>
          </a:prstGeom>
          <a:noFill/>
          <a:ln w="9525">
            <a:noFill/>
            <a:miter lim="800000"/>
            <a:headEnd/>
            <a:tailEnd/>
          </a:ln>
          <a:effectLst/>
        </p:spPr>
      </p:pic>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10"/>
          </p:nvPr>
        </p:nvSpPr>
        <p:spPr/>
        <p:txBody>
          <a:bodyPr/>
          <a:lstStyle/>
          <a:p>
            <a:r>
              <a:rPr lang="sk-SK" smtClean="0"/>
              <a:t>18. február 2010</a:t>
            </a:r>
            <a:endParaRPr lang="en-US"/>
          </a:p>
        </p:txBody>
      </p:sp>
      <p:sp>
        <p:nvSpPr>
          <p:cNvPr id="8" name="Zástupný symbol pro číslo snímku 5"/>
          <p:cNvSpPr>
            <a:spLocks noGrp="1"/>
          </p:cNvSpPr>
          <p:nvPr>
            <p:ph type="sldNum" sz="quarter" idx="12"/>
          </p:nvPr>
        </p:nvSpPr>
        <p:spPr/>
        <p:txBody>
          <a:bodyPr/>
          <a:lstStyle/>
          <a:p>
            <a:fld id="{A65ACEF7-7496-41F4-8892-516EB882CE4C}" type="slidenum">
              <a:rPr lang="en-US"/>
              <a:pPr/>
              <a:t>2</a:t>
            </a:fld>
            <a:endParaRPr lang="en-US"/>
          </a:p>
        </p:txBody>
      </p:sp>
      <p:sp>
        <p:nvSpPr>
          <p:cNvPr id="150530" name="Rectangle 2"/>
          <p:cNvSpPr>
            <a:spLocks noGrp="1" noChangeArrowheads="1"/>
          </p:cNvSpPr>
          <p:nvPr>
            <p:ph type="title"/>
          </p:nvPr>
        </p:nvSpPr>
        <p:spPr>
          <a:xfrm>
            <a:off x="142875" y="188913"/>
            <a:ext cx="8858250" cy="515937"/>
          </a:xfrm>
        </p:spPr>
        <p:txBody>
          <a:bodyPr/>
          <a:lstStyle/>
          <a:p>
            <a:pPr algn="l"/>
            <a:r>
              <a:rPr lang="sk-SK" sz="3800"/>
              <a:t>História akustiky: Prvé experimenty</a:t>
            </a:r>
          </a:p>
        </p:txBody>
      </p:sp>
      <p:sp>
        <p:nvSpPr>
          <p:cNvPr id="150531" name="Rectangle 3"/>
          <p:cNvSpPr>
            <a:spLocks noGrp="1" noChangeArrowheads="1"/>
          </p:cNvSpPr>
          <p:nvPr>
            <p:ph type="body" idx="1"/>
          </p:nvPr>
        </p:nvSpPr>
        <p:spPr>
          <a:xfrm>
            <a:off x="250825" y="1052513"/>
            <a:ext cx="4933950" cy="5437187"/>
          </a:xfrm>
        </p:spPr>
        <p:txBody>
          <a:bodyPr/>
          <a:lstStyle/>
          <a:p>
            <a:pPr>
              <a:lnSpc>
                <a:spcPct val="80000"/>
              </a:lnSpc>
            </a:pPr>
            <a:r>
              <a:rPr lang="sk-SK" sz="1800" dirty="0"/>
              <a:t>Vznik akustiky je všeobecne spájaný s gréckym filozofom </a:t>
            </a:r>
            <a:r>
              <a:rPr lang="sk-SK" sz="1800" b="1" dirty="0" err="1"/>
              <a:t>Pythagorasom</a:t>
            </a:r>
            <a:r>
              <a:rPr lang="sk-SK" sz="1800" dirty="0"/>
              <a:t> (6. stor. BC), ktorý experimentálne skúmal vzťah medzi výškou </a:t>
            </a:r>
            <a:r>
              <a:rPr lang="sk-SK" sz="1800" b="1" dirty="0"/>
              <a:t>tónu</a:t>
            </a:r>
            <a:r>
              <a:rPr lang="sk-SK" sz="1800" dirty="0"/>
              <a:t> a dĺžkou </a:t>
            </a:r>
            <a:r>
              <a:rPr lang="sk-SK" sz="1800" b="1" dirty="0"/>
              <a:t>strún</a:t>
            </a:r>
            <a:r>
              <a:rPr lang="sk-SK" sz="1800" dirty="0"/>
              <a:t>  hudobných nástrojov – definoval prvú </a:t>
            </a:r>
            <a:r>
              <a:rPr lang="sk-SK" sz="1800" b="1" i="1" dirty="0">
                <a:solidFill>
                  <a:srgbClr val="FF0000"/>
                </a:solidFill>
              </a:rPr>
              <a:t>h</a:t>
            </a:r>
            <a:r>
              <a:rPr lang="en-US" sz="1800" b="1" i="1" dirty="0">
                <a:solidFill>
                  <a:srgbClr val="FF0000"/>
                </a:solidFill>
              </a:rPr>
              <a:t>u</a:t>
            </a:r>
            <a:r>
              <a:rPr lang="sk-SK" sz="1800" b="1" i="1" dirty="0" err="1">
                <a:solidFill>
                  <a:srgbClr val="FF0000"/>
                </a:solidFill>
              </a:rPr>
              <a:t>dobnú</a:t>
            </a:r>
            <a:r>
              <a:rPr lang="sk-SK" sz="1800" b="1" i="1" dirty="0">
                <a:solidFill>
                  <a:srgbClr val="FF0000"/>
                </a:solidFill>
              </a:rPr>
              <a:t> stupnicu</a:t>
            </a:r>
            <a:r>
              <a:rPr lang="sk-SK" sz="1800" b="1" dirty="0"/>
              <a:t> </a:t>
            </a:r>
            <a:r>
              <a:rPr lang="sk-SK" sz="1800" dirty="0"/>
              <a:t>(</a:t>
            </a:r>
            <a:r>
              <a:rPr lang="sk-SK" sz="1800" dirty="0" err="1"/>
              <a:t>Pythagorova</a:t>
            </a:r>
            <a:r>
              <a:rPr lang="sk-SK" sz="1800" dirty="0"/>
              <a:t> tónová stupnica).</a:t>
            </a:r>
          </a:p>
          <a:p>
            <a:pPr>
              <a:lnSpc>
                <a:spcPct val="80000"/>
              </a:lnSpc>
            </a:pPr>
            <a:endParaRPr lang="en-US" sz="1800" dirty="0"/>
          </a:p>
          <a:p>
            <a:pPr>
              <a:lnSpc>
                <a:spcPct val="80000"/>
              </a:lnSpc>
            </a:pPr>
            <a:r>
              <a:rPr lang="sk-SK" sz="1800" b="1" dirty="0"/>
              <a:t>Aristoteles</a:t>
            </a:r>
            <a:r>
              <a:rPr lang="sk-SK" sz="1800" dirty="0"/>
              <a:t> (4. stor. BC) formuloval hypotézu, že zvuk sa šíri vo vzduchu prostredníctvom pohybu </a:t>
            </a:r>
            <a:r>
              <a:rPr lang="sk-SK" sz="1800" b="1" u="sng" dirty="0"/>
              <a:t>malých, neviditeľných častíc</a:t>
            </a:r>
            <a:r>
              <a:rPr lang="sk-SK" sz="1800" dirty="0"/>
              <a:t>. </a:t>
            </a:r>
            <a:r>
              <a:rPr lang="sk-SK" sz="1800" b="1" i="1" dirty="0">
                <a:solidFill>
                  <a:srgbClr val="FF0000"/>
                </a:solidFill>
              </a:rPr>
              <a:t>Mylne sa napríklad domnieval, že vysoké </a:t>
            </a:r>
            <a:r>
              <a:rPr lang="en-US" sz="1800" b="1" i="1" dirty="0">
                <a:solidFill>
                  <a:srgbClr val="FF0000"/>
                </a:solidFill>
              </a:rPr>
              <a:t>t</a:t>
            </a:r>
            <a:r>
              <a:rPr lang="sk-SK" sz="1800" b="1" i="1" dirty="0" err="1">
                <a:solidFill>
                  <a:srgbClr val="FF0000"/>
                </a:solidFill>
              </a:rPr>
              <a:t>óny</a:t>
            </a:r>
            <a:r>
              <a:rPr lang="sk-SK" sz="1800" b="1" i="1" dirty="0">
                <a:solidFill>
                  <a:srgbClr val="FF0000"/>
                </a:solidFill>
              </a:rPr>
              <a:t> sa šíria rýchlejšie než nízke</a:t>
            </a:r>
            <a:r>
              <a:rPr lang="sk-SK" sz="1800" dirty="0"/>
              <a:t>.</a:t>
            </a:r>
          </a:p>
          <a:p>
            <a:pPr>
              <a:lnSpc>
                <a:spcPct val="80000"/>
              </a:lnSpc>
            </a:pPr>
            <a:endParaRPr lang="en-US" sz="1800" dirty="0"/>
          </a:p>
          <a:p>
            <a:pPr>
              <a:lnSpc>
                <a:spcPct val="80000"/>
              </a:lnSpc>
            </a:pPr>
            <a:r>
              <a:rPr lang="sk-SK" sz="1800" dirty="0"/>
              <a:t>Rímsky architekt </a:t>
            </a:r>
            <a:r>
              <a:rPr lang="sk-SK" sz="1800" b="1" dirty="0" err="1"/>
              <a:t>Vitrivius</a:t>
            </a:r>
            <a:r>
              <a:rPr lang="sk-SK" sz="1800" dirty="0"/>
              <a:t> (1.stor. BC) skúmal mechanizmus šírenia zvukových vĺn a prispel podstatnou mierou k metodike akustického návrhu vtedajších divadiel.</a:t>
            </a:r>
          </a:p>
          <a:p>
            <a:pPr>
              <a:lnSpc>
                <a:spcPct val="80000"/>
              </a:lnSpc>
            </a:pPr>
            <a:endParaRPr lang="en-US" sz="1800" dirty="0"/>
          </a:p>
          <a:p>
            <a:pPr>
              <a:lnSpc>
                <a:spcPct val="80000"/>
              </a:lnSpc>
            </a:pPr>
            <a:r>
              <a:rPr lang="sk-SK" sz="1800" dirty="0"/>
              <a:t>Rímsky filozof </a:t>
            </a:r>
            <a:r>
              <a:rPr lang="sk-SK" sz="1800" b="1" dirty="0" err="1"/>
              <a:t>Boethius</a:t>
            </a:r>
            <a:r>
              <a:rPr lang="sk-SK" sz="1800" dirty="0"/>
              <a:t> (6. stor. AD) – zaoberal sa akustiky hudby – prvýkrát sformuloval predpoklad, že </a:t>
            </a:r>
            <a:r>
              <a:rPr lang="sk-SK" sz="1800" b="1" i="1" dirty="0">
                <a:solidFill>
                  <a:srgbClr val="FF0000"/>
                </a:solidFill>
              </a:rPr>
              <a:t>percepcia výšky tónu (subjektívny vnem) súvisí s frekvenciou (fyzikálna vlastnosť)</a:t>
            </a:r>
          </a:p>
        </p:txBody>
      </p:sp>
      <p:pic>
        <p:nvPicPr>
          <p:cNvPr id="150532" name="Picture 4"/>
          <p:cNvPicPr>
            <a:picLocks noChangeAspect="1" noChangeArrowheads="1"/>
          </p:cNvPicPr>
          <p:nvPr/>
        </p:nvPicPr>
        <p:blipFill>
          <a:blip r:embed="rId2" cstate="print"/>
          <a:srcRect/>
          <a:stretch>
            <a:fillRect/>
          </a:stretch>
        </p:blipFill>
        <p:spPr bwMode="auto">
          <a:xfrm>
            <a:off x="5192721" y="3794130"/>
            <a:ext cx="3784565" cy="2779755"/>
          </a:xfrm>
          <a:prstGeom prst="rect">
            <a:avLst/>
          </a:prstGeom>
          <a:noFill/>
          <a:ln w="9525">
            <a:noFill/>
            <a:miter lim="800000"/>
            <a:headEnd/>
            <a:tailEnd/>
          </a:ln>
          <a:effectLst/>
        </p:spPr>
      </p:pic>
      <p:pic>
        <p:nvPicPr>
          <p:cNvPr id="150534" name="Picture 6" descr="Pythagoras"/>
          <p:cNvPicPr>
            <a:picLocks noChangeAspect="1" noChangeArrowheads="1"/>
          </p:cNvPicPr>
          <p:nvPr/>
        </p:nvPicPr>
        <p:blipFill>
          <a:blip r:embed="rId3" cstate="print"/>
          <a:srcRect/>
          <a:stretch>
            <a:fillRect/>
          </a:stretch>
        </p:blipFill>
        <p:spPr bwMode="auto">
          <a:xfrm>
            <a:off x="6069033" y="1092167"/>
            <a:ext cx="2008215" cy="2443139"/>
          </a:xfrm>
          <a:prstGeom prst="rect">
            <a:avLst/>
          </a:prstGeom>
          <a:noFill/>
        </p:spPr>
      </p:pic>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10"/>
          </p:nvPr>
        </p:nvSpPr>
        <p:spPr/>
        <p:txBody>
          <a:bodyPr/>
          <a:lstStyle/>
          <a:p>
            <a:r>
              <a:rPr lang="sk-SK" smtClean="0"/>
              <a:t>18. február 2010</a:t>
            </a:r>
            <a:endParaRPr lang="en-US"/>
          </a:p>
        </p:txBody>
      </p:sp>
      <p:sp>
        <p:nvSpPr>
          <p:cNvPr id="8" name="Zástupný symbol pro číslo snímku 5"/>
          <p:cNvSpPr>
            <a:spLocks noGrp="1"/>
          </p:cNvSpPr>
          <p:nvPr>
            <p:ph type="sldNum" sz="quarter" idx="12"/>
          </p:nvPr>
        </p:nvSpPr>
        <p:spPr/>
        <p:txBody>
          <a:bodyPr/>
          <a:lstStyle/>
          <a:p>
            <a:fld id="{AC6B124B-1283-4ECA-86E0-A87BD5B8E6D9}" type="slidenum">
              <a:rPr lang="en-US"/>
              <a:pPr/>
              <a:t>20</a:t>
            </a:fld>
            <a:endParaRPr lang="en-US"/>
          </a:p>
        </p:txBody>
      </p:sp>
      <p:sp>
        <p:nvSpPr>
          <p:cNvPr id="232450" name="Rectangle 2"/>
          <p:cNvSpPr>
            <a:spLocks noGrp="1" noChangeArrowheads="1"/>
          </p:cNvSpPr>
          <p:nvPr>
            <p:ph type="title"/>
          </p:nvPr>
        </p:nvSpPr>
        <p:spPr/>
        <p:txBody>
          <a:bodyPr/>
          <a:lstStyle/>
          <a:p>
            <a:pPr algn="l"/>
            <a:r>
              <a:rPr lang="sk-SK"/>
              <a:t>Reproduktor</a:t>
            </a:r>
          </a:p>
        </p:txBody>
      </p:sp>
      <p:sp>
        <p:nvSpPr>
          <p:cNvPr id="232451" name="Rectangle 3"/>
          <p:cNvSpPr>
            <a:spLocks noGrp="1" noChangeArrowheads="1"/>
          </p:cNvSpPr>
          <p:nvPr>
            <p:ph type="body" idx="1"/>
          </p:nvPr>
        </p:nvSpPr>
        <p:spPr>
          <a:xfrm>
            <a:off x="142875" y="4473575"/>
            <a:ext cx="8785225" cy="2016125"/>
          </a:xfrm>
        </p:spPr>
        <p:txBody>
          <a:bodyPr/>
          <a:lstStyle/>
          <a:p>
            <a:pPr>
              <a:lnSpc>
                <a:spcPct val="80000"/>
              </a:lnSpc>
            </a:pPr>
            <a:r>
              <a:rPr lang="en-US" sz="1900"/>
              <a:t>The research paper in 1925 by Chester W. Rice and Edward W. Kellogg at General Electric was important in establishing the basic principle of the direct-radiator loudspeaker with a small coil-driven mass-controlled diaphragm in a baffle with a broad midfrequency range of uniform response. Edward Wente at Bell Labs had independently discovered this same principle, filed patent No. 1,812,389 Apr. 1, 1925, granted June 30, 1931. The Rice-Kellogg paper also published an amplifier design that was important in boosting the power transmitted to loudspeakers. In 1926, RCA used this design in the Radiola line of a.c. powered radios.</a:t>
            </a:r>
            <a:endParaRPr lang="sk-SK" sz="1900"/>
          </a:p>
        </p:txBody>
      </p:sp>
      <p:pic>
        <p:nvPicPr>
          <p:cNvPr id="232452" name="Picture 4"/>
          <p:cNvPicPr>
            <a:picLocks noChangeAspect="1" noChangeArrowheads="1"/>
          </p:cNvPicPr>
          <p:nvPr/>
        </p:nvPicPr>
        <p:blipFill>
          <a:blip r:embed="rId2" cstate="print"/>
          <a:srcRect/>
          <a:stretch>
            <a:fillRect/>
          </a:stretch>
        </p:blipFill>
        <p:spPr bwMode="auto">
          <a:xfrm>
            <a:off x="4643438" y="333375"/>
            <a:ext cx="4338637" cy="3892550"/>
          </a:xfrm>
          <a:prstGeom prst="rect">
            <a:avLst/>
          </a:prstGeom>
          <a:noFill/>
          <a:ln w="9525">
            <a:noFill/>
            <a:miter lim="800000"/>
            <a:headEnd/>
            <a:tailEnd/>
          </a:ln>
          <a:effectLst/>
        </p:spPr>
      </p:pic>
      <p:pic>
        <p:nvPicPr>
          <p:cNvPr id="232453" name="Picture 5"/>
          <p:cNvPicPr>
            <a:picLocks noChangeAspect="1" noChangeArrowheads="1"/>
          </p:cNvPicPr>
          <p:nvPr/>
        </p:nvPicPr>
        <p:blipFill>
          <a:blip r:embed="rId3" cstate="print"/>
          <a:srcRect/>
          <a:stretch>
            <a:fillRect/>
          </a:stretch>
        </p:blipFill>
        <p:spPr bwMode="auto">
          <a:xfrm>
            <a:off x="142875" y="1125538"/>
            <a:ext cx="4860925" cy="3098800"/>
          </a:xfrm>
          <a:prstGeom prst="rect">
            <a:avLst/>
          </a:prstGeom>
          <a:noFill/>
          <a:ln w="9525">
            <a:noFill/>
            <a:miter lim="800000"/>
            <a:headEnd/>
            <a:tailEnd/>
          </a:ln>
          <a:effectLst/>
        </p:spPr>
      </p:pic>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10"/>
          </p:nvPr>
        </p:nvSpPr>
        <p:spPr/>
        <p:txBody>
          <a:bodyPr/>
          <a:lstStyle/>
          <a:p>
            <a:r>
              <a:rPr lang="sk-SK" smtClean="0"/>
              <a:t>18. február 2010</a:t>
            </a:r>
            <a:endParaRPr lang="en-US"/>
          </a:p>
        </p:txBody>
      </p:sp>
      <p:sp>
        <p:nvSpPr>
          <p:cNvPr id="7" name="Zástupný symbol pro číslo snímku 5"/>
          <p:cNvSpPr>
            <a:spLocks noGrp="1"/>
          </p:cNvSpPr>
          <p:nvPr>
            <p:ph type="sldNum" sz="quarter" idx="12"/>
          </p:nvPr>
        </p:nvSpPr>
        <p:spPr/>
        <p:txBody>
          <a:bodyPr/>
          <a:lstStyle/>
          <a:p>
            <a:fld id="{72999C63-158D-4440-806A-48F4F96CE6F7}" type="slidenum">
              <a:rPr lang="en-US"/>
              <a:pPr/>
              <a:t>21</a:t>
            </a:fld>
            <a:endParaRPr lang="en-US"/>
          </a:p>
        </p:txBody>
      </p:sp>
      <p:sp>
        <p:nvSpPr>
          <p:cNvPr id="233474" name="Rectangle 2"/>
          <p:cNvSpPr>
            <a:spLocks noGrp="1" noChangeArrowheads="1"/>
          </p:cNvSpPr>
          <p:nvPr>
            <p:ph type="title"/>
          </p:nvPr>
        </p:nvSpPr>
        <p:spPr>
          <a:xfrm>
            <a:off x="142875" y="188913"/>
            <a:ext cx="4681538" cy="792162"/>
          </a:xfrm>
        </p:spPr>
        <p:txBody>
          <a:bodyPr/>
          <a:lstStyle/>
          <a:p>
            <a:r>
              <a:rPr lang="sk-SK" dirty="0"/>
              <a:t>Basreflex</a:t>
            </a:r>
          </a:p>
        </p:txBody>
      </p:sp>
      <p:sp>
        <p:nvSpPr>
          <p:cNvPr id="233475" name="Rectangle 3"/>
          <p:cNvSpPr>
            <a:spLocks noGrp="1" noChangeArrowheads="1"/>
          </p:cNvSpPr>
          <p:nvPr>
            <p:ph type="body" idx="1"/>
          </p:nvPr>
        </p:nvSpPr>
        <p:spPr>
          <a:xfrm>
            <a:off x="142875" y="1089025"/>
            <a:ext cx="4860925" cy="5400675"/>
          </a:xfrm>
        </p:spPr>
        <p:txBody>
          <a:bodyPr/>
          <a:lstStyle/>
          <a:p>
            <a:pPr>
              <a:lnSpc>
                <a:spcPct val="90000"/>
              </a:lnSpc>
            </a:pPr>
            <a:r>
              <a:rPr lang="en-US" sz="2600" dirty="0"/>
              <a:t>1930 - Albert L. </a:t>
            </a:r>
            <a:r>
              <a:rPr lang="en-US" sz="2600" dirty="0" err="1"/>
              <a:t>Thuras</a:t>
            </a:r>
            <a:r>
              <a:rPr lang="en-US" sz="2600" dirty="0"/>
              <a:t> filed patent No. 1,869,178 on Aug. 15, 1930, granted July 26, 1932, for the bass-reflex principle while working at Bell Labs. Early cabinets used a passive baffle to direct sound to the front, allowing the back of the cabinet to be open for the low sounds. The bass-reflex enclosure kept the low-frequency sounds from being lost from the rear of the diaphragm.</a:t>
            </a:r>
            <a:endParaRPr lang="sk-SK" sz="2600" dirty="0"/>
          </a:p>
        </p:txBody>
      </p:sp>
      <p:pic>
        <p:nvPicPr>
          <p:cNvPr id="233476" name="Picture 4"/>
          <p:cNvPicPr>
            <a:picLocks noChangeAspect="1" noChangeArrowheads="1"/>
          </p:cNvPicPr>
          <p:nvPr/>
        </p:nvPicPr>
        <p:blipFill>
          <a:blip r:embed="rId2" cstate="print"/>
          <a:srcRect/>
          <a:stretch>
            <a:fillRect/>
          </a:stretch>
        </p:blipFill>
        <p:spPr bwMode="auto">
          <a:xfrm>
            <a:off x="5086350" y="0"/>
            <a:ext cx="4057650" cy="6858000"/>
          </a:xfrm>
          <a:prstGeom prst="rect">
            <a:avLst/>
          </a:prstGeom>
          <a:noFill/>
          <a:ln w="9525">
            <a:noFill/>
            <a:miter lim="800000"/>
            <a:headEnd/>
            <a:tailEnd/>
          </a:ln>
          <a:effectLst/>
        </p:spPr>
      </p:pic>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10"/>
          </p:nvPr>
        </p:nvSpPr>
        <p:spPr/>
        <p:txBody>
          <a:bodyPr/>
          <a:lstStyle/>
          <a:p>
            <a:r>
              <a:rPr lang="sk-SK" smtClean="0"/>
              <a:t>18. február 2010</a:t>
            </a:r>
            <a:endParaRPr lang="en-US"/>
          </a:p>
        </p:txBody>
      </p:sp>
      <p:sp>
        <p:nvSpPr>
          <p:cNvPr id="8" name="Zástupný symbol pro číslo snímku 5"/>
          <p:cNvSpPr>
            <a:spLocks noGrp="1"/>
          </p:cNvSpPr>
          <p:nvPr>
            <p:ph type="sldNum" sz="quarter" idx="12"/>
          </p:nvPr>
        </p:nvSpPr>
        <p:spPr/>
        <p:txBody>
          <a:bodyPr/>
          <a:lstStyle/>
          <a:p>
            <a:fld id="{264AEFBE-CB85-4C47-9230-83FFB7B234FA}" type="slidenum">
              <a:rPr lang="en-US"/>
              <a:pPr/>
              <a:t>22</a:t>
            </a:fld>
            <a:endParaRPr lang="en-US"/>
          </a:p>
        </p:txBody>
      </p:sp>
      <p:sp>
        <p:nvSpPr>
          <p:cNvPr id="235522" name="Rectangle 2"/>
          <p:cNvSpPr>
            <a:spLocks noGrp="1" noChangeArrowheads="1"/>
          </p:cNvSpPr>
          <p:nvPr>
            <p:ph type="title"/>
          </p:nvPr>
        </p:nvSpPr>
        <p:spPr/>
        <p:txBody>
          <a:bodyPr/>
          <a:lstStyle/>
          <a:p>
            <a:r>
              <a:rPr lang="sk-SK" dirty="0" smtClean="0"/>
              <a:t>Typické audiozariadenia digitálnej éry</a:t>
            </a:r>
            <a:endParaRPr lang="sk-SK" dirty="0"/>
          </a:p>
        </p:txBody>
      </p:sp>
      <p:sp>
        <p:nvSpPr>
          <p:cNvPr id="235523" name="Rectangle 3"/>
          <p:cNvSpPr>
            <a:spLocks noGrp="1" noChangeArrowheads="1"/>
          </p:cNvSpPr>
          <p:nvPr>
            <p:ph type="body" idx="1"/>
          </p:nvPr>
        </p:nvSpPr>
        <p:spPr>
          <a:xfrm>
            <a:off x="142875" y="5624513"/>
            <a:ext cx="8785225" cy="865187"/>
          </a:xfrm>
        </p:spPr>
        <p:txBody>
          <a:bodyPr/>
          <a:lstStyle/>
          <a:p>
            <a:r>
              <a:rPr lang="sk-SK" sz="2000" dirty="0" smtClean="0"/>
              <a:t>Audio CD prehrávač odštartoval „digitálnu revolúciu“ v reprodukovanej hudbe</a:t>
            </a:r>
          </a:p>
          <a:p>
            <a:r>
              <a:rPr lang="sk-SK" sz="2000" dirty="0" smtClean="0"/>
              <a:t>iPod reprezentuje kultový produkt reprodukcie hudby šírenej cez Internet</a:t>
            </a:r>
            <a:endParaRPr lang="sk-SK" sz="2000" dirty="0"/>
          </a:p>
        </p:txBody>
      </p:sp>
      <p:pic>
        <p:nvPicPr>
          <p:cNvPr id="235524" name="Picture 4"/>
          <p:cNvPicPr>
            <a:picLocks noChangeAspect="1" noChangeArrowheads="1"/>
          </p:cNvPicPr>
          <p:nvPr/>
        </p:nvPicPr>
        <p:blipFill>
          <a:blip r:embed="rId2" cstate="print"/>
          <a:srcRect/>
          <a:stretch>
            <a:fillRect/>
          </a:stretch>
        </p:blipFill>
        <p:spPr bwMode="auto">
          <a:xfrm>
            <a:off x="6119813" y="1341438"/>
            <a:ext cx="2840037" cy="3851275"/>
          </a:xfrm>
          <a:prstGeom prst="rect">
            <a:avLst/>
          </a:prstGeom>
          <a:noFill/>
          <a:ln w="9525">
            <a:noFill/>
            <a:miter lim="800000"/>
            <a:headEnd/>
            <a:tailEnd/>
          </a:ln>
          <a:effectLst/>
        </p:spPr>
      </p:pic>
      <p:pic>
        <p:nvPicPr>
          <p:cNvPr id="235525" name="Picture 5"/>
          <p:cNvPicPr>
            <a:picLocks noChangeAspect="1" noChangeArrowheads="1"/>
          </p:cNvPicPr>
          <p:nvPr/>
        </p:nvPicPr>
        <p:blipFill>
          <a:blip r:embed="rId3" cstate="print"/>
          <a:srcRect/>
          <a:stretch>
            <a:fillRect/>
          </a:stretch>
        </p:blipFill>
        <p:spPr bwMode="auto">
          <a:xfrm>
            <a:off x="179388" y="1338263"/>
            <a:ext cx="5761037" cy="3863975"/>
          </a:xfrm>
          <a:prstGeom prst="rect">
            <a:avLst/>
          </a:prstGeom>
          <a:noFill/>
          <a:ln w="9525">
            <a:noFill/>
            <a:miter lim="800000"/>
            <a:headEnd/>
            <a:tailEnd/>
          </a:ln>
          <a:effectLst/>
        </p:spPr>
      </p:pic>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
        <p:nvSpPr>
          <p:cNvPr id="4" name="Date Placeholder 3"/>
          <p:cNvSpPr>
            <a:spLocks noGrp="1"/>
          </p:cNvSpPr>
          <p:nvPr>
            <p:ph type="dt" sz="half" idx="10"/>
          </p:nvPr>
        </p:nvSpPr>
        <p:spPr/>
        <p:txBody>
          <a:bodyPr/>
          <a:lstStyle/>
          <a:p>
            <a:r>
              <a:rPr lang="sk-SK" smtClean="0"/>
              <a:t>18. február 2010</a:t>
            </a:r>
            <a:endParaRPr lang="en-US"/>
          </a:p>
        </p:txBody>
      </p:sp>
      <p:sp>
        <p:nvSpPr>
          <p:cNvPr id="5" name="Slide Number Placeholder 4"/>
          <p:cNvSpPr>
            <a:spLocks noGrp="1"/>
          </p:cNvSpPr>
          <p:nvPr>
            <p:ph type="sldNum" sz="quarter" idx="12"/>
          </p:nvPr>
        </p:nvSpPr>
        <p:spPr/>
        <p:txBody>
          <a:bodyPr/>
          <a:lstStyle/>
          <a:p>
            <a:fld id="{43D864BE-97C5-4FDC-923C-AF0A0AD2BE38}" type="slidenum">
              <a:rPr lang="en-US" smtClean="0"/>
              <a:pPr/>
              <a:t>23</a:t>
            </a:fld>
            <a:endParaRPr lang="en-US"/>
          </a:p>
        </p:txBody>
      </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10"/>
          </p:nvPr>
        </p:nvSpPr>
        <p:spPr/>
        <p:txBody>
          <a:bodyPr/>
          <a:lstStyle/>
          <a:p>
            <a:r>
              <a:rPr lang="sk-SK" smtClean="0"/>
              <a:t>18. február 2010</a:t>
            </a:r>
            <a:endParaRPr lang="en-US"/>
          </a:p>
        </p:txBody>
      </p:sp>
      <p:sp>
        <p:nvSpPr>
          <p:cNvPr id="7" name="Zástupný symbol pro číslo snímku 5"/>
          <p:cNvSpPr>
            <a:spLocks noGrp="1"/>
          </p:cNvSpPr>
          <p:nvPr>
            <p:ph type="sldNum" sz="quarter" idx="12"/>
          </p:nvPr>
        </p:nvSpPr>
        <p:spPr/>
        <p:txBody>
          <a:bodyPr/>
          <a:lstStyle/>
          <a:p>
            <a:fld id="{9AD4E4CD-55AA-46FF-87AE-5B713227434C}" type="slidenum">
              <a:rPr lang="en-US"/>
              <a:pPr/>
              <a:t>24</a:t>
            </a:fld>
            <a:endParaRPr lang="en-US"/>
          </a:p>
        </p:txBody>
      </p:sp>
      <p:sp>
        <p:nvSpPr>
          <p:cNvPr id="226306" name="Rectangle 2"/>
          <p:cNvSpPr>
            <a:spLocks noGrp="1" noChangeArrowheads="1"/>
          </p:cNvSpPr>
          <p:nvPr>
            <p:ph type="title"/>
          </p:nvPr>
        </p:nvSpPr>
        <p:spPr/>
        <p:txBody>
          <a:bodyPr/>
          <a:lstStyle/>
          <a:p>
            <a:r>
              <a:rPr lang="en-US"/>
              <a:t>Kochle</a:t>
            </a:r>
            <a:r>
              <a:rPr lang="sk-SK"/>
              <a:t>árny implantát</a:t>
            </a:r>
          </a:p>
        </p:txBody>
      </p:sp>
      <p:sp>
        <p:nvSpPr>
          <p:cNvPr id="226307" name="Rectangle 3"/>
          <p:cNvSpPr>
            <a:spLocks noGrp="1" noChangeArrowheads="1"/>
          </p:cNvSpPr>
          <p:nvPr>
            <p:ph type="body" idx="1"/>
          </p:nvPr>
        </p:nvSpPr>
        <p:spPr>
          <a:xfrm>
            <a:off x="142875" y="1089025"/>
            <a:ext cx="4124325" cy="5400675"/>
          </a:xfrm>
        </p:spPr>
        <p:txBody>
          <a:bodyPr/>
          <a:lstStyle/>
          <a:p>
            <a:pPr marL="233363" indent="-233363">
              <a:lnSpc>
                <a:spcPct val="80000"/>
              </a:lnSpc>
            </a:pPr>
            <a:r>
              <a:rPr lang="sk-SK" sz="1900" dirty="0"/>
              <a:t>Zvuky prostredia a zvuky reči sú zachytené mikrofónom, odkiaľ sa informácia po kábliku odosiela do rečového procesora. </a:t>
            </a:r>
          </a:p>
          <a:p>
            <a:pPr marL="233363" indent="-233363">
              <a:lnSpc>
                <a:spcPct val="80000"/>
              </a:lnSpc>
            </a:pPr>
            <a:r>
              <a:rPr lang="sk-SK" sz="1900" dirty="0"/>
              <a:t>Rečový procesor vyberá a kóduje zvuky tak, aby sa informácie o charakteristikách prenášaného zvuku čo najvernejšie premenili na elektrické stimuly. </a:t>
            </a:r>
          </a:p>
          <a:p>
            <a:pPr marL="233363" indent="-233363">
              <a:lnSpc>
                <a:spcPct val="80000"/>
              </a:lnSpc>
            </a:pPr>
            <a:r>
              <a:rPr lang="sk-SK" sz="1900" dirty="0"/>
              <a:t>Z rečového procesora je kódovaný signál odoslaný do vysielacej cievky a odtiaľ sa cez kožu pomocou elektromagnetických vĺn vysiela do prijímača. </a:t>
            </a:r>
          </a:p>
          <a:p>
            <a:pPr marL="233363" indent="-233363">
              <a:lnSpc>
                <a:spcPct val="80000"/>
              </a:lnSpc>
            </a:pPr>
            <a:r>
              <a:rPr lang="sk-SK" sz="1900" dirty="0"/>
              <a:t>Prijímač mení kódované signály na </a:t>
            </a:r>
            <a:r>
              <a:rPr lang="sk-SK" sz="1900" dirty="0" err="1"/>
              <a:t>bifázické</a:t>
            </a:r>
            <a:r>
              <a:rPr lang="sk-SK" sz="1900" dirty="0"/>
              <a:t> prúdové elektrické impulzy. Elektrické impulzy sú vysielané k elektródam tak, aby stimulovali sluchové nervové vlákna. </a:t>
            </a:r>
          </a:p>
          <a:p>
            <a:pPr marL="233363" indent="-233363">
              <a:lnSpc>
                <a:spcPct val="80000"/>
              </a:lnSpc>
            </a:pPr>
            <a:r>
              <a:rPr lang="sk-SK" sz="1900" dirty="0"/>
              <a:t>Mozog rozoznáva signály ako sluchové vnemy.</a:t>
            </a:r>
          </a:p>
        </p:txBody>
      </p:sp>
      <p:pic>
        <p:nvPicPr>
          <p:cNvPr id="226308" name="Picture 4"/>
          <p:cNvPicPr>
            <a:picLocks noChangeAspect="1" noChangeArrowheads="1"/>
          </p:cNvPicPr>
          <p:nvPr/>
        </p:nvPicPr>
        <p:blipFill>
          <a:blip r:embed="rId3" cstate="print"/>
          <a:srcRect/>
          <a:stretch>
            <a:fillRect/>
          </a:stretch>
        </p:blipFill>
        <p:spPr bwMode="auto">
          <a:xfrm>
            <a:off x="4500563" y="1160463"/>
            <a:ext cx="4508500" cy="5183187"/>
          </a:xfrm>
          <a:prstGeom prst="rect">
            <a:avLst/>
          </a:prstGeom>
          <a:noFill/>
          <a:ln w="9525">
            <a:noFill/>
            <a:miter lim="800000"/>
            <a:headEnd/>
            <a:tailEnd/>
          </a:ln>
          <a:effectLst/>
        </p:spPr>
      </p:pic>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sk-SK" smtClean="0"/>
              <a:t>18. február 2010</a:t>
            </a:r>
            <a:endParaRPr lang="en-US"/>
          </a:p>
        </p:txBody>
      </p:sp>
      <p:sp>
        <p:nvSpPr>
          <p:cNvPr id="6" name="Zástupný symbol pro číslo snímku 5"/>
          <p:cNvSpPr>
            <a:spLocks noGrp="1"/>
          </p:cNvSpPr>
          <p:nvPr>
            <p:ph type="sldNum" sz="quarter" idx="12"/>
          </p:nvPr>
        </p:nvSpPr>
        <p:spPr/>
        <p:txBody>
          <a:bodyPr/>
          <a:lstStyle/>
          <a:p>
            <a:fld id="{7F97BCAA-4CAE-4B6F-B306-D54B984A5813}" type="slidenum">
              <a:rPr lang="en-US"/>
              <a:pPr/>
              <a:t>25</a:t>
            </a:fld>
            <a:endParaRPr lang="en-US"/>
          </a:p>
        </p:txBody>
      </p:sp>
      <p:sp>
        <p:nvSpPr>
          <p:cNvPr id="191490" name="Rectangle 2"/>
          <p:cNvSpPr>
            <a:spLocks noGrp="1" noChangeArrowheads="1"/>
          </p:cNvSpPr>
          <p:nvPr>
            <p:ph type="title"/>
          </p:nvPr>
        </p:nvSpPr>
        <p:spPr/>
        <p:txBody>
          <a:bodyPr/>
          <a:lstStyle/>
          <a:p>
            <a:r>
              <a:rPr lang="sk-SK"/>
              <a:t>Test</a:t>
            </a:r>
          </a:p>
        </p:txBody>
      </p:sp>
      <p:sp>
        <p:nvSpPr>
          <p:cNvPr id="191491" name="Rectangle 3"/>
          <p:cNvSpPr>
            <a:spLocks noGrp="1" noChangeArrowheads="1"/>
          </p:cNvSpPr>
          <p:nvPr>
            <p:ph type="body" idx="1"/>
          </p:nvPr>
        </p:nvSpPr>
        <p:spPr/>
        <p:txBody>
          <a:bodyPr/>
          <a:lstStyle/>
          <a:p>
            <a:r>
              <a:rPr lang="sk-SK"/>
              <a:t>Ako sa nazýva kniha, ktorú napísal </a:t>
            </a:r>
            <a:r>
              <a:rPr lang="en-US"/>
              <a:t>John William Strutt, </a:t>
            </a:r>
            <a:r>
              <a:rPr lang="sk-SK"/>
              <a:t>barón</a:t>
            </a:r>
            <a:r>
              <a:rPr lang="en-US"/>
              <a:t> Rayleigh</a:t>
            </a:r>
            <a:r>
              <a:rPr lang="sk-SK"/>
              <a:t> ešte v 19. storočí a je považovaná za jedno zo základných diel akustiky?</a:t>
            </a:r>
          </a:p>
          <a:p>
            <a:r>
              <a:rPr lang="sk-SK"/>
              <a:t>Aký je základný rozdiel medzi pozdĺžnou a priečnou vlnou?</a:t>
            </a:r>
          </a:p>
          <a:p>
            <a:r>
              <a:rPr lang="sk-SK"/>
              <a:t>Vlnová dĺžka zvuku sa s rastúcou frekvenciou:</a:t>
            </a:r>
          </a:p>
          <a:p>
            <a:pPr lvl="1"/>
            <a:r>
              <a:rPr lang="sk-SK"/>
              <a:t>a) zväčšuje</a:t>
            </a:r>
          </a:p>
          <a:p>
            <a:pPr lvl="1"/>
            <a:r>
              <a:rPr lang="sk-SK"/>
              <a:t>b) zmenšuje</a:t>
            </a:r>
          </a:p>
          <a:p>
            <a:pPr lvl="1"/>
            <a:r>
              <a:rPr lang="sk-SK"/>
              <a:t>c) nemení</a:t>
            </a:r>
          </a:p>
        </p:txBody>
      </p:sp>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sk-SK" smtClean="0"/>
              <a:t>18. február 2010</a:t>
            </a:r>
            <a:endParaRPr lang="en-US"/>
          </a:p>
        </p:txBody>
      </p:sp>
      <p:sp>
        <p:nvSpPr>
          <p:cNvPr id="6" name="Zástupný symbol pro číslo snímku 5"/>
          <p:cNvSpPr>
            <a:spLocks noGrp="1"/>
          </p:cNvSpPr>
          <p:nvPr>
            <p:ph type="sldNum" sz="quarter" idx="12"/>
          </p:nvPr>
        </p:nvSpPr>
        <p:spPr/>
        <p:txBody>
          <a:bodyPr/>
          <a:lstStyle/>
          <a:p>
            <a:fld id="{5A05357A-B75F-46EF-A62A-7863B7EA0ADE}" type="slidenum">
              <a:rPr lang="en-US"/>
              <a:pPr/>
              <a:t>26</a:t>
            </a:fld>
            <a:endParaRPr lang="en-US"/>
          </a:p>
        </p:txBody>
      </p:sp>
      <p:pic>
        <p:nvPicPr>
          <p:cNvPr id="56322" name="Picture 2" descr="tu"/>
          <p:cNvPicPr>
            <a:picLocks noChangeAspect="1" noChangeArrowheads="1"/>
          </p:cNvPicPr>
          <p:nvPr/>
        </p:nvPicPr>
        <p:blipFill>
          <a:blip r:embed="rId3" cstate="print"/>
          <a:srcRect l="5511" t="2812" r="3937" b="19685"/>
          <a:stretch>
            <a:fillRect/>
          </a:stretch>
        </p:blipFill>
        <p:spPr bwMode="auto">
          <a:xfrm>
            <a:off x="2776538" y="1752600"/>
            <a:ext cx="3592512" cy="3392488"/>
          </a:xfrm>
          <a:prstGeom prst="rect">
            <a:avLst/>
          </a:prstGeom>
          <a:noFill/>
          <a:ln w="9525">
            <a:noFill/>
            <a:miter lim="800000"/>
            <a:headEnd/>
            <a:tailEnd/>
          </a:ln>
        </p:spPr>
      </p:pic>
      <p:pic>
        <p:nvPicPr>
          <p:cNvPr id="56326" name="Picture 6" descr="logo2tu"/>
          <p:cNvPicPr>
            <a:picLocks noChangeAspect="1" noChangeArrowheads="1"/>
          </p:cNvPicPr>
          <p:nvPr/>
        </p:nvPicPr>
        <p:blipFill>
          <a:blip r:embed="rId4" cstate="print"/>
          <a:srcRect/>
          <a:stretch>
            <a:fillRect/>
          </a:stretch>
        </p:blipFill>
        <p:spPr bwMode="auto">
          <a:xfrm>
            <a:off x="4006850" y="565150"/>
            <a:ext cx="1130300" cy="1033463"/>
          </a:xfrm>
          <a:prstGeom prst="rect">
            <a:avLst/>
          </a:prstGeom>
          <a:noFill/>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3"/>
          <p:cNvSpPr>
            <a:spLocks noGrp="1"/>
          </p:cNvSpPr>
          <p:nvPr>
            <p:ph type="dt" sz="half" idx="10"/>
          </p:nvPr>
        </p:nvSpPr>
        <p:spPr/>
        <p:txBody>
          <a:bodyPr/>
          <a:lstStyle/>
          <a:p>
            <a:r>
              <a:rPr lang="sk-SK" smtClean="0"/>
              <a:t>18. február 2010</a:t>
            </a:r>
            <a:endParaRPr lang="en-US"/>
          </a:p>
        </p:txBody>
      </p:sp>
      <p:sp>
        <p:nvSpPr>
          <p:cNvPr id="9" name="Zástupný symbol pro číslo snímku 5"/>
          <p:cNvSpPr>
            <a:spLocks noGrp="1"/>
          </p:cNvSpPr>
          <p:nvPr>
            <p:ph type="sldNum" sz="quarter" idx="12"/>
          </p:nvPr>
        </p:nvSpPr>
        <p:spPr/>
        <p:txBody>
          <a:bodyPr/>
          <a:lstStyle/>
          <a:p>
            <a:fld id="{964C9C1B-CF1A-4BCC-99E9-9F1381390C00}" type="slidenum">
              <a:rPr lang="en-US"/>
              <a:pPr/>
              <a:t>3</a:t>
            </a:fld>
            <a:endParaRPr lang="en-US"/>
          </a:p>
        </p:txBody>
      </p:sp>
      <p:sp>
        <p:nvSpPr>
          <p:cNvPr id="151554" name="Rectangle 2"/>
          <p:cNvSpPr>
            <a:spLocks noGrp="1" noChangeArrowheads="1"/>
          </p:cNvSpPr>
          <p:nvPr>
            <p:ph type="title"/>
          </p:nvPr>
        </p:nvSpPr>
        <p:spPr>
          <a:xfrm>
            <a:off x="142875" y="188913"/>
            <a:ext cx="8858250" cy="684212"/>
          </a:xfrm>
        </p:spPr>
        <p:txBody>
          <a:bodyPr/>
          <a:lstStyle/>
          <a:p>
            <a:pPr algn="l"/>
            <a:r>
              <a:rPr lang="sk-SK" sz="3800"/>
              <a:t>História akustiky: Prvé experimenty</a:t>
            </a:r>
          </a:p>
        </p:txBody>
      </p:sp>
      <p:sp>
        <p:nvSpPr>
          <p:cNvPr id="151555" name="Rectangle 3"/>
          <p:cNvSpPr>
            <a:spLocks noGrp="1" noChangeArrowheads="1"/>
          </p:cNvSpPr>
          <p:nvPr>
            <p:ph type="body" idx="1"/>
          </p:nvPr>
        </p:nvSpPr>
        <p:spPr>
          <a:xfrm>
            <a:off x="250825" y="1089025"/>
            <a:ext cx="5329238" cy="5400675"/>
          </a:xfrm>
        </p:spPr>
        <p:txBody>
          <a:bodyPr/>
          <a:lstStyle/>
          <a:p>
            <a:pPr marL="233363" indent="-233363">
              <a:lnSpc>
                <a:spcPct val="80000"/>
              </a:lnSpc>
            </a:pPr>
            <a:r>
              <a:rPr lang="en-US" sz="1700" b="1" dirty="0"/>
              <a:t>Galileo </a:t>
            </a:r>
            <a:r>
              <a:rPr lang="en-US" sz="1700" b="1" dirty="0" err="1"/>
              <a:t>Galilei</a:t>
            </a:r>
            <a:r>
              <a:rPr lang="en-US" sz="1700" dirty="0"/>
              <a:t> (1564–1642)</a:t>
            </a:r>
            <a:r>
              <a:rPr lang="sk-SK" sz="1700" dirty="0"/>
              <a:t> – aplikoval </a:t>
            </a:r>
            <a:r>
              <a:rPr lang="sk-SK" sz="1700" b="1" dirty="0">
                <a:solidFill>
                  <a:srgbClr val="FF0000"/>
                </a:solidFill>
              </a:rPr>
              <a:t>vedecké</a:t>
            </a:r>
            <a:r>
              <a:rPr lang="sk-SK" sz="1700" dirty="0"/>
              <a:t> metódy pri štúdiu vibrácií telies a vzťahu medzi </a:t>
            </a:r>
            <a:r>
              <a:rPr lang="sk-SK" sz="1700" i="1" dirty="0">
                <a:solidFill>
                  <a:srgbClr val="FF0000"/>
                </a:solidFill>
              </a:rPr>
              <a:t>výškou tónu a frekvenciou</a:t>
            </a:r>
            <a:endParaRPr lang="en-US" sz="1700" i="1" dirty="0">
              <a:solidFill>
                <a:srgbClr val="FF0000"/>
              </a:solidFill>
            </a:endParaRPr>
          </a:p>
          <a:p>
            <a:pPr marL="233363" indent="-233363">
              <a:lnSpc>
                <a:spcPct val="80000"/>
              </a:lnSpc>
            </a:pPr>
            <a:endParaRPr lang="sk-SK" sz="1700" dirty="0"/>
          </a:p>
          <a:p>
            <a:pPr marL="233363" indent="-233363">
              <a:lnSpc>
                <a:spcPct val="80000"/>
              </a:lnSpc>
            </a:pPr>
            <a:r>
              <a:rPr lang="sk-SK" sz="1700" dirty="0"/>
              <a:t>Francúzsky matematik </a:t>
            </a:r>
            <a:r>
              <a:rPr lang="en-US" sz="1700" b="1" dirty="0"/>
              <a:t>Marin </a:t>
            </a:r>
            <a:r>
              <a:rPr lang="en-US" sz="1700" b="1" dirty="0" err="1"/>
              <a:t>Mersenne</a:t>
            </a:r>
            <a:r>
              <a:rPr lang="en-US" sz="1700" dirty="0"/>
              <a:t> </a:t>
            </a:r>
            <a:r>
              <a:rPr lang="sk-SK" sz="1700" dirty="0"/>
              <a:t>(1588-1648) študoval vibrácie strún – jeho publikácia </a:t>
            </a:r>
            <a:r>
              <a:rPr lang="en-US" sz="1700" i="1" dirty="0" err="1">
                <a:solidFill>
                  <a:srgbClr val="FF0000"/>
                </a:solidFill>
              </a:rPr>
              <a:t>Harmonicorum</a:t>
            </a:r>
            <a:r>
              <a:rPr lang="en-US" sz="1700" i="1" dirty="0">
                <a:solidFill>
                  <a:srgbClr val="FF0000"/>
                </a:solidFill>
              </a:rPr>
              <a:t> </a:t>
            </a:r>
            <a:r>
              <a:rPr lang="en-US" sz="1700" i="1" dirty="0" err="1">
                <a:solidFill>
                  <a:srgbClr val="FF0000"/>
                </a:solidFill>
              </a:rPr>
              <a:t>Libri</a:t>
            </a:r>
            <a:r>
              <a:rPr lang="en-US" sz="1700" dirty="0"/>
              <a:t> (1636) </a:t>
            </a:r>
            <a:r>
              <a:rPr lang="sk-SK" sz="1700" dirty="0"/>
              <a:t>je základom modernej hudobnej akustiky</a:t>
            </a:r>
            <a:endParaRPr lang="en-US" sz="1700" dirty="0"/>
          </a:p>
          <a:p>
            <a:pPr marL="233363" indent="-233363">
              <a:lnSpc>
                <a:spcPct val="80000"/>
              </a:lnSpc>
            </a:pPr>
            <a:endParaRPr lang="sk-SK" sz="1700" dirty="0"/>
          </a:p>
          <a:p>
            <a:pPr marL="233363" indent="-233363">
              <a:lnSpc>
                <a:spcPct val="80000"/>
              </a:lnSpc>
            </a:pPr>
            <a:r>
              <a:rPr lang="sk-SK" sz="1700" dirty="0"/>
              <a:t>Anglický fyzik </a:t>
            </a:r>
            <a:r>
              <a:rPr lang="en-US" sz="1700" b="1" dirty="0"/>
              <a:t>Robert Hooke</a:t>
            </a:r>
            <a:r>
              <a:rPr lang="sk-SK" sz="1700" dirty="0"/>
              <a:t> (1635-1703) zostrojil mechanický prístroj, pomocou ktorého dokázal </a:t>
            </a:r>
            <a:r>
              <a:rPr lang="sk-SK" sz="1700" i="1" dirty="0">
                <a:solidFill>
                  <a:srgbClr val="FF0000"/>
                </a:solidFill>
              </a:rPr>
              <a:t>generovať zvuk známej frekvencie</a:t>
            </a:r>
            <a:r>
              <a:rPr lang="sk-SK" sz="1700" dirty="0"/>
              <a:t> – dokázal tak priradiť frekvenčnú stupnicu k hudobnej stupnici</a:t>
            </a:r>
            <a:endParaRPr lang="en-US" sz="1700" dirty="0"/>
          </a:p>
          <a:p>
            <a:pPr marL="233363" indent="-233363">
              <a:lnSpc>
                <a:spcPct val="80000"/>
              </a:lnSpc>
            </a:pPr>
            <a:endParaRPr lang="sk-SK" sz="1700" dirty="0"/>
          </a:p>
          <a:p>
            <a:pPr marL="233363" indent="-233363">
              <a:lnSpc>
                <a:spcPct val="80000"/>
              </a:lnSpc>
            </a:pPr>
            <a:r>
              <a:rPr lang="sk-SK" sz="1700" dirty="0"/>
              <a:t>Na prácu </a:t>
            </a:r>
            <a:r>
              <a:rPr lang="en-US" sz="1700" dirty="0"/>
              <a:t>Robert</a:t>
            </a:r>
            <a:r>
              <a:rPr lang="sk-SK" sz="1700" dirty="0"/>
              <a:t>a</a:t>
            </a:r>
            <a:r>
              <a:rPr lang="en-US" sz="1700" dirty="0"/>
              <a:t> Hook</a:t>
            </a:r>
            <a:r>
              <a:rPr lang="sk-SK" sz="1700" dirty="0"/>
              <a:t>a nadviazal francúzsky fyzik </a:t>
            </a:r>
            <a:r>
              <a:rPr lang="en-US" sz="1700" b="1" dirty="0" err="1"/>
              <a:t>Félix</a:t>
            </a:r>
            <a:r>
              <a:rPr lang="en-US" sz="1700" b="1" dirty="0"/>
              <a:t> </a:t>
            </a:r>
            <a:r>
              <a:rPr lang="en-US" sz="1700" b="1" dirty="0" err="1"/>
              <a:t>Savart</a:t>
            </a:r>
            <a:r>
              <a:rPr lang="sk-SK" sz="1700" dirty="0"/>
              <a:t> </a:t>
            </a:r>
            <a:r>
              <a:rPr lang="en-US" sz="1700" dirty="0"/>
              <a:t>(1791-1841)</a:t>
            </a:r>
            <a:r>
              <a:rPr lang="sk-SK" sz="1700" dirty="0"/>
              <a:t> zostrojením dokonalejšieho „</a:t>
            </a:r>
            <a:r>
              <a:rPr lang="sk-SK" sz="1700" dirty="0" err="1"/>
              <a:t>Savartovho</a:t>
            </a:r>
            <a:r>
              <a:rPr lang="sk-SK" sz="1700" dirty="0"/>
              <a:t> kolesa“</a:t>
            </a:r>
            <a:endParaRPr lang="en-US" sz="1700" dirty="0"/>
          </a:p>
          <a:p>
            <a:pPr marL="233363" indent="-233363">
              <a:lnSpc>
                <a:spcPct val="80000"/>
              </a:lnSpc>
            </a:pPr>
            <a:endParaRPr lang="sk-SK" sz="1700" b="1" dirty="0"/>
          </a:p>
          <a:p>
            <a:pPr marL="233363" indent="-233363">
              <a:lnSpc>
                <a:spcPct val="80000"/>
              </a:lnSpc>
            </a:pPr>
            <a:r>
              <a:rPr lang="sk-SK" sz="1700" b="1" dirty="0" err="1"/>
              <a:t>Joseph</a:t>
            </a:r>
            <a:r>
              <a:rPr lang="sk-SK" sz="1700" b="1" dirty="0"/>
              <a:t> </a:t>
            </a:r>
            <a:r>
              <a:rPr lang="sk-SK" sz="1700" b="1" dirty="0" err="1"/>
              <a:t>Sauveur</a:t>
            </a:r>
            <a:r>
              <a:rPr lang="sk-SK" sz="1700" dirty="0"/>
              <a:t> (1653-1716) detailne študoval vzťah medzi výškou tónu a frekvenciou zvukových vĺn, generovaných strunami,  </a:t>
            </a:r>
            <a:r>
              <a:rPr lang="sk-SK" sz="1700" dirty="0" err="1"/>
              <a:t>navrho</a:t>
            </a:r>
            <a:r>
              <a:rPr lang="en-US" sz="1700" dirty="0"/>
              <a:t>l</a:t>
            </a:r>
            <a:r>
              <a:rPr lang="sk-SK" sz="1700" dirty="0"/>
              <a:t> základ </a:t>
            </a:r>
            <a:r>
              <a:rPr lang="sk-SK" sz="1700" i="1" dirty="0">
                <a:solidFill>
                  <a:srgbClr val="FF0000"/>
                </a:solidFill>
              </a:rPr>
              <a:t>akustickej terminológie</a:t>
            </a:r>
            <a:r>
              <a:rPr lang="sk-SK" sz="1700" dirty="0"/>
              <a:t> a ako prvý navrhol názov akustika pre vedný odbor</a:t>
            </a:r>
          </a:p>
        </p:txBody>
      </p:sp>
      <p:pic>
        <p:nvPicPr>
          <p:cNvPr id="151557" name="Picture 5" descr="Hampden-Sydney8a"/>
          <p:cNvPicPr>
            <a:picLocks noChangeAspect="1" noChangeArrowheads="1"/>
          </p:cNvPicPr>
          <p:nvPr/>
        </p:nvPicPr>
        <p:blipFill>
          <a:blip r:embed="rId3" cstate="print"/>
          <a:srcRect/>
          <a:stretch>
            <a:fillRect/>
          </a:stretch>
        </p:blipFill>
        <p:spPr bwMode="auto">
          <a:xfrm>
            <a:off x="6840538" y="3573463"/>
            <a:ext cx="2000250" cy="2857500"/>
          </a:xfrm>
          <a:prstGeom prst="rect">
            <a:avLst/>
          </a:prstGeom>
          <a:noFill/>
        </p:spPr>
      </p:pic>
      <p:pic>
        <p:nvPicPr>
          <p:cNvPr id="151559" name="Picture 7" descr="jbhsavart72"/>
          <p:cNvPicPr>
            <a:picLocks noChangeAspect="1" noChangeArrowheads="1"/>
          </p:cNvPicPr>
          <p:nvPr/>
        </p:nvPicPr>
        <p:blipFill>
          <a:blip r:embed="rId4" cstate="print"/>
          <a:srcRect/>
          <a:stretch>
            <a:fillRect/>
          </a:stretch>
        </p:blipFill>
        <p:spPr bwMode="auto">
          <a:xfrm>
            <a:off x="6084888" y="1196975"/>
            <a:ext cx="2743200" cy="2232025"/>
          </a:xfrm>
          <a:prstGeom prst="rect">
            <a:avLst/>
          </a:prstGeom>
          <a:noFill/>
        </p:spPr>
      </p:pic>
      <p:pic>
        <p:nvPicPr>
          <p:cNvPr id="151560" name="babyplease.mp3">
            <a:hlinkClick r:id="" action="ppaction://media"/>
          </p:cNvPr>
          <p:cNvPicPr>
            <a:picLocks noRot="1" noChangeAspect="1" noChangeArrowheads="1"/>
          </p:cNvPicPr>
          <p:nvPr>
            <a:audioFile r:link="rId1"/>
          </p:nvPr>
        </p:nvPicPr>
        <p:blipFill>
          <a:blip r:embed="rId5" cstate="print"/>
          <a:srcRect/>
          <a:stretch>
            <a:fillRect/>
          </a:stretch>
        </p:blipFill>
        <p:spPr bwMode="auto">
          <a:xfrm>
            <a:off x="5651500" y="1268413"/>
            <a:ext cx="304800" cy="304800"/>
          </a:xfrm>
          <a:prstGeom prst="rect">
            <a:avLst/>
          </a:prstGeom>
          <a:noFill/>
        </p:spPr>
      </p:pic>
    </p:spTree>
  </p:cSld>
  <p:clrMapOvr>
    <a:masterClrMapping/>
  </p:clrMapOvr>
  <p:transition spd="med">
    <p:zoom/>
  </p:transition>
  <p:timing>
    <p:tnLst>
      <p:par>
        <p:cTn id="1" dur="indefinite" restart="never" nodeType="tmRoot">
          <p:childTnLst>
            <p:seq concurrent="1" nextAc="seek">
              <p:cTn id="2" restart="whenNotActive" fill="hold" evtFilter="cancelBubble" nodeType="interactiveSeq">
                <p:stCondLst>
                  <p:cond evt="onClick" delay="0">
                    <p:tgtEl>
                      <p:spTgt spid="15156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87" fill="hold"/>
                                        <p:tgtEl>
                                          <p:spTgt spid="151560"/>
                                        </p:tgtEl>
                                      </p:cBhvr>
                                    </p:cmd>
                                  </p:childTnLst>
                                </p:cTn>
                              </p:par>
                            </p:childTnLst>
                          </p:cTn>
                        </p:par>
                      </p:childTnLst>
                    </p:cTn>
                  </p:par>
                </p:childTnLst>
              </p:cTn>
              <p:nextCondLst>
                <p:cond evt="onClick" delay="0">
                  <p:tgtEl>
                    <p:spTgt spid="15156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156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3"/>
          <p:cNvSpPr>
            <a:spLocks noGrp="1"/>
          </p:cNvSpPr>
          <p:nvPr>
            <p:ph type="dt" sz="half" idx="10"/>
          </p:nvPr>
        </p:nvSpPr>
        <p:spPr/>
        <p:txBody>
          <a:bodyPr/>
          <a:lstStyle/>
          <a:p>
            <a:r>
              <a:rPr lang="sk-SK" smtClean="0"/>
              <a:t>18. február 2010</a:t>
            </a:r>
            <a:endParaRPr lang="en-US"/>
          </a:p>
        </p:txBody>
      </p:sp>
      <p:sp>
        <p:nvSpPr>
          <p:cNvPr id="9" name="Zástupný symbol pro číslo snímku 5"/>
          <p:cNvSpPr>
            <a:spLocks noGrp="1"/>
          </p:cNvSpPr>
          <p:nvPr>
            <p:ph type="sldNum" sz="quarter" idx="12"/>
          </p:nvPr>
        </p:nvSpPr>
        <p:spPr/>
        <p:txBody>
          <a:bodyPr/>
          <a:lstStyle/>
          <a:p>
            <a:fld id="{774B25C6-5040-4BAA-ACD7-ECA306E35D7C}" type="slidenum">
              <a:rPr lang="en-US"/>
              <a:pPr/>
              <a:t>4</a:t>
            </a:fld>
            <a:endParaRPr lang="en-US"/>
          </a:p>
        </p:txBody>
      </p:sp>
      <p:sp>
        <p:nvSpPr>
          <p:cNvPr id="152578" name="Rectangle 2"/>
          <p:cNvSpPr>
            <a:spLocks noGrp="1" noChangeArrowheads="1"/>
          </p:cNvSpPr>
          <p:nvPr>
            <p:ph type="title"/>
          </p:nvPr>
        </p:nvSpPr>
        <p:spPr>
          <a:xfrm>
            <a:off x="142875" y="188913"/>
            <a:ext cx="6218262" cy="485775"/>
          </a:xfrm>
        </p:spPr>
        <p:txBody>
          <a:bodyPr/>
          <a:lstStyle/>
          <a:p>
            <a:r>
              <a:rPr lang="en-US" sz="3800" dirty="0" err="1" smtClean="0"/>
              <a:t>Vlnenie</a:t>
            </a:r>
            <a:r>
              <a:rPr lang="en-US" sz="3800" dirty="0" smtClean="0"/>
              <a:t> </a:t>
            </a:r>
            <a:r>
              <a:rPr lang="en-US" sz="3800" dirty="0" err="1" smtClean="0"/>
              <a:t>alebo</a:t>
            </a:r>
            <a:r>
              <a:rPr lang="en-US" sz="3800" dirty="0" smtClean="0"/>
              <a:t> </a:t>
            </a:r>
            <a:r>
              <a:rPr lang="sk-SK" sz="3800" dirty="0" smtClean="0"/>
              <a:t>žiarenie ?</a:t>
            </a:r>
            <a:endParaRPr lang="sk-SK" sz="3800" dirty="0"/>
          </a:p>
        </p:txBody>
      </p:sp>
      <p:pic>
        <p:nvPicPr>
          <p:cNvPr id="152580" name="Picture 4"/>
          <p:cNvPicPr>
            <a:picLocks noChangeAspect="1" noChangeArrowheads="1"/>
          </p:cNvPicPr>
          <p:nvPr/>
        </p:nvPicPr>
        <p:blipFill>
          <a:blip r:embed="rId2" cstate="print"/>
          <a:srcRect/>
          <a:stretch>
            <a:fillRect/>
          </a:stretch>
        </p:blipFill>
        <p:spPr bwMode="auto">
          <a:xfrm>
            <a:off x="7056438" y="260350"/>
            <a:ext cx="1819275" cy="1590675"/>
          </a:xfrm>
          <a:prstGeom prst="rect">
            <a:avLst/>
          </a:prstGeom>
          <a:noFill/>
          <a:ln w="9525">
            <a:noFill/>
            <a:miter lim="800000"/>
            <a:headEnd/>
            <a:tailEnd/>
          </a:ln>
          <a:effectLst/>
        </p:spPr>
      </p:pic>
      <p:sp>
        <p:nvSpPr>
          <p:cNvPr id="152582" name="Rectangle 6"/>
          <p:cNvSpPr>
            <a:spLocks noChangeArrowheads="1"/>
          </p:cNvSpPr>
          <p:nvPr/>
        </p:nvSpPr>
        <p:spPr bwMode="auto">
          <a:xfrm>
            <a:off x="179388" y="873125"/>
            <a:ext cx="6372225" cy="5616575"/>
          </a:xfrm>
          <a:prstGeom prst="rect">
            <a:avLst/>
          </a:prstGeom>
          <a:noFill/>
          <a:ln w="9525">
            <a:noFill/>
            <a:miter lim="800000"/>
            <a:headEnd/>
            <a:tailEnd/>
          </a:ln>
          <a:effectLst/>
        </p:spPr>
        <p:txBody>
          <a:bodyPr lIns="86125" tIns="43063" rIns="86125" bIns="43063"/>
          <a:lstStyle/>
          <a:p>
            <a:pPr marL="233363" indent="-233363" defTabSz="860425">
              <a:lnSpc>
                <a:spcPct val="80000"/>
              </a:lnSpc>
              <a:spcBef>
                <a:spcPct val="20000"/>
              </a:spcBef>
            </a:pPr>
            <a:r>
              <a:rPr lang="en-US" sz="2100" dirty="0" err="1">
                <a:latin typeface="Times New Roman" pitchFamily="18" charset="0"/>
              </a:rPr>
              <a:t>jeden</a:t>
            </a:r>
            <a:r>
              <a:rPr lang="en-US" sz="2100" dirty="0">
                <a:latin typeface="Times New Roman" pitchFamily="18" charset="0"/>
              </a:rPr>
              <a:t> z </a:t>
            </a:r>
            <a:r>
              <a:rPr lang="en-US" sz="2100" dirty="0" err="1">
                <a:latin typeface="Times New Roman" pitchFamily="18" charset="0"/>
              </a:rPr>
              <a:t>najzauj</a:t>
            </a:r>
            <a:r>
              <a:rPr lang="sk-SK" sz="2100" dirty="0" err="1">
                <a:latin typeface="Times New Roman" pitchFamily="18" charset="0"/>
              </a:rPr>
              <a:t>ímavejších</a:t>
            </a:r>
            <a:r>
              <a:rPr lang="sk-SK" sz="2100" dirty="0">
                <a:latin typeface="Times New Roman" pitchFamily="18" charset="0"/>
              </a:rPr>
              <a:t> a najkontroverznejších historických experimentov, ktorým sa doposiaľ demonštruje prenos zvuku vzduchom</a:t>
            </a:r>
          </a:p>
          <a:p>
            <a:pPr marL="233363" indent="-233363" defTabSz="860425">
              <a:lnSpc>
                <a:spcPct val="80000"/>
              </a:lnSpc>
              <a:spcBef>
                <a:spcPct val="20000"/>
              </a:spcBef>
            </a:pPr>
            <a:r>
              <a:rPr lang="sk-SK" sz="2100" dirty="0">
                <a:latin typeface="Times New Roman" pitchFamily="18" charset="0"/>
              </a:rPr>
              <a:t>Jeho podstata spočíva v pozorovaní, že odčerpávaním vzduchu sa postupne znižuje hlasitosť zvončeka, umiestneného v sklenenej banke</a:t>
            </a:r>
          </a:p>
          <a:p>
            <a:pPr marL="233363" indent="-233363" defTabSz="860425">
              <a:lnSpc>
                <a:spcPct val="80000"/>
              </a:lnSpc>
              <a:spcBef>
                <a:spcPct val="20000"/>
              </a:spcBef>
            </a:pPr>
            <a:r>
              <a:rPr lang="sk-SK" sz="2100" dirty="0">
                <a:latin typeface="Times New Roman" pitchFamily="18" charset="0"/>
              </a:rPr>
              <a:t>„</a:t>
            </a:r>
            <a:r>
              <a:rPr lang="en-US" sz="2100" dirty="0">
                <a:latin typeface="Times New Roman" pitchFamily="18" charset="0"/>
              </a:rPr>
              <a:t>bell-in-vacuum experiment</a:t>
            </a:r>
            <a:r>
              <a:rPr lang="sk-SK" sz="2100" dirty="0">
                <a:latin typeface="Times New Roman" pitchFamily="18" charset="0"/>
              </a:rPr>
              <a:t>“ bol prvýkrát uskutočnený </a:t>
            </a:r>
            <a:r>
              <a:rPr lang="en-US" sz="2100" dirty="0" err="1">
                <a:solidFill>
                  <a:srgbClr val="FF0000"/>
                </a:solidFill>
                <a:latin typeface="Times New Roman" pitchFamily="18" charset="0"/>
              </a:rPr>
              <a:t>Athanasi</a:t>
            </a:r>
            <a:r>
              <a:rPr lang="sk-SK" sz="2100" dirty="0" err="1">
                <a:solidFill>
                  <a:srgbClr val="FF0000"/>
                </a:solidFill>
                <a:latin typeface="Times New Roman" pitchFamily="18" charset="0"/>
              </a:rPr>
              <a:t>om</a:t>
            </a:r>
            <a:r>
              <a:rPr lang="en-US" sz="2100" dirty="0">
                <a:solidFill>
                  <a:srgbClr val="FF0000"/>
                </a:solidFill>
                <a:latin typeface="Times New Roman" pitchFamily="18" charset="0"/>
              </a:rPr>
              <a:t> </a:t>
            </a:r>
            <a:r>
              <a:rPr lang="en-US" sz="2100" dirty="0" err="1">
                <a:solidFill>
                  <a:srgbClr val="FF0000"/>
                </a:solidFill>
                <a:latin typeface="Times New Roman" pitchFamily="18" charset="0"/>
              </a:rPr>
              <a:t>Kircher</a:t>
            </a:r>
            <a:r>
              <a:rPr lang="sk-SK" sz="2100" dirty="0" err="1">
                <a:solidFill>
                  <a:srgbClr val="FF0000"/>
                </a:solidFill>
                <a:latin typeface="Times New Roman" pitchFamily="18" charset="0"/>
              </a:rPr>
              <a:t>om</a:t>
            </a:r>
            <a:r>
              <a:rPr lang="sk-SK" sz="2100" dirty="0">
                <a:latin typeface="Times New Roman" pitchFamily="18" charset="0"/>
              </a:rPr>
              <a:t>, nemeckým učiteľom, ktorý ho opísal v knihe </a:t>
            </a:r>
            <a:r>
              <a:rPr lang="en-US" sz="2100" dirty="0" err="1">
                <a:solidFill>
                  <a:srgbClr val="FF0000"/>
                </a:solidFill>
                <a:latin typeface="Times New Roman" pitchFamily="18" charset="0"/>
              </a:rPr>
              <a:t>Musurgia</a:t>
            </a:r>
            <a:r>
              <a:rPr lang="en-US" sz="2100" dirty="0">
                <a:solidFill>
                  <a:srgbClr val="FF0000"/>
                </a:solidFill>
                <a:latin typeface="Times New Roman" pitchFamily="18" charset="0"/>
              </a:rPr>
              <a:t> </a:t>
            </a:r>
            <a:r>
              <a:rPr lang="en-US" sz="2100" dirty="0" err="1">
                <a:solidFill>
                  <a:srgbClr val="FF0000"/>
                </a:solidFill>
                <a:latin typeface="Times New Roman" pitchFamily="18" charset="0"/>
              </a:rPr>
              <a:t>Universalis</a:t>
            </a:r>
            <a:r>
              <a:rPr lang="en-US" sz="2100" dirty="0">
                <a:solidFill>
                  <a:srgbClr val="FF0000"/>
                </a:solidFill>
                <a:latin typeface="Times New Roman" pitchFamily="18" charset="0"/>
              </a:rPr>
              <a:t> (1650)</a:t>
            </a:r>
          </a:p>
          <a:p>
            <a:pPr marL="233363" indent="-233363" defTabSz="860425">
              <a:lnSpc>
                <a:spcPct val="80000"/>
              </a:lnSpc>
              <a:spcBef>
                <a:spcPct val="20000"/>
              </a:spcBef>
            </a:pPr>
            <a:r>
              <a:rPr lang="sk-SK" sz="2100" dirty="0" err="1">
                <a:latin typeface="Times New Roman" pitchFamily="18" charset="0"/>
              </a:rPr>
              <a:t>Kircher</a:t>
            </a:r>
            <a:r>
              <a:rPr lang="sk-SK" sz="2100" dirty="0">
                <a:latin typeface="Times New Roman" pitchFamily="18" charset="0"/>
              </a:rPr>
              <a:t> zistil, že aj po odčerpaní vzduchu z banky bol zvuk zvončeka počuteľný, na základe čoho skonštatoval, že </a:t>
            </a:r>
            <a:r>
              <a:rPr lang="sk-SK" sz="2100" b="1" u="sng" dirty="0">
                <a:solidFill>
                  <a:schemeClr val="tx1">
                    <a:lumMod val="95000"/>
                    <a:lumOff val="5000"/>
                  </a:schemeClr>
                </a:solidFill>
                <a:latin typeface="Times New Roman" pitchFamily="18" charset="0"/>
              </a:rPr>
              <a:t>vzduch na prenos zvuku nie je potrebný</a:t>
            </a:r>
          </a:p>
          <a:p>
            <a:pPr marL="233363" indent="-233363" defTabSz="860425">
              <a:lnSpc>
                <a:spcPct val="80000"/>
              </a:lnSpc>
              <a:spcBef>
                <a:spcPct val="20000"/>
              </a:spcBef>
            </a:pPr>
            <a:r>
              <a:rPr lang="sk-SK" sz="2100" dirty="0">
                <a:latin typeface="Times New Roman" pitchFamily="18" charset="0"/>
              </a:rPr>
              <a:t>Potvrdil tým dovtedy platnú filozofické a vedecké tvrdenie, že nositeľmi zvuku sú neviditeľné častice, ktoré sa šíria od zdroja zvuku do priestoru </a:t>
            </a:r>
          </a:p>
          <a:p>
            <a:pPr marL="233363" indent="-233363" defTabSz="860425">
              <a:lnSpc>
                <a:spcPct val="80000"/>
              </a:lnSpc>
              <a:spcBef>
                <a:spcPct val="20000"/>
              </a:spcBef>
            </a:pPr>
            <a:r>
              <a:rPr lang="sk-SK" sz="2100" dirty="0">
                <a:latin typeface="Times New Roman" pitchFamily="18" charset="0"/>
              </a:rPr>
              <a:t>v skutočnosti bol zvuk počuteľný preto, že vzduch bol odčerpaný nedostatočne – </a:t>
            </a:r>
            <a:r>
              <a:rPr lang="sk-SK" sz="2100" b="1" u="sng" dirty="0">
                <a:latin typeface="Times New Roman" pitchFamily="18" charset="0"/>
              </a:rPr>
              <a:t>v banke nebolo absolútne </a:t>
            </a:r>
            <a:r>
              <a:rPr lang="sk-SK" sz="2100" b="1" u="sng" dirty="0" smtClean="0">
                <a:latin typeface="Times New Roman" pitchFamily="18" charset="0"/>
              </a:rPr>
              <a:t>vákuum</a:t>
            </a:r>
            <a:r>
              <a:rPr lang="sk-SK" sz="2100" dirty="0" smtClean="0">
                <a:latin typeface="Times New Roman" pitchFamily="18" charset="0"/>
              </a:rPr>
              <a:t> </a:t>
            </a:r>
            <a:r>
              <a:rPr lang="sk-SK" sz="2100" smtClean="0">
                <a:latin typeface="Times New Roman" pitchFamily="18" charset="0"/>
              </a:rPr>
              <a:t>– mylný záver </a:t>
            </a:r>
            <a:r>
              <a:rPr lang="sk-SK" sz="2100" dirty="0" smtClean="0">
                <a:latin typeface="Times New Roman" pitchFamily="18" charset="0"/>
              </a:rPr>
              <a:t>záver, ktorý vychádzal z mylného predpokladu</a:t>
            </a:r>
            <a:endParaRPr lang="sk-SK" sz="2100" dirty="0">
              <a:latin typeface="Times New Roman" pitchFamily="18" charset="0"/>
            </a:endParaRPr>
          </a:p>
        </p:txBody>
      </p:sp>
      <p:pic>
        <p:nvPicPr>
          <p:cNvPr id="152583" name="Picture 7"/>
          <p:cNvPicPr>
            <a:picLocks noChangeAspect="1" noChangeArrowheads="1"/>
          </p:cNvPicPr>
          <p:nvPr/>
        </p:nvPicPr>
        <p:blipFill>
          <a:blip r:embed="rId3" cstate="print"/>
          <a:srcRect/>
          <a:stretch>
            <a:fillRect/>
          </a:stretch>
        </p:blipFill>
        <p:spPr bwMode="auto">
          <a:xfrm>
            <a:off x="6462713" y="260350"/>
            <a:ext cx="2438400" cy="3673475"/>
          </a:xfrm>
          <a:prstGeom prst="rect">
            <a:avLst/>
          </a:prstGeom>
          <a:noFill/>
          <a:ln w="9525">
            <a:noFill/>
            <a:miter lim="800000"/>
            <a:headEnd/>
            <a:tailEnd/>
          </a:ln>
          <a:effectLst/>
        </p:spPr>
      </p:pic>
      <p:pic>
        <p:nvPicPr>
          <p:cNvPr id="152585" name="Picture 9"/>
          <p:cNvPicPr>
            <a:picLocks noChangeAspect="1" noChangeArrowheads="1"/>
          </p:cNvPicPr>
          <p:nvPr/>
        </p:nvPicPr>
        <p:blipFill>
          <a:blip r:embed="rId4" cstate="print"/>
          <a:srcRect/>
          <a:stretch>
            <a:fillRect/>
          </a:stretch>
        </p:blipFill>
        <p:spPr bwMode="auto">
          <a:xfrm>
            <a:off x="6480175" y="3968750"/>
            <a:ext cx="2441575" cy="2441575"/>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10"/>
          </p:nvPr>
        </p:nvSpPr>
        <p:spPr/>
        <p:txBody>
          <a:bodyPr/>
          <a:lstStyle/>
          <a:p>
            <a:r>
              <a:rPr lang="sk-SK" smtClean="0"/>
              <a:t>18. február 2010</a:t>
            </a:r>
            <a:endParaRPr lang="en-US"/>
          </a:p>
        </p:txBody>
      </p:sp>
      <p:sp>
        <p:nvSpPr>
          <p:cNvPr id="8" name="Zástupný symbol pro číslo snímku 5"/>
          <p:cNvSpPr>
            <a:spLocks noGrp="1"/>
          </p:cNvSpPr>
          <p:nvPr>
            <p:ph type="sldNum" sz="quarter" idx="12"/>
          </p:nvPr>
        </p:nvSpPr>
        <p:spPr/>
        <p:txBody>
          <a:bodyPr/>
          <a:lstStyle/>
          <a:p>
            <a:fld id="{023CA7A5-F44F-4205-8099-A1FB1ECAB984}" type="slidenum">
              <a:rPr lang="en-US"/>
              <a:pPr/>
              <a:t>5</a:t>
            </a:fld>
            <a:endParaRPr lang="en-US"/>
          </a:p>
        </p:txBody>
      </p:sp>
      <p:sp>
        <p:nvSpPr>
          <p:cNvPr id="225282" name="Rectangle 2"/>
          <p:cNvSpPr>
            <a:spLocks noGrp="1" noChangeArrowheads="1"/>
          </p:cNvSpPr>
          <p:nvPr>
            <p:ph type="title"/>
          </p:nvPr>
        </p:nvSpPr>
        <p:spPr>
          <a:xfrm>
            <a:off x="142875" y="188913"/>
            <a:ext cx="8858250" cy="425450"/>
          </a:xfrm>
        </p:spPr>
        <p:txBody>
          <a:bodyPr/>
          <a:lstStyle/>
          <a:p>
            <a:r>
              <a:rPr lang="en-US" sz="3800" dirty="0"/>
              <a:t>“</a:t>
            </a:r>
            <a:r>
              <a:rPr lang="sk-SK" sz="3800" dirty="0"/>
              <a:t>B</a:t>
            </a:r>
            <a:r>
              <a:rPr lang="en-US" sz="3800" dirty="0"/>
              <a:t>ell-in-vacuum” </a:t>
            </a:r>
            <a:r>
              <a:rPr lang="en-US" sz="3800" dirty="0" smtClean="0"/>
              <a:t>experiment</a:t>
            </a:r>
            <a:r>
              <a:rPr lang="sk-SK" sz="3800" dirty="0" smtClean="0"/>
              <a:t> II</a:t>
            </a:r>
            <a:endParaRPr lang="sk-SK" sz="3800" dirty="0"/>
          </a:p>
        </p:txBody>
      </p:sp>
      <p:sp>
        <p:nvSpPr>
          <p:cNvPr id="225284" name="Rectangle 4"/>
          <p:cNvSpPr>
            <a:spLocks noGrp="1" noChangeArrowheads="1"/>
          </p:cNvSpPr>
          <p:nvPr>
            <p:ph type="body" idx="1"/>
          </p:nvPr>
        </p:nvSpPr>
        <p:spPr>
          <a:xfrm>
            <a:off x="142875" y="800065"/>
            <a:ext cx="4537075" cy="3979916"/>
          </a:xfrm>
          <a:noFill/>
          <a:ln/>
        </p:spPr>
        <p:txBody>
          <a:bodyPr/>
          <a:lstStyle/>
          <a:p>
            <a:pPr marL="233363" indent="-233363">
              <a:lnSpc>
                <a:spcPct val="80000"/>
              </a:lnSpc>
            </a:pPr>
            <a:r>
              <a:rPr lang="sk-SK" sz="1900" dirty="0"/>
              <a:t>v roku 1660 </a:t>
            </a:r>
            <a:r>
              <a:rPr lang="sk-SK" sz="1900" dirty="0" err="1"/>
              <a:t>anglo-írsky</a:t>
            </a:r>
            <a:r>
              <a:rPr lang="sk-SK" sz="1900" dirty="0"/>
              <a:t> vedec </a:t>
            </a:r>
            <a:r>
              <a:rPr lang="en-US" sz="1900" dirty="0">
                <a:solidFill>
                  <a:srgbClr val="FF0000"/>
                </a:solidFill>
              </a:rPr>
              <a:t>Robert Boyle</a:t>
            </a:r>
            <a:r>
              <a:rPr lang="sk-SK" sz="1900" dirty="0"/>
              <a:t> zlepšil technológiu vákuovej pumpy, pomocou ktorej dosiahol zníženie počuteľnosti zvuku pod prah počutia</a:t>
            </a:r>
          </a:p>
          <a:p>
            <a:pPr marL="233363" indent="-233363">
              <a:lnSpc>
                <a:spcPct val="80000"/>
              </a:lnSpc>
            </a:pPr>
            <a:r>
              <a:rPr lang="sk-SK" sz="1900" dirty="0"/>
              <a:t>na základe toho správne skonštatoval, že na prenos zvuku je potrebné nejaké médium – vzduch</a:t>
            </a:r>
          </a:p>
          <a:p>
            <a:pPr marL="233363" indent="-233363">
              <a:lnSpc>
                <a:spcPct val="80000"/>
              </a:lnSpc>
            </a:pPr>
            <a:r>
              <a:rPr lang="sk-SK" sz="1900" dirty="0"/>
              <a:t>hoci tento záver bol korektný, jeho zdôvodnenie bolo zavádzajúce</a:t>
            </a:r>
          </a:p>
          <a:p>
            <a:pPr marL="233363" indent="-233363">
              <a:lnSpc>
                <a:spcPct val="80000"/>
              </a:lnSpc>
            </a:pPr>
            <a:r>
              <a:rPr lang="sk-SK" sz="1900" dirty="0"/>
              <a:t>dokonca aj so súčasnými pumpami sa nedá dosiahnuť absolútne vákuum a súčasné experimenty potvrdzujú, že množstvo vzduchu, ktorý zostane vo vákuovej banke je na prenos zvuku </a:t>
            </a:r>
            <a:r>
              <a:rPr lang="en-US" sz="1900" dirty="0"/>
              <a:t> </a:t>
            </a:r>
            <a:r>
              <a:rPr lang="sk-SK" sz="1900" dirty="0"/>
              <a:t>postačujúce</a:t>
            </a:r>
            <a:endParaRPr lang="en-US" sz="1900" dirty="0"/>
          </a:p>
        </p:txBody>
      </p:sp>
      <p:pic>
        <p:nvPicPr>
          <p:cNvPr id="225285" name="Picture 5"/>
          <p:cNvPicPr>
            <a:picLocks noChangeAspect="1" noChangeArrowheads="1"/>
          </p:cNvPicPr>
          <p:nvPr/>
        </p:nvPicPr>
        <p:blipFill>
          <a:blip r:embed="rId2" cstate="print"/>
          <a:srcRect/>
          <a:stretch>
            <a:fillRect/>
          </a:stretch>
        </p:blipFill>
        <p:spPr bwMode="auto">
          <a:xfrm>
            <a:off x="5056829" y="873125"/>
            <a:ext cx="3852221" cy="3578239"/>
          </a:xfrm>
          <a:prstGeom prst="rect">
            <a:avLst/>
          </a:prstGeom>
          <a:noFill/>
          <a:ln w="9525">
            <a:noFill/>
            <a:miter lim="800000"/>
            <a:headEnd/>
            <a:tailEnd/>
          </a:ln>
          <a:effectLst/>
        </p:spPr>
      </p:pic>
      <p:sp>
        <p:nvSpPr>
          <p:cNvPr id="225287" name="Rectangle 7"/>
          <p:cNvSpPr>
            <a:spLocks noChangeArrowheads="1"/>
          </p:cNvSpPr>
          <p:nvPr/>
        </p:nvSpPr>
        <p:spPr bwMode="auto">
          <a:xfrm>
            <a:off x="179388" y="4706955"/>
            <a:ext cx="8748712" cy="1854183"/>
          </a:xfrm>
          <a:prstGeom prst="rect">
            <a:avLst/>
          </a:prstGeom>
          <a:noFill/>
          <a:ln w="9525">
            <a:noFill/>
            <a:miter lim="800000"/>
            <a:headEnd/>
            <a:tailEnd/>
          </a:ln>
          <a:effectLst/>
        </p:spPr>
        <p:txBody>
          <a:bodyPr lIns="86125" tIns="43063" rIns="86125" bIns="43063"/>
          <a:lstStyle/>
          <a:p>
            <a:pPr marL="233363" indent="-233363" defTabSz="860425">
              <a:lnSpc>
                <a:spcPct val="80000"/>
              </a:lnSpc>
              <a:spcBef>
                <a:spcPct val="20000"/>
              </a:spcBef>
            </a:pPr>
            <a:r>
              <a:rPr lang="sk-SK" sz="1900" dirty="0">
                <a:latin typeface="Times New Roman" pitchFamily="18" charset="0"/>
              </a:rPr>
              <a:t>skutočným dôvodom zníženia hladiny zvuku bolo (a je) </a:t>
            </a:r>
            <a:r>
              <a:rPr lang="sk-SK" sz="1900" b="1" i="1" dirty="0">
                <a:solidFill>
                  <a:srgbClr val="FF0000"/>
                </a:solidFill>
                <a:latin typeface="Times New Roman" pitchFamily="18" charset="0"/>
              </a:rPr>
              <a:t>impedančné neprispôsobenie</a:t>
            </a:r>
            <a:r>
              <a:rPr lang="sk-SK" sz="1900" dirty="0">
                <a:latin typeface="Times New Roman" pitchFamily="18" charset="0"/>
              </a:rPr>
              <a:t> medzi zvončekom a vzduchom na jednej strane a vzduchom a stenou banky na druhej strane, spôsobené veľkým rozdielom v hustotách prostredí (zvonček, vzduch, stena banky, vzduch), vďaka čomu bol prenos zvuku medzi týmito prostrediami veľmi neefektívny</a:t>
            </a:r>
          </a:p>
          <a:p>
            <a:pPr marL="233363" indent="-233363" defTabSz="860425">
              <a:lnSpc>
                <a:spcPct val="80000"/>
              </a:lnSpc>
              <a:spcBef>
                <a:spcPct val="20000"/>
              </a:spcBef>
            </a:pPr>
            <a:r>
              <a:rPr lang="sk-SK" sz="1900" b="1" dirty="0">
                <a:latin typeface="Times New Roman" pitchFamily="18" charset="0"/>
              </a:rPr>
              <a:t>nehľadiac na to, tento experiment prispel rozhodujúcou mierou k tomu, že zvuk sa začal považovať za vlnenie a nie „žiarenie“</a:t>
            </a: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sk-SK" smtClean="0"/>
              <a:t>18. február 2010</a:t>
            </a:r>
            <a:endParaRPr lang="en-US"/>
          </a:p>
        </p:txBody>
      </p:sp>
      <p:sp>
        <p:nvSpPr>
          <p:cNvPr id="6" name="Zástupný symbol pro číslo snímku 5"/>
          <p:cNvSpPr>
            <a:spLocks noGrp="1"/>
          </p:cNvSpPr>
          <p:nvPr>
            <p:ph type="sldNum" sz="quarter" idx="12"/>
          </p:nvPr>
        </p:nvSpPr>
        <p:spPr/>
        <p:txBody>
          <a:bodyPr/>
          <a:lstStyle/>
          <a:p>
            <a:fld id="{C88A39FE-3A6E-41C5-8094-59F4DC75455A}" type="slidenum">
              <a:rPr lang="en-US"/>
              <a:pPr/>
              <a:t>6</a:t>
            </a:fld>
            <a:endParaRPr lang="en-US"/>
          </a:p>
        </p:txBody>
      </p:sp>
      <p:sp>
        <p:nvSpPr>
          <p:cNvPr id="153602" name="Rectangle 2"/>
          <p:cNvSpPr>
            <a:spLocks noGrp="1" noChangeArrowheads="1"/>
          </p:cNvSpPr>
          <p:nvPr>
            <p:ph type="title"/>
          </p:nvPr>
        </p:nvSpPr>
        <p:spPr>
          <a:xfrm>
            <a:off x="142875" y="1"/>
            <a:ext cx="8858250" cy="873090"/>
          </a:xfrm>
        </p:spPr>
        <p:txBody>
          <a:bodyPr/>
          <a:lstStyle/>
          <a:p>
            <a:r>
              <a:rPr lang="sk-SK" dirty="0"/>
              <a:t>Meranie rýchlosti zvuku</a:t>
            </a:r>
          </a:p>
        </p:txBody>
      </p:sp>
      <p:sp>
        <p:nvSpPr>
          <p:cNvPr id="153603" name="Rectangle 3"/>
          <p:cNvSpPr>
            <a:spLocks noGrp="1" noChangeArrowheads="1"/>
          </p:cNvSpPr>
          <p:nvPr>
            <p:ph type="body" idx="1"/>
          </p:nvPr>
        </p:nvSpPr>
        <p:spPr/>
        <p:txBody>
          <a:bodyPr/>
          <a:lstStyle/>
          <a:p>
            <a:pPr>
              <a:lnSpc>
                <a:spcPct val="80000"/>
              </a:lnSpc>
            </a:pPr>
            <a:r>
              <a:rPr lang="sk-SK" sz="1800" dirty="0" smtClean="0"/>
              <a:t>Hneď ako </a:t>
            </a:r>
            <a:r>
              <a:rPr lang="sk-SK" sz="1800" dirty="0"/>
              <a:t>sa dokázalo, že zvuk je vlnenie a prenáša sa hmotnými čiastočkami prostredia, ďalším vážnym vedeckým cieľom sa stalo meranie rýchlosti zvuku (speed of sound)</a:t>
            </a:r>
            <a:r>
              <a:rPr lang="en-US" sz="1800" dirty="0"/>
              <a:t>. </a:t>
            </a:r>
          </a:p>
          <a:p>
            <a:pPr>
              <a:lnSpc>
                <a:spcPct val="80000"/>
              </a:lnSpc>
            </a:pPr>
            <a:r>
              <a:rPr lang="en-US" sz="1800" dirty="0" smtClean="0">
                <a:solidFill>
                  <a:srgbClr val="FF0000"/>
                </a:solidFill>
              </a:rPr>
              <a:t>Pierre </a:t>
            </a:r>
            <a:r>
              <a:rPr lang="en-US" sz="1800" dirty="0" err="1" smtClean="0">
                <a:solidFill>
                  <a:srgbClr val="FF0000"/>
                </a:solidFill>
              </a:rPr>
              <a:t>Gassendi</a:t>
            </a:r>
            <a:r>
              <a:rPr lang="sk-SK" sz="1800" dirty="0" smtClean="0"/>
              <a:t> (17. storočie, Francúzsko)</a:t>
            </a:r>
          </a:p>
          <a:p>
            <a:pPr lvl="1">
              <a:lnSpc>
                <a:spcPct val="80000"/>
              </a:lnSpc>
            </a:pPr>
            <a:r>
              <a:rPr lang="sk-SK" sz="1600" i="1" dirty="0" smtClean="0">
                <a:solidFill>
                  <a:srgbClr val="0000FF"/>
                </a:solidFill>
              </a:rPr>
              <a:t>rozdiel </a:t>
            </a:r>
            <a:r>
              <a:rPr lang="sk-SK" sz="1600" i="1" dirty="0">
                <a:solidFill>
                  <a:srgbClr val="0000FF"/>
                </a:solidFill>
              </a:rPr>
              <a:t>medzi okamihom </a:t>
            </a:r>
            <a:r>
              <a:rPr lang="sk-SK" sz="1600" i="1" dirty="0" smtClean="0">
                <a:solidFill>
                  <a:srgbClr val="0000FF"/>
                </a:solidFill>
              </a:rPr>
              <a:t>svetelného </a:t>
            </a:r>
            <a:r>
              <a:rPr lang="sk-SK" sz="1600" i="1" dirty="0">
                <a:solidFill>
                  <a:srgbClr val="0000FF"/>
                </a:solidFill>
              </a:rPr>
              <a:t>a zvukového vnemu výstrelu z pištole vo veľkej </a:t>
            </a:r>
            <a:r>
              <a:rPr lang="sk-SK" sz="1600" i="1" dirty="0" smtClean="0">
                <a:solidFill>
                  <a:srgbClr val="0000FF"/>
                </a:solidFill>
              </a:rPr>
              <a:t>vzdialenosti</a:t>
            </a:r>
            <a:endParaRPr lang="sk-SK" sz="1600" dirty="0"/>
          </a:p>
          <a:p>
            <a:pPr lvl="1">
              <a:lnSpc>
                <a:spcPct val="80000"/>
              </a:lnSpc>
            </a:pPr>
            <a:r>
              <a:rPr lang="sk-SK" sz="1600" dirty="0" smtClean="0"/>
              <a:t>hodnota</a:t>
            </a:r>
            <a:r>
              <a:rPr lang="sk-SK" sz="1600" dirty="0"/>
              <a:t>, ktorú získal, bola v porovnaní s dnešnými poznatkami privysoká (asi</a:t>
            </a:r>
            <a:r>
              <a:rPr lang="en-US" sz="1600" dirty="0"/>
              <a:t> 478.4 </a:t>
            </a:r>
            <a:r>
              <a:rPr lang="sk-SK" sz="1600" dirty="0" smtClean="0"/>
              <a:t>m/s)</a:t>
            </a:r>
          </a:p>
          <a:p>
            <a:pPr lvl="1">
              <a:lnSpc>
                <a:spcPct val="80000"/>
              </a:lnSpc>
            </a:pPr>
            <a:r>
              <a:rPr lang="sk-SK" sz="1600" dirty="0" smtClean="0"/>
              <a:t>dospel </a:t>
            </a:r>
            <a:r>
              <a:rPr lang="sk-SK" sz="1600" dirty="0"/>
              <a:t>aj </a:t>
            </a:r>
            <a:r>
              <a:rPr lang="sk-SK" sz="1600" dirty="0" smtClean="0"/>
              <a:t>k </a:t>
            </a:r>
            <a:r>
              <a:rPr lang="sk-SK" sz="1600" dirty="0"/>
              <a:t>jednému korektnému záveru – </a:t>
            </a:r>
            <a:r>
              <a:rPr lang="sk-SK" sz="1600" b="1" dirty="0">
                <a:solidFill>
                  <a:srgbClr val="FF0000"/>
                </a:solidFill>
              </a:rPr>
              <a:t>rýchlosť zvuku nezávisí od jeho frekvencie</a:t>
            </a:r>
            <a:r>
              <a:rPr lang="en-US" sz="1600" dirty="0"/>
              <a:t>. </a:t>
            </a:r>
          </a:p>
          <a:p>
            <a:pPr>
              <a:lnSpc>
                <a:spcPct val="80000"/>
              </a:lnSpc>
            </a:pPr>
            <a:r>
              <a:rPr lang="sk-SK" sz="1800" dirty="0"/>
              <a:t>V roku </a:t>
            </a:r>
            <a:r>
              <a:rPr lang="en-US" sz="1800" dirty="0"/>
              <a:t>1650</a:t>
            </a:r>
            <a:r>
              <a:rPr lang="sk-SK" sz="1800" dirty="0"/>
              <a:t> </a:t>
            </a:r>
            <a:r>
              <a:rPr lang="sk-SK" sz="2000" dirty="0"/>
              <a:t>taliansky</a:t>
            </a:r>
            <a:r>
              <a:rPr lang="sk-SK" sz="1800" dirty="0"/>
              <a:t> fyzik</a:t>
            </a:r>
            <a:r>
              <a:rPr lang="en-US" sz="1800" dirty="0"/>
              <a:t> </a:t>
            </a:r>
            <a:r>
              <a:rPr lang="en-US" sz="1800" dirty="0">
                <a:solidFill>
                  <a:srgbClr val="FF0000"/>
                </a:solidFill>
              </a:rPr>
              <a:t>Giovanni Alfonso Borelli</a:t>
            </a:r>
            <a:r>
              <a:rPr lang="en-US" sz="1800" dirty="0"/>
              <a:t> a </a:t>
            </a:r>
            <a:r>
              <a:rPr lang="en-US" sz="1800" dirty="0" err="1">
                <a:solidFill>
                  <a:srgbClr val="FF0000"/>
                </a:solidFill>
              </a:rPr>
              <a:t>Vincenzo</a:t>
            </a:r>
            <a:r>
              <a:rPr lang="en-US" sz="1800" dirty="0">
                <a:solidFill>
                  <a:srgbClr val="FF0000"/>
                </a:solidFill>
              </a:rPr>
              <a:t> </a:t>
            </a:r>
            <a:r>
              <a:rPr lang="en-US" sz="1800" dirty="0" err="1">
                <a:solidFill>
                  <a:srgbClr val="FF0000"/>
                </a:solidFill>
              </a:rPr>
              <a:t>Viviani</a:t>
            </a:r>
            <a:r>
              <a:rPr lang="en-US" sz="1800" dirty="0"/>
              <a:t> </a:t>
            </a:r>
            <a:r>
              <a:rPr lang="sk-SK" sz="1800" dirty="0"/>
              <a:t>rovnakým spôsobom dospel k presnejšej hodnote </a:t>
            </a:r>
            <a:r>
              <a:rPr lang="en-US" sz="1800" b="1" dirty="0">
                <a:solidFill>
                  <a:srgbClr val="FF0000"/>
                </a:solidFill>
              </a:rPr>
              <a:t>350 </a:t>
            </a:r>
            <a:r>
              <a:rPr lang="sk-SK" sz="1800" b="1" dirty="0">
                <a:solidFill>
                  <a:srgbClr val="FF0000"/>
                </a:solidFill>
              </a:rPr>
              <a:t>m/s</a:t>
            </a:r>
            <a:r>
              <a:rPr lang="en-US" sz="1800" dirty="0"/>
              <a:t>. </a:t>
            </a:r>
          </a:p>
          <a:p>
            <a:pPr>
              <a:lnSpc>
                <a:spcPct val="80000"/>
              </a:lnSpc>
            </a:pPr>
            <a:r>
              <a:rPr lang="sk-SK" sz="1800" dirty="0" smtClean="0"/>
              <a:t>Ich krajan</a:t>
            </a:r>
            <a:r>
              <a:rPr lang="en-US" sz="1800" dirty="0" smtClean="0"/>
              <a:t> </a:t>
            </a:r>
            <a:r>
              <a:rPr lang="en-US" sz="1800" dirty="0">
                <a:solidFill>
                  <a:srgbClr val="FF0000"/>
                </a:solidFill>
              </a:rPr>
              <a:t>G.L. </a:t>
            </a:r>
            <a:r>
              <a:rPr lang="en-US" sz="1800" dirty="0" err="1">
                <a:solidFill>
                  <a:srgbClr val="FF0000"/>
                </a:solidFill>
              </a:rPr>
              <a:t>Bianconi</a:t>
            </a:r>
            <a:r>
              <a:rPr lang="en-US" sz="1800" dirty="0"/>
              <a:t> </a:t>
            </a:r>
            <a:r>
              <a:rPr lang="sk-SK" sz="1800" dirty="0" smtClean="0"/>
              <a:t>demonštroval v roku </a:t>
            </a:r>
            <a:r>
              <a:rPr lang="en-US" sz="1800" dirty="0" smtClean="0"/>
              <a:t>1740</a:t>
            </a:r>
            <a:r>
              <a:rPr lang="sk-SK" sz="1800" dirty="0" smtClean="0"/>
              <a:t>, že</a:t>
            </a:r>
            <a:r>
              <a:rPr lang="en-US" sz="1800" dirty="0" smtClean="0"/>
              <a:t> </a:t>
            </a:r>
            <a:r>
              <a:rPr lang="sk-SK" sz="1800" b="1" dirty="0" smtClean="0">
                <a:solidFill>
                  <a:srgbClr val="FF0000"/>
                </a:solidFill>
              </a:rPr>
              <a:t>rýchlosť zvuku vo vzduchu rastie s teplotou</a:t>
            </a:r>
            <a:endParaRPr lang="sk-SK" sz="1800" dirty="0" smtClean="0"/>
          </a:p>
          <a:p>
            <a:pPr lvl="1">
              <a:lnSpc>
                <a:spcPct val="80000"/>
              </a:lnSpc>
            </a:pPr>
            <a:r>
              <a:rPr lang="en-US" sz="1600" dirty="0" smtClean="0"/>
              <a:t>1738</a:t>
            </a:r>
            <a:r>
              <a:rPr lang="sk-SK" sz="1600" dirty="0" smtClean="0"/>
              <a:t> - </a:t>
            </a:r>
            <a:r>
              <a:rPr lang="en-US" sz="1600" dirty="0" smtClean="0"/>
              <a:t>332 </a:t>
            </a:r>
            <a:r>
              <a:rPr lang="sk-SK" sz="1600" dirty="0" smtClean="0"/>
              <a:t>m/s  (</a:t>
            </a:r>
            <a:r>
              <a:rPr lang="en-US" sz="1600" dirty="0" smtClean="0"/>
              <a:t>0° C</a:t>
            </a:r>
            <a:r>
              <a:rPr lang="sk-SK" sz="1600" dirty="0" smtClean="0"/>
              <a:t>)</a:t>
            </a:r>
          </a:p>
          <a:p>
            <a:pPr lvl="1">
              <a:lnSpc>
                <a:spcPct val="80000"/>
              </a:lnSpc>
            </a:pPr>
            <a:r>
              <a:rPr lang="en-US" sz="1600" strike="sngStrike" dirty="0" smtClean="0"/>
              <a:t>3194</a:t>
            </a:r>
            <a:r>
              <a:rPr lang="sk-SK" sz="1600" dirty="0" smtClean="0"/>
              <a:t> - 3</a:t>
            </a:r>
            <a:r>
              <a:rPr lang="en-US" sz="1600" dirty="0" smtClean="0"/>
              <a:t>31.45 </a:t>
            </a:r>
            <a:r>
              <a:rPr lang="sk-SK" sz="1600" dirty="0" smtClean="0"/>
              <a:t>m/s </a:t>
            </a:r>
          </a:p>
          <a:p>
            <a:pPr lvl="1">
              <a:lnSpc>
                <a:spcPct val="80000"/>
              </a:lnSpc>
            </a:pPr>
            <a:r>
              <a:rPr lang="en-US" sz="1600" dirty="0" smtClean="0"/>
              <a:t>1986 </a:t>
            </a:r>
            <a:r>
              <a:rPr lang="sk-SK" sz="1600" dirty="0"/>
              <a:t>-</a:t>
            </a:r>
            <a:r>
              <a:rPr lang="en-US" sz="1600" dirty="0" smtClean="0"/>
              <a:t> </a:t>
            </a:r>
            <a:r>
              <a:rPr lang="en-US" sz="1600" dirty="0"/>
              <a:t>331.29 </a:t>
            </a:r>
            <a:r>
              <a:rPr lang="en-US" sz="1600" dirty="0" smtClean="0"/>
              <a:t> </a:t>
            </a:r>
            <a:r>
              <a:rPr lang="sk-SK" sz="1600" dirty="0" smtClean="0"/>
              <a:t>m/s </a:t>
            </a:r>
            <a:r>
              <a:rPr lang="en-US" sz="1600" dirty="0" smtClean="0"/>
              <a:t>.</a:t>
            </a:r>
            <a:endParaRPr lang="en-US" sz="1600" dirty="0"/>
          </a:p>
          <a:p>
            <a:pPr>
              <a:lnSpc>
                <a:spcPct val="80000"/>
              </a:lnSpc>
            </a:pPr>
            <a:r>
              <a:rPr lang="sk-SK" sz="1800" dirty="0" smtClean="0"/>
              <a:t>Rýchlosť zvuku vo </a:t>
            </a:r>
            <a:r>
              <a:rPr lang="sk-SK" sz="1800" b="1" dirty="0" smtClean="0">
                <a:solidFill>
                  <a:srgbClr val="FF0000"/>
                </a:solidFill>
              </a:rPr>
              <a:t>vode</a:t>
            </a:r>
            <a:r>
              <a:rPr lang="en-US" sz="1800" dirty="0" smtClean="0"/>
              <a:t> </a:t>
            </a:r>
            <a:r>
              <a:rPr lang="sk-SK" sz="1800" dirty="0" smtClean="0"/>
              <a:t>bola zmeraná prvykrát švajčiarskym fyzikom</a:t>
            </a:r>
            <a:r>
              <a:rPr lang="en-US" sz="1800" dirty="0" smtClean="0"/>
              <a:t> Daniel</a:t>
            </a:r>
            <a:r>
              <a:rPr lang="sk-SK" sz="1800" dirty="0" err="1" smtClean="0"/>
              <a:t>om</a:t>
            </a:r>
            <a:r>
              <a:rPr lang="en-US" sz="1800" dirty="0" smtClean="0"/>
              <a:t> </a:t>
            </a:r>
            <a:r>
              <a:rPr lang="en-US" sz="1800" dirty="0" err="1" smtClean="0"/>
              <a:t>Colladon</a:t>
            </a:r>
            <a:r>
              <a:rPr lang="sk-SK" sz="1800" dirty="0" err="1" smtClean="0"/>
              <a:t>om</a:t>
            </a:r>
            <a:r>
              <a:rPr lang="sk-SK" sz="1800" dirty="0" smtClean="0"/>
              <a:t> v roku</a:t>
            </a:r>
            <a:r>
              <a:rPr lang="en-US" sz="1800" dirty="0" smtClean="0"/>
              <a:t> </a:t>
            </a:r>
            <a:r>
              <a:rPr lang="en-US" sz="1800" dirty="0"/>
              <a:t>1826. </a:t>
            </a:r>
            <a:r>
              <a:rPr lang="sk-SK" sz="1800" dirty="0" err="1" smtClean="0"/>
              <a:t>Colladon</a:t>
            </a:r>
            <a:r>
              <a:rPr lang="sk-SK" sz="1800" dirty="0" smtClean="0"/>
              <a:t> nameral hodnotu</a:t>
            </a:r>
            <a:r>
              <a:rPr lang="en-US" sz="1800" dirty="0" smtClean="0"/>
              <a:t> </a:t>
            </a:r>
            <a:r>
              <a:rPr lang="en-US" sz="1800" dirty="0"/>
              <a:t>1,435 </a:t>
            </a:r>
            <a:r>
              <a:rPr lang="sk-SK" sz="1800" dirty="0" smtClean="0"/>
              <a:t>m/s pri teplote</a:t>
            </a:r>
            <a:r>
              <a:rPr lang="en-US" sz="1800" dirty="0" smtClean="0"/>
              <a:t> </a:t>
            </a:r>
            <a:r>
              <a:rPr lang="en-US" sz="1800" dirty="0"/>
              <a:t>8° </a:t>
            </a:r>
            <a:r>
              <a:rPr lang="en-US" sz="1800" dirty="0" smtClean="0"/>
              <a:t>C</a:t>
            </a:r>
            <a:r>
              <a:rPr lang="sk-SK" sz="1800" dirty="0" smtClean="0"/>
              <a:t> (v súčasnosti je akceptovaná hodnota 1</a:t>
            </a:r>
            <a:r>
              <a:rPr lang="en-US" sz="1800" dirty="0" smtClean="0"/>
              <a:t>,439 </a:t>
            </a:r>
            <a:r>
              <a:rPr lang="sk-SK" sz="1800" dirty="0" smtClean="0"/>
              <a:t>m/s</a:t>
            </a:r>
            <a:r>
              <a:rPr lang="en-US" sz="1800" dirty="0" smtClean="0"/>
              <a:t>.</a:t>
            </a:r>
            <a:endParaRPr lang="en-US" sz="1800" dirty="0"/>
          </a:p>
          <a:p>
            <a:pPr>
              <a:lnSpc>
                <a:spcPct val="80000"/>
              </a:lnSpc>
            </a:pPr>
            <a:r>
              <a:rPr lang="sk-SK" sz="1800" dirty="0" smtClean="0"/>
              <a:t>Pokusy zmerať</a:t>
            </a:r>
            <a:r>
              <a:rPr lang="en-US" sz="1800" dirty="0" smtClean="0"/>
              <a:t> </a:t>
            </a:r>
            <a:r>
              <a:rPr lang="sk-SK" sz="1800" b="1" dirty="0" smtClean="0">
                <a:solidFill>
                  <a:srgbClr val="FF0000"/>
                </a:solidFill>
              </a:rPr>
              <a:t>rýchlosť zvuku v pevných látkach:</a:t>
            </a:r>
            <a:r>
              <a:rPr lang="en-US" sz="1800" dirty="0" smtClean="0"/>
              <a:t> </a:t>
            </a:r>
            <a:endParaRPr lang="sk-SK" sz="1800" dirty="0" smtClean="0"/>
          </a:p>
          <a:p>
            <a:pPr lvl="1">
              <a:lnSpc>
                <a:spcPct val="80000"/>
              </a:lnSpc>
            </a:pPr>
            <a:r>
              <a:rPr lang="en-US" sz="1600" dirty="0" smtClean="0"/>
              <a:t>1808 </a:t>
            </a:r>
            <a:r>
              <a:rPr lang="sk-SK" sz="1600" dirty="0" smtClean="0"/>
              <a:t> -  </a:t>
            </a:r>
            <a:r>
              <a:rPr lang="en-US" sz="1600" dirty="0" smtClean="0"/>
              <a:t>Jean-</a:t>
            </a:r>
            <a:r>
              <a:rPr lang="en-US" sz="1600" dirty="0" err="1" smtClean="0"/>
              <a:t>Baptiste</a:t>
            </a:r>
            <a:r>
              <a:rPr lang="en-US" sz="1600" dirty="0" smtClean="0"/>
              <a:t> </a:t>
            </a:r>
            <a:r>
              <a:rPr lang="en-US" sz="1600" dirty="0" err="1"/>
              <a:t>Biot</a:t>
            </a:r>
            <a:r>
              <a:rPr lang="en-US" sz="1600" dirty="0"/>
              <a:t>, </a:t>
            </a:r>
            <a:r>
              <a:rPr lang="sk-SK" sz="1600" dirty="0" smtClean="0"/>
              <a:t>francúzsky fyzik - </a:t>
            </a:r>
            <a:r>
              <a:rPr lang="en-US" sz="1600" dirty="0" smtClean="0"/>
              <a:t>1,000 </a:t>
            </a:r>
            <a:r>
              <a:rPr lang="sk-SK" sz="1600" dirty="0" smtClean="0"/>
              <a:t>m/s v oceľovej trubici (porovnaním s rýchlosťou zvuku vo vzduchu</a:t>
            </a:r>
          </a:p>
          <a:p>
            <a:pPr lvl="1">
              <a:lnSpc>
                <a:spcPct val="80000"/>
              </a:lnSpc>
            </a:pPr>
            <a:r>
              <a:rPr lang="en-US" sz="1600" dirty="0" smtClean="0"/>
              <a:t>Ernst </a:t>
            </a:r>
            <a:r>
              <a:rPr lang="en-US" sz="1600" dirty="0" err="1"/>
              <a:t>Florenz</a:t>
            </a:r>
            <a:r>
              <a:rPr lang="en-US" sz="1600" dirty="0"/>
              <a:t> Friedrich </a:t>
            </a:r>
            <a:r>
              <a:rPr lang="en-US" sz="1600" dirty="0" err="1" smtClean="0"/>
              <a:t>Chladni</a:t>
            </a:r>
            <a:r>
              <a:rPr lang="sk-SK" sz="1600" dirty="0" smtClean="0"/>
              <a:t> (Nemecko) – presnejšie výsledky – analýzou uzlových bodov stojatých vĺn kmitajúcej dlhej tyče</a:t>
            </a:r>
          </a:p>
        </p:txBody>
      </p:sp>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sk-SK" smtClean="0"/>
              <a:t>18. február 2010</a:t>
            </a:r>
            <a:endParaRPr lang="en-US"/>
          </a:p>
        </p:txBody>
      </p:sp>
      <p:sp>
        <p:nvSpPr>
          <p:cNvPr id="6" name="Zástupný symbol pro číslo snímku 5"/>
          <p:cNvSpPr>
            <a:spLocks noGrp="1"/>
          </p:cNvSpPr>
          <p:nvPr>
            <p:ph type="sldNum" sz="quarter" idx="12"/>
          </p:nvPr>
        </p:nvSpPr>
        <p:spPr/>
        <p:txBody>
          <a:bodyPr/>
          <a:lstStyle/>
          <a:p>
            <a:fld id="{B87E9431-73C7-430E-AED6-E4DD65C55230}" type="slidenum">
              <a:rPr lang="en-US"/>
              <a:pPr/>
              <a:t>7</a:t>
            </a:fld>
            <a:endParaRPr lang="en-US"/>
          </a:p>
        </p:txBody>
      </p:sp>
      <p:sp>
        <p:nvSpPr>
          <p:cNvPr id="154626" name="Rectangle 2"/>
          <p:cNvSpPr>
            <a:spLocks noGrp="1" noChangeArrowheads="1"/>
          </p:cNvSpPr>
          <p:nvPr>
            <p:ph type="title"/>
          </p:nvPr>
        </p:nvSpPr>
        <p:spPr>
          <a:xfrm>
            <a:off x="142875" y="241300"/>
            <a:ext cx="8858250" cy="633413"/>
          </a:xfrm>
        </p:spPr>
        <p:txBody>
          <a:bodyPr/>
          <a:lstStyle/>
          <a:p>
            <a:r>
              <a:rPr lang="sk-SK" sz="3000" dirty="0"/>
              <a:t>M</a:t>
            </a:r>
            <a:r>
              <a:rPr lang="en-US" sz="3000" dirty="0" err="1"/>
              <a:t>atematick</a:t>
            </a:r>
            <a:r>
              <a:rPr lang="sk-SK" sz="3000" dirty="0"/>
              <a:t>é metódy – základy modernej akustiky I</a:t>
            </a:r>
          </a:p>
        </p:txBody>
      </p:sp>
      <p:sp>
        <p:nvSpPr>
          <p:cNvPr id="154627" name="Rectangle 3"/>
          <p:cNvSpPr>
            <a:spLocks noGrp="1" noChangeArrowheads="1"/>
          </p:cNvSpPr>
          <p:nvPr>
            <p:ph type="body" idx="1"/>
          </p:nvPr>
        </p:nvSpPr>
        <p:spPr>
          <a:xfrm>
            <a:off x="250825" y="1160463"/>
            <a:ext cx="8642350" cy="5292725"/>
          </a:xfrm>
        </p:spPr>
        <p:txBody>
          <a:bodyPr/>
          <a:lstStyle/>
          <a:p>
            <a:pPr>
              <a:lnSpc>
                <a:spcPct val="80000"/>
              </a:lnSpc>
            </a:pPr>
            <a:r>
              <a:rPr lang="sk-SK" sz="2000" b="1" dirty="0" smtClean="0"/>
              <a:t>18. storočie</a:t>
            </a:r>
          </a:p>
          <a:p>
            <a:pPr lvl="1">
              <a:lnSpc>
                <a:spcPct val="80000"/>
              </a:lnSpc>
            </a:pPr>
            <a:r>
              <a:rPr lang="sk-SK" sz="1600" dirty="0" smtClean="0"/>
              <a:t>anglický matematik</a:t>
            </a:r>
            <a:r>
              <a:rPr lang="en-US" sz="1600" dirty="0" smtClean="0"/>
              <a:t> </a:t>
            </a:r>
            <a:r>
              <a:rPr lang="en-US" sz="1600" dirty="0">
                <a:solidFill>
                  <a:srgbClr val="FF0000"/>
                </a:solidFill>
              </a:rPr>
              <a:t>Brook Taylor</a:t>
            </a:r>
            <a:r>
              <a:rPr lang="en-US" sz="1600" dirty="0"/>
              <a:t> </a:t>
            </a:r>
            <a:r>
              <a:rPr lang="sk-SK" sz="1600" dirty="0" smtClean="0"/>
              <a:t>–</a:t>
            </a:r>
            <a:r>
              <a:rPr lang="en-US" sz="1600" dirty="0" smtClean="0"/>
              <a:t> </a:t>
            </a:r>
            <a:r>
              <a:rPr lang="sk-SK" sz="1600" dirty="0" smtClean="0"/>
              <a:t>základy </a:t>
            </a:r>
            <a:r>
              <a:rPr lang="en-US" sz="1600" dirty="0" err="1" smtClean="0">
                <a:solidFill>
                  <a:srgbClr val="0000FF"/>
                </a:solidFill>
              </a:rPr>
              <a:t>matematic</a:t>
            </a:r>
            <a:r>
              <a:rPr lang="sk-SK" sz="1600" dirty="0" smtClean="0">
                <a:solidFill>
                  <a:srgbClr val="0000FF"/>
                </a:solidFill>
              </a:rPr>
              <a:t>kej</a:t>
            </a:r>
            <a:r>
              <a:rPr lang="en-US" sz="1600" dirty="0" smtClean="0">
                <a:solidFill>
                  <a:srgbClr val="0000FF"/>
                </a:solidFill>
              </a:rPr>
              <a:t> t</a:t>
            </a:r>
            <a:r>
              <a:rPr lang="sk-SK" sz="1600" dirty="0" smtClean="0">
                <a:solidFill>
                  <a:srgbClr val="0000FF"/>
                </a:solidFill>
              </a:rPr>
              <a:t>eó</a:t>
            </a:r>
            <a:r>
              <a:rPr lang="en-US" sz="1600" dirty="0" smtClean="0">
                <a:solidFill>
                  <a:srgbClr val="0000FF"/>
                </a:solidFill>
              </a:rPr>
              <a:t>r</a:t>
            </a:r>
            <a:r>
              <a:rPr lang="sk-SK" sz="1600" dirty="0" smtClean="0">
                <a:solidFill>
                  <a:srgbClr val="0000FF"/>
                </a:solidFill>
              </a:rPr>
              <a:t>ie</a:t>
            </a:r>
            <a:r>
              <a:rPr lang="en-US" sz="1600" dirty="0" smtClean="0">
                <a:solidFill>
                  <a:srgbClr val="0000FF"/>
                </a:solidFill>
              </a:rPr>
              <a:t> </a:t>
            </a:r>
            <a:r>
              <a:rPr lang="sk-SK" sz="1600" dirty="0" smtClean="0">
                <a:solidFill>
                  <a:srgbClr val="0000FF"/>
                </a:solidFill>
              </a:rPr>
              <a:t>kmitajúcich strún</a:t>
            </a:r>
            <a:r>
              <a:rPr lang="en-US" sz="1600" dirty="0" smtClean="0"/>
              <a:t>. </a:t>
            </a:r>
            <a:endParaRPr lang="sk-SK" sz="1600" dirty="0" smtClean="0"/>
          </a:p>
          <a:p>
            <a:pPr lvl="1">
              <a:lnSpc>
                <a:spcPct val="80000"/>
              </a:lnSpc>
            </a:pPr>
            <a:r>
              <a:rPr lang="sk-SK" sz="1600" dirty="0" smtClean="0"/>
              <a:t>Odvodenie</a:t>
            </a:r>
            <a:r>
              <a:rPr lang="en-US" sz="1600" dirty="0" smtClean="0"/>
              <a:t> </a:t>
            </a:r>
            <a:r>
              <a:rPr lang="sk-SK" sz="1600" b="1" dirty="0" smtClean="0">
                <a:solidFill>
                  <a:srgbClr val="0000FF"/>
                </a:solidFill>
              </a:rPr>
              <a:t>všeobecnej vlnovej rovnice</a:t>
            </a:r>
            <a:r>
              <a:rPr lang="en-US" sz="1600" dirty="0" smtClean="0"/>
              <a:t> </a:t>
            </a:r>
            <a:r>
              <a:rPr lang="sk-SK" sz="1600" dirty="0" smtClean="0"/>
              <a:t>francúzskym matematikom</a:t>
            </a:r>
            <a:r>
              <a:rPr lang="en-US" sz="1600" dirty="0" smtClean="0"/>
              <a:t> </a:t>
            </a:r>
            <a:r>
              <a:rPr lang="en-US" sz="1600" dirty="0" smtClean="0">
                <a:solidFill>
                  <a:srgbClr val="FF0000"/>
                </a:solidFill>
              </a:rPr>
              <a:t>Jean</a:t>
            </a:r>
            <a:r>
              <a:rPr lang="sk-SK" sz="1600" dirty="0" smtClean="0">
                <a:solidFill>
                  <a:srgbClr val="FF0000"/>
                </a:solidFill>
              </a:rPr>
              <a:t>om</a:t>
            </a:r>
            <a:r>
              <a:rPr lang="en-US" sz="1600" dirty="0" smtClean="0">
                <a:solidFill>
                  <a:srgbClr val="FF0000"/>
                </a:solidFill>
              </a:rPr>
              <a:t> </a:t>
            </a:r>
            <a:r>
              <a:rPr lang="en-US" sz="1600" dirty="0">
                <a:solidFill>
                  <a:srgbClr val="FF0000"/>
                </a:solidFill>
              </a:rPr>
              <a:t>Le </a:t>
            </a:r>
            <a:r>
              <a:rPr lang="en-US" sz="1600" dirty="0" err="1">
                <a:solidFill>
                  <a:srgbClr val="FF0000"/>
                </a:solidFill>
              </a:rPr>
              <a:t>Rond</a:t>
            </a:r>
            <a:r>
              <a:rPr lang="en-US" sz="1600" dirty="0">
                <a:solidFill>
                  <a:srgbClr val="FF0000"/>
                </a:solidFill>
              </a:rPr>
              <a:t> </a:t>
            </a:r>
            <a:r>
              <a:rPr lang="en-US" sz="1600" dirty="0" err="1" smtClean="0">
                <a:solidFill>
                  <a:srgbClr val="FF0000"/>
                </a:solidFill>
              </a:rPr>
              <a:t>d'Alembert</a:t>
            </a:r>
            <a:r>
              <a:rPr lang="sk-SK" sz="1600" dirty="0" smtClean="0">
                <a:solidFill>
                  <a:srgbClr val="FF0000"/>
                </a:solidFill>
              </a:rPr>
              <a:t>om</a:t>
            </a:r>
            <a:r>
              <a:rPr lang="en-US" sz="1600" dirty="0" smtClean="0"/>
              <a:t> </a:t>
            </a:r>
            <a:r>
              <a:rPr lang="sk-SK" sz="1600" dirty="0" smtClean="0"/>
              <a:t>(</a:t>
            </a:r>
            <a:r>
              <a:rPr lang="en-US" sz="1600" dirty="0" smtClean="0"/>
              <a:t>1740</a:t>
            </a:r>
            <a:r>
              <a:rPr lang="sk-SK" sz="1600" dirty="0" smtClean="0"/>
              <a:t>)</a:t>
            </a:r>
            <a:r>
              <a:rPr lang="en-US" sz="1600" dirty="0" smtClean="0"/>
              <a:t> </a:t>
            </a:r>
            <a:endParaRPr lang="sk-SK" sz="1600" dirty="0"/>
          </a:p>
          <a:p>
            <a:pPr lvl="1">
              <a:lnSpc>
                <a:spcPct val="80000"/>
              </a:lnSpc>
            </a:pPr>
            <a:r>
              <a:rPr lang="sk-SK" sz="1600" dirty="0" smtClean="0"/>
              <a:t>Švajčiarski matematici </a:t>
            </a:r>
            <a:r>
              <a:rPr lang="en-US" sz="1600" dirty="0" smtClean="0">
                <a:solidFill>
                  <a:srgbClr val="FF0000"/>
                </a:solidFill>
              </a:rPr>
              <a:t>Daniel </a:t>
            </a:r>
            <a:r>
              <a:rPr lang="en-US" sz="1600" dirty="0">
                <a:solidFill>
                  <a:srgbClr val="FF0000"/>
                </a:solidFill>
              </a:rPr>
              <a:t>Bernoulli</a:t>
            </a:r>
            <a:r>
              <a:rPr lang="en-US" sz="1600" dirty="0"/>
              <a:t> </a:t>
            </a:r>
            <a:r>
              <a:rPr lang="en-US" sz="1600" dirty="0" smtClean="0"/>
              <a:t>a </a:t>
            </a:r>
            <a:r>
              <a:rPr lang="en-US" sz="1600" dirty="0">
                <a:solidFill>
                  <a:srgbClr val="FF0000"/>
                </a:solidFill>
              </a:rPr>
              <a:t>Leonhard </a:t>
            </a:r>
            <a:r>
              <a:rPr lang="en-US" sz="1600" dirty="0" smtClean="0">
                <a:solidFill>
                  <a:srgbClr val="FF0000"/>
                </a:solidFill>
              </a:rPr>
              <a:t>Euler</a:t>
            </a:r>
            <a:r>
              <a:rPr lang="sk-SK" sz="1600" dirty="0" smtClean="0">
                <a:solidFill>
                  <a:srgbClr val="FF0000"/>
                </a:solidFill>
              </a:rPr>
              <a:t> </a:t>
            </a:r>
            <a:r>
              <a:rPr lang="sk-SK" sz="1600" dirty="0" smtClean="0"/>
              <a:t>francúzsky</a:t>
            </a:r>
            <a:r>
              <a:rPr lang="en-US" sz="1600" dirty="0" smtClean="0"/>
              <a:t> </a:t>
            </a:r>
            <a:r>
              <a:rPr lang="sk-SK" sz="1600" dirty="0" smtClean="0"/>
              <a:t>matematik</a:t>
            </a:r>
            <a:r>
              <a:rPr lang="en-US" sz="1600" dirty="0" smtClean="0"/>
              <a:t> </a:t>
            </a:r>
            <a:r>
              <a:rPr lang="en-US" sz="1600" dirty="0">
                <a:solidFill>
                  <a:srgbClr val="FF0000"/>
                </a:solidFill>
              </a:rPr>
              <a:t>Joseph-Louis </a:t>
            </a:r>
            <a:r>
              <a:rPr lang="en-US" sz="1600" dirty="0" smtClean="0">
                <a:solidFill>
                  <a:srgbClr val="FF0000"/>
                </a:solidFill>
              </a:rPr>
              <a:t>Lagrange</a:t>
            </a:r>
            <a:r>
              <a:rPr lang="sk-SK" sz="1600" dirty="0" smtClean="0"/>
              <a:t> aplikovali nové teórie na riešenie vlnovej rovnice na</a:t>
            </a:r>
            <a:r>
              <a:rPr lang="en-US" sz="1600" dirty="0" smtClean="0"/>
              <a:t> </a:t>
            </a:r>
            <a:r>
              <a:rPr lang="en-US" sz="1600" b="1" dirty="0" smtClean="0">
                <a:solidFill>
                  <a:srgbClr val="FF0000"/>
                </a:solidFill>
              </a:rPr>
              <a:t>s</a:t>
            </a:r>
            <a:r>
              <a:rPr lang="sk-SK" sz="1600" b="1" dirty="0" smtClean="0">
                <a:solidFill>
                  <a:srgbClr val="FF0000"/>
                </a:solidFill>
              </a:rPr>
              <a:t>truny</a:t>
            </a:r>
            <a:r>
              <a:rPr lang="en-US" sz="1600" dirty="0" smtClean="0"/>
              <a:t> </a:t>
            </a:r>
            <a:r>
              <a:rPr lang="sk-SK" sz="1600" dirty="0" smtClean="0"/>
              <a:t>a</a:t>
            </a:r>
            <a:r>
              <a:rPr lang="en-US" sz="1600" dirty="0" smtClean="0"/>
              <a:t> </a:t>
            </a:r>
            <a:r>
              <a:rPr lang="sk-SK" sz="1600" b="1" dirty="0" smtClean="0">
                <a:solidFill>
                  <a:srgbClr val="FF0000"/>
                </a:solidFill>
              </a:rPr>
              <a:t>vzduch</a:t>
            </a:r>
            <a:r>
              <a:rPr lang="en-US" sz="1600" dirty="0" smtClean="0"/>
              <a:t> </a:t>
            </a:r>
            <a:endParaRPr lang="sk-SK" sz="1600" dirty="0"/>
          </a:p>
          <a:p>
            <a:pPr>
              <a:lnSpc>
                <a:spcPct val="80000"/>
              </a:lnSpc>
            </a:pPr>
            <a:r>
              <a:rPr lang="sk-SK" sz="2000" dirty="0" smtClean="0"/>
              <a:t>1</a:t>
            </a:r>
            <a:r>
              <a:rPr lang="en-US" sz="2000" dirty="0" smtClean="0"/>
              <a:t>9</a:t>
            </a:r>
            <a:r>
              <a:rPr lang="sk-SK" sz="2000" dirty="0" smtClean="0"/>
              <a:t>.</a:t>
            </a:r>
            <a:r>
              <a:rPr lang="en-US" sz="2000" dirty="0" smtClean="0"/>
              <a:t> </a:t>
            </a:r>
            <a:r>
              <a:rPr lang="sk-SK" sz="2000" dirty="0" smtClean="0"/>
              <a:t>storočie</a:t>
            </a:r>
            <a:r>
              <a:rPr lang="en-US" sz="2000" dirty="0" smtClean="0"/>
              <a:t> </a:t>
            </a:r>
            <a:endParaRPr lang="sk-SK" sz="2000" dirty="0" smtClean="0"/>
          </a:p>
          <a:p>
            <a:pPr lvl="1">
              <a:lnSpc>
                <a:spcPct val="80000"/>
              </a:lnSpc>
            </a:pPr>
            <a:r>
              <a:rPr lang="en-US" sz="1600" dirty="0" err="1" smtClean="0">
                <a:solidFill>
                  <a:srgbClr val="FF0000"/>
                </a:solidFill>
              </a:rPr>
              <a:t>Siméon</a:t>
            </a:r>
            <a:r>
              <a:rPr lang="en-US" sz="1600" dirty="0" smtClean="0">
                <a:solidFill>
                  <a:srgbClr val="FF0000"/>
                </a:solidFill>
              </a:rPr>
              <a:t>-Denis </a:t>
            </a:r>
            <a:r>
              <a:rPr lang="en-US" sz="1600" dirty="0">
                <a:solidFill>
                  <a:srgbClr val="FF0000"/>
                </a:solidFill>
              </a:rPr>
              <a:t>Poisson</a:t>
            </a:r>
            <a:r>
              <a:rPr lang="en-US" sz="1600" dirty="0"/>
              <a:t> </a:t>
            </a:r>
            <a:r>
              <a:rPr lang="sk-SK" sz="1600" dirty="0" smtClean="0"/>
              <a:t>(</a:t>
            </a:r>
            <a:r>
              <a:rPr lang="en-US" sz="1600" dirty="0" smtClean="0"/>
              <a:t>Franc</a:t>
            </a:r>
            <a:r>
              <a:rPr lang="sk-SK" sz="1600" dirty="0" smtClean="0"/>
              <a:t>úzsko)</a:t>
            </a:r>
            <a:r>
              <a:rPr lang="en-US" sz="1600" dirty="0" smtClean="0"/>
              <a:t> </a:t>
            </a:r>
            <a:r>
              <a:rPr lang="sk-SK" sz="1600" dirty="0" smtClean="0"/>
              <a:t>vyriešil vlnovú rovnicu pre prípad</a:t>
            </a:r>
            <a:r>
              <a:rPr lang="en-US" sz="1600" dirty="0" smtClean="0"/>
              <a:t> </a:t>
            </a:r>
            <a:r>
              <a:rPr lang="sk-SK" sz="1600" dirty="0" smtClean="0">
                <a:solidFill>
                  <a:srgbClr val="0000FF"/>
                </a:solidFill>
              </a:rPr>
              <a:t>napnutých </a:t>
            </a:r>
            <a:r>
              <a:rPr lang="en-US" sz="1600" b="1" dirty="0" err="1" smtClean="0">
                <a:solidFill>
                  <a:srgbClr val="0000FF"/>
                </a:solidFill>
              </a:rPr>
              <a:t>membr</a:t>
            </a:r>
            <a:r>
              <a:rPr lang="sk-SK" sz="1600" b="1" dirty="0" smtClean="0">
                <a:solidFill>
                  <a:srgbClr val="0000FF"/>
                </a:solidFill>
              </a:rPr>
              <a:t>án</a:t>
            </a:r>
            <a:r>
              <a:rPr lang="en-US" sz="1600" dirty="0" smtClean="0"/>
              <a:t>. </a:t>
            </a:r>
            <a:endParaRPr lang="sk-SK" sz="1600" dirty="0"/>
          </a:p>
          <a:p>
            <a:pPr lvl="1">
              <a:lnSpc>
                <a:spcPct val="80000"/>
              </a:lnSpc>
            </a:pPr>
            <a:r>
              <a:rPr lang="sk-SK" sz="1600" dirty="0" smtClean="0"/>
              <a:t>Nemecký experimentálny fyzik</a:t>
            </a:r>
            <a:r>
              <a:rPr lang="en-US" sz="1600" dirty="0" smtClean="0"/>
              <a:t> </a:t>
            </a:r>
            <a:r>
              <a:rPr lang="en-US" sz="1600" dirty="0">
                <a:solidFill>
                  <a:srgbClr val="FF0000"/>
                </a:solidFill>
              </a:rPr>
              <a:t>August </a:t>
            </a:r>
            <a:r>
              <a:rPr lang="en-US" sz="1600" dirty="0" err="1" smtClean="0">
                <a:solidFill>
                  <a:srgbClr val="FF0000"/>
                </a:solidFill>
              </a:rPr>
              <a:t>Kundt</a:t>
            </a:r>
            <a:r>
              <a:rPr lang="en-US" sz="1600" dirty="0" smtClean="0"/>
              <a:t> </a:t>
            </a:r>
            <a:r>
              <a:rPr lang="sk-SK" sz="1600" dirty="0" smtClean="0"/>
              <a:t>vyvinul viacero metód na štúdium vlastností zvukových vĺn</a:t>
            </a:r>
            <a:r>
              <a:rPr lang="en-US" sz="1600" dirty="0" smtClean="0"/>
              <a:t>. </a:t>
            </a:r>
            <a:r>
              <a:rPr lang="sk-SK" sz="1600" dirty="0" smtClean="0"/>
              <a:t>Jednou z nich je známa</a:t>
            </a:r>
            <a:r>
              <a:rPr lang="en-US" sz="1600" dirty="0" smtClean="0"/>
              <a:t> </a:t>
            </a:r>
            <a:r>
              <a:rPr lang="en-US" sz="1600" dirty="0" err="1" smtClean="0">
                <a:solidFill>
                  <a:srgbClr val="0000FF"/>
                </a:solidFill>
              </a:rPr>
              <a:t>Kundt</a:t>
            </a:r>
            <a:r>
              <a:rPr lang="sk-SK" sz="1600" dirty="0" smtClean="0">
                <a:solidFill>
                  <a:srgbClr val="0000FF"/>
                </a:solidFill>
              </a:rPr>
              <a:t>ova</a:t>
            </a:r>
            <a:r>
              <a:rPr lang="en-US" sz="1600" dirty="0" smtClean="0">
                <a:solidFill>
                  <a:srgbClr val="0000FF"/>
                </a:solidFill>
              </a:rPr>
              <a:t> t</a:t>
            </a:r>
            <a:r>
              <a:rPr lang="sk-SK" sz="1600" dirty="0" smtClean="0">
                <a:solidFill>
                  <a:srgbClr val="0000FF"/>
                </a:solidFill>
              </a:rPr>
              <a:t>rubica</a:t>
            </a:r>
            <a:r>
              <a:rPr lang="en-US" sz="1600" dirty="0" smtClean="0"/>
              <a:t>, </a:t>
            </a:r>
            <a:r>
              <a:rPr lang="sk-SK" sz="1600" dirty="0" smtClean="0"/>
              <a:t>vizualizujúca stojatú vlnu</a:t>
            </a:r>
            <a:r>
              <a:rPr lang="en-US" sz="1600" dirty="0" smtClean="0"/>
              <a:t>.</a:t>
            </a:r>
            <a:endParaRPr lang="en-US" sz="1600" dirty="0"/>
          </a:p>
          <a:p>
            <a:pPr lvl="1">
              <a:lnSpc>
                <a:spcPct val="80000"/>
              </a:lnSpc>
            </a:pPr>
            <a:r>
              <a:rPr lang="en-US" sz="1600" dirty="0"/>
              <a:t>One of the most important developments in the 19th century involved the theory of </a:t>
            </a:r>
            <a:r>
              <a:rPr lang="en-US" sz="1600" dirty="0">
                <a:solidFill>
                  <a:srgbClr val="0000FF"/>
                </a:solidFill>
              </a:rPr>
              <a:t>vibrating plates</a:t>
            </a:r>
            <a:r>
              <a:rPr lang="en-US" sz="1600" dirty="0"/>
              <a:t>. </a:t>
            </a:r>
            <a:endParaRPr lang="sk-SK" sz="1600" dirty="0" smtClean="0"/>
          </a:p>
          <a:p>
            <a:pPr lvl="1">
              <a:lnSpc>
                <a:spcPct val="80000"/>
              </a:lnSpc>
            </a:pPr>
            <a:r>
              <a:rPr lang="en-US" sz="1600" dirty="0" smtClean="0"/>
              <a:t>In </a:t>
            </a:r>
            <a:r>
              <a:rPr lang="en-US" sz="1600" dirty="0"/>
              <a:t>addition to his work on the speed of sound in metals, </a:t>
            </a:r>
            <a:r>
              <a:rPr lang="en-US" sz="1600" dirty="0" err="1">
                <a:solidFill>
                  <a:srgbClr val="FF0000"/>
                </a:solidFill>
              </a:rPr>
              <a:t>Chladni</a:t>
            </a:r>
            <a:r>
              <a:rPr lang="en-US" sz="1600" dirty="0"/>
              <a:t> had earlier introduced a technique of observing </a:t>
            </a:r>
            <a:r>
              <a:rPr lang="en-US" sz="1600" dirty="0">
                <a:solidFill>
                  <a:srgbClr val="0000FF"/>
                </a:solidFill>
              </a:rPr>
              <a:t>standing-wave patterns</a:t>
            </a:r>
            <a:r>
              <a:rPr lang="en-US" sz="1600" dirty="0"/>
              <a:t> on vibrating plates by sprinkling sand onto the plates—a demonstration commonly used today. </a:t>
            </a:r>
            <a:endParaRPr lang="sk-SK" sz="1600" smtClean="0"/>
          </a:p>
          <a:p>
            <a:pPr lvl="1">
              <a:lnSpc>
                <a:spcPct val="80000"/>
              </a:lnSpc>
            </a:pPr>
            <a:r>
              <a:rPr lang="en-US" sz="1600" smtClean="0"/>
              <a:t>Perhaps </a:t>
            </a:r>
            <a:r>
              <a:rPr lang="en-US" sz="1600" dirty="0"/>
              <a:t>the most significant step in the theoretical explanation of these vibrations was provided in 1816 by the French mathematician </a:t>
            </a:r>
            <a:r>
              <a:rPr lang="en-US" sz="1600" dirty="0">
                <a:solidFill>
                  <a:srgbClr val="FF0000"/>
                </a:solidFill>
              </a:rPr>
              <a:t>Sophie </a:t>
            </a:r>
            <a:r>
              <a:rPr lang="en-US" sz="1600" dirty="0" err="1">
                <a:solidFill>
                  <a:srgbClr val="FF0000"/>
                </a:solidFill>
              </a:rPr>
              <a:t>Germain</a:t>
            </a:r>
            <a:r>
              <a:rPr lang="en-US" sz="1600" dirty="0"/>
              <a:t>, whose explanation was of such elegance and sophistication that errors in her treatment of the problem were not recognized until some 35 years later, by the German physicist </a:t>
            </a:r>
            <a:r>
              <a:rPr lang="en-US" sz="1600" dirty="0">
                <a:solidFill>
                  <a:srgbClr val="FF0000"/>
                </a:solidFill>
              </a:rPr>
              <a:t>Gustav Robert Kirchhoff</a:t>
            </a:r>
            <a:r>
              <a:rPr lang="en-US" sz="1600" dirty="0"/>
              <a:t>.</a:t>
            </a: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10"/>
          </p:nvPr>
        </p:nvSpPr>
        <p:spPr/>
        <p:txBody>
          <a:bodyPr/>
          <a:lstStyle/>
          <a:p>
            <a:r>
              <a:rPr lang="sk-SK" smtClean="0"/>
              <a:t>18. február 2010</a:t>
            </a:r>
            <a:endParaRPr lang="en-US"/>
          </a:p>
        </p:txBody>
      </p:sp>
      <p:sp>
        <p:nvSpPr>
          <p:cNvPr id="8" name="Zástupný symbol pro číslo snímku 5"/>
          <p:cNvSpPr>
            <a:spLocks noGrp="1"/>
          </p:cNvSpPr>
          <p:nvPr>
            <p:ph type="sldNum" sz="quarter" idx="12"/>
          </p:nvPr>
        </p:nvSpPr>
        <p:spPr/>
        <p:txBody>
          <a:bodyPr/>
          <a:lstStyle/>
          <a:p>
            <a:fld id="{5FAA40DA-D02C-415F-85C5-4DAFA1BB46BB}" type="slidenum">
              <a:rPr lang="en-US"/>
              <a:pPr/>
              <a:t>8</a:t>
            </a:fld>
            <a:endParaRPr lang="en-US"/>
          </a:p>
        </p:txBody>
      </p:sp>
      <p:sp>
        <p:nvSpPr>
          <p:cNvPr id="186370" name="Rectangle 2"/>
          <p:cNvSpPr>
            <a:spLocks noGrp="1" noChangeArrowheads="1"/>
          </p:cNvSpPr>
          <p:nvPr>
            <p:ph type="title"/>
          </p:nvPr>
        </p:nvSpPr>
        <p:spPr>
          <a:xfrm>
            <a:off x="142875" y="142830"/>
            <a:ext cx="8858250" cy="693747"/>
          </a:xfrm>
        </p:spPr>
        <p:txBody>
          <a:bodyPr/>
          <a:lstStyle/>
          <a:p>
            <a:r>
              <a:rPr lang="sk-SK" sz="3200" dirty="0">
                <a:solidFill>
                  <a:srgbClr val="0070C0"/>
                </a:solidFill>
              </a:rPr>
              <a:t>Kundtova </a:t>
            </a:r>
            <a:r>
              <a:rPr lang="sk-SK" sz="3200" dirty="0" smtClean="0">
                <a:solidFill>
                  <a:srgbClr val="0070C0"/>
                </a:solidFill>
              </a:rPr>
              <a:t>trubica – stojatá zvuková vlna</a:t>
            </a:r>
            <a:endParaRPr lang="sk-SK" sz="3200" dirty="0">
              <a:solidFill>
                <a:srgbClr val="0070C0"/>
              </a:solidFill>
            </a:endParaRPr>
          </a:p>
        </p:txBody>
      </p:sp>
      <p:sp>
        <p:nvSpPr>
          <p:cNvPr id="186371" name="Rectangle 3"/>
          <p:cNvSpPr>
            <a:spLocks noGrp="1" noChangeArrowheads="1"/>
          </p:cNvSpPr>
          <p:nvPr>
            <p:ph type="body" idx="1"/>
          </p:nvPr>
        </p:nvSpPr>
        <p:spPr>
          <a:xfrm>
            <a:off x="4419600" y="3100383"/>
            <a:ext cx="4541838" cy="3309942"/>
          </a:xfrm>
        </p:spPr>
        <p:txBody>
          <a:bodyPr/>
          <a:lstStyle/>
          <a:p>
            <a:pPr>
              <a:lnSpc>
                <a:spcPct val="80000"/>
              </a:lnSpc>
            </a:pPr>
            <a:r>
              <a:rPr lang="sk-SK" sz="1900" dirty="0"/>
              <a:t>na jednom konci zatvorená a na druhý koniec sa privádza zvukový signál</a:t>
            </a:r>
          </a:p>
          <a:p>
            <a:pPr>
              <a:lnSpc>
                <a:spcPct val="80000"/>
              </a:lnSpc>
            </a:pPr>
            <a:r>
              <a:rPr lang="sk-SK" sz="1900" dirty="0"/>
              <a:t>v trubici dochádza k </a:t>
            </a:r>
            <a:r>
              <a:rPr lang="sk-SK" sz="1900" dirty="0" err="1"/>
              <a:t>superpozícii</a:t>
            </a:r>
            <a:r>
              <a:rPr lang="sk-SK" sz="1900" dirty="0"/>
              <a:t> priamej a odrazenej vlny</a:t>
            </a:r>
          </a:p>
          <a:p>
            <a:pPr>
              <a:lnSpc>
                <a:spcPct val="80000"/>
              </a:lnSpc>
            </a:pPr>
            <a:r>
              <a:rPr lang="sk-SK" sz="1900" dirty="0"/>
              <a:t>vhodnou voľbou vlnovej dĺžky (frekvencie) a dĺžky trubice vzniká tzv. stojatá vlna</a:t>
            </a:r>
          </a:p>
          <a:p>
            <a:pPr>
              <a:lnSpc>
                <a:spcPct val="80000"/>
              </a:lnSpc>
            </a:pPr>
            <a:r>
              <a:rPr lang="sk-SK" sz="1900" dirty="0"/>
              <a:t>vznik stojatej vlny je pozorovateľný pomocou vznášajúcich sa kúskov veľmi ľahkej hmoty, koncentrovaných na miestach, kde sa nachádzajú uzly akustického tlaku</a:t>
            </a:r>
          </a:p>
        </p:txBody>
      </p:sp>
      <p:pic>
        <p:nvPicPr>
          <p:cNvPr id="186372" name="Picture 4"/>
          <p:cNvPicPr>
            <a:picLocks noChangeAspect="1" noChangeArrowheads="1"/>
          </p:cNvPicPr>
          <p:nvPr/>
        </p:nvPicPr>
        <p:blipFill>
          <a:blip r:embed="rId2" cstate="print"/>
          <a:srcRect/>
          <a:stretch>
            <a:fillRect/>
          </a:stretch>
        </p:blipFill>
        <p:spPr bwMode="auto">
          <a:xfrm>
            <a:off x="4243383" y="1152159"/>
            <a:ext cx="4750709" cy="1772016"/>
          </a:xfrm>
          <a:prstGeom prst="rect">
            <a:avLst/>
          </a:prstGeom>
          <a:noFill/>
          <a:ln w="9525">
            <a:noFill/>
            <a:miter lim="800000"/>
            <a:headEnd/>
            <a:tailEnd/>
          </a:ln>
          <a:effectLst/>
        </p:spPr>
      </p:pic>
      <p:pic>
        <p:nvPicPr>
          <p:cNvPr id="186373" name="Picture 5"/>
          <p:cNvPicPr>
            <a:picLocks noChangeAspect="1" noChangeArrowheads="1"/>
          </p:cNvPicPr>
          <p:nvPr/>
        </p:nvPicPr>
        <p:blipFill>
          <a:blip r:embed="rId3" cstate="print"/>
          <a:srcRect/>
          <a:stretch>
            <a:fillRect/>
          </a:stretch>
        </p:blipFill>
        <p:spPr bwMode="auto">
          <a:xfrm>
            <a:off x="446031" y="932635"/>
            <a:ext cx="3352857" cy="5447528"/>
          </a:xfrm>
          <a:prstGeom prst="rect">
            <a:avLst/>
          </a:prstGeom>
          <a:noFill/>
          <a:ln w="9525">
            <a:noFill/>
            <a:miter lim="800000"/>
            <a:headEnd/>
            <a:tailEnd/>
          </a:ln>
          <a:effectLst/>
        </p:spPr>
      </p:pic>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sk-SK" smtClean="0"/>
              <a:t>18. február 2010</a:t>
            </a:r>
            <a:endParaRPr lang="en-US"/>
          </a:p>
        </p:txBody>
      </p:sp>
      <p:sp>
        <p:nvSpPr>
          <p:cNvPr id="6" name="Zástupný symbol pro číslo snímku 5"/>
          <p:cNvSpPr>
            <a:spLocks noGrp="1"/>
          </p:cNvSpPr>
          <p:nvPr>
            <p:ph type="sldNum" sz="quarter" idx="12"/>
          </p:nvPr>
        </p:nvSpPr>
        <p:spPr/>
        <p:txBody>
          <a:bodyPr/>
          <a:lstStyle/>
          <a:p>
            <a:fld id="{6DE8C42C-D4C3-4314-9289-7A2721383FF1}" type="slidenum">
              <a:rPr lang="en-US"/>
              <a:pPr/>
              <a:t>9</a:t>
            </a:fld>
            <a:endParaRPr lang="en-US"/>
          </a:p>
        </p:txBody>
      </p:sp>
      <p:sp>
        <p:nvSpPr>
          <p:cNvPr id="183298" name="Rectangle 2"/>
          <p:cNvSpPr>
            <a:spLocks noGrp="1" noChangeArrowheads="1"/>
          </p:cNvSpPr>
          <p:nvPr>
            <p:ph type="title"/>
          </p:nvPr>
        </p:nvSpPr>
        <p:spPr>
          <a:xfrm>
            <a:off x="142875" y="241300"/>
            <a:ext cx="8858250" cy="633413"/>
          </a:xfrm>
        </p:spPr>
        <p:txBody>
          <a:bodyPr/>
          <a:lstStyle/>
          <a:p>
            <a:pPr algn="l"/>
            <a:r>
              <a:rPr lang="sk-SK" sz="3000"/>
              <a:t>M</a:t>
            </a:r>
            <a:r>
              <a:rPr lang="en-US" sz="3000"/>
              <a:t>atematick</a:t>
            </a:r>
            <a:r>
              <a:rPr lang="sk-SK" sz="3000"/>
              <a:t>é metódy – základy modernej akustiky II</a:t>
            </a:r>
          </a:p>
        </p:txBody>
      </p:sp>
      <p:sp>
        <p:nvSpPr>
          <p:cNvPr id="183299" name="Rectangle 3"/>
          <p:cNvSpPr>
            <a:spLocks noGrp="1" noChangeArrowheads="1"/>
          </p:cNvSpPr>
          <p:nvPr>
            <p:ph type="body" idx="1"/>
          </p:nvPr>
        </p:nvSpPr>
        <p:spPr>
          <a:xfrm>
            <a:off x="250825" y="1160463"/>
            <a:ext cx="8642350" cy="5292725"/>
          </a:xfrm>
        </p:spPr>
        <p:txBody>
          <a:bodyPr/>
          <a:lstStyle/>
          <a:p>
            <a:pPr>
              <a:lnSpc>
                <a:spcPct val="80000"/>
              </a:lnSpc>
            </a:pPr>
            <a:r>
              <a:rPr lang="en-US" sz="1400" dirty="0"/>
              <a:t>The analysis of a complex periodic wave into its </a:t>
            </a:r>
            <a:r>
              <a:rPr lang="en-US" sz="1400" dirty="0">
                <a:solidFill>
                  <a:srgbClr val="0000FF"/>
                </a:solidFill>
              </a:rPr>
              <a:t>spectral components</a:t>
            </a:r>
            <a:r>
              <a:rPr lang="en-US" sz="1400" dirty="0"/>
              <a:t> was theoretically established early in the 19th century by </a:t>
            </a:r>
            <a:r>
              <a:rPr lang="en-US" sz="1400" b="1" dirty="0">
                <a:solidFill>
                  <a:srgbClr val="FF0000"/>
                </a:solidFill>
              </a:rPr>
              <a:t>Jean-</a:t>
            </a:r>
            <a:r>
              <a:rPr lang="en-US" sz="1400" b="1" dirty="0" err="1">
                <a:solidFill>
                  <a:srgbClr val="FF0000"/>
                </a:solidFill>
              </a:rPr>
              <a:t>Baptiste</a:t>
            </a:r>
            <a:r>
              <a:rPr lang="en-US" sz="1400" b="1" dirty="0">
                <a:solidFill>
                  <a:srgbClr val="FF0000"/>
                </a:solidFill>
              </a:rPr>
              <a:t>-Joseph Fourier</a:t>
            </a:r>
            <a:r>
              <a:rPr lang="en-US" sz="1400" dirty="0"/>
              <a:t> of France and is now commonly referred to as the Fourier theorem.</a:t>
            </a:r>
            <a:endParaRPr lang="sk-SK" sz="1400" dirty="0"/>
          </a:p>
          <a:p>
            <a:pPr>
              <a:lnSpc>
                <a:spcPct val="80000"/>
              </a:lnSpc>
            </a:pPr>
            <a:r>
              <a:rPr lang="en-US" sz="1400" dirty="0"/>
              <a:t> The German physicist </a:t>
            </a:r>
            <a:r>
              <a:rPr lang="en-US" sz="1400" b="1" dirty="0">
                <a:solidFill>
                  <a:srgbClr val="FF0000"/>
                </a:solidFill>
              </a:rPr>
              <a:t>Georg Simon Ohm</a:t>
            </a:r>
            <a:r>
              <a:rPr lang="en-US" sz="1400" dirty="0"/>
              <a:t> first suggested that the ear is sensitive to these spectral components; his idea that the ear is sensitive to the amplitudes but not the phases of the harmonics of a complex tone is known as </a:t>
            </a:r>
            <a:r>
              <a:rPr lang="en-US" sz="1400" dirty="0">
                <a:solidFill>
                  <a:srgbClr val="0000FF"/>
                </a:solidFill>
              </a:rPr>
              <a:t>Ohm's law of hearing</a:t>
            </a:r>
            <a:r>
              <a:rPr lang="en-US" sz="1400" dirty="0"/>
              <a:t> (distinguishing it from the more famous Ohm's law of electrical resistance).</a:t>
            </a:r>
          </a:p>
          <a:p>
            <a:pPr>
              <a:lnSpc>
                <a:spcPct val="80000"/>
              </a:lnSpc>
            </a:pPr>
            <a:r>
              <a:rPr lang="en-US" sz="1400" b="1" dirty="0">
                <a:solidFill>
                  <a:srgbClr val="FF0000"/>
                </a:solidFill>
              </a:rPr>
              <a:t>Hermann von Helmholtz</a:t>
            </a:r>
            <a:r>
              <a:rPr lang="en-US" sz="1400" dirty="0"/>
              <a:t> made substantial contributions to understanding the mechanisms of hearing and to the psychophysics of sound and music. His book On the Sensations of Tone As a Physiological Basis for the Theory of Music (1863) is one of the classics of acoustics. In addition, he constructed a set of resonators, covering much of the audio spectrum, which were used in the spectral analysis of musical tones. </a:t>
            </a:r>
            <a:endParaRPr lang="sk-SK" sz="1400" dirty="0"/>
          </a:p>
          <a:p>
            <a:pPr>
              <a:lnSpc>
                <a:spcPct val="80000"/>
              </a:lnSpc>
            </a:pPr>
            <a:r>
              <a:rPr lang="en-US" sz="1400" dirty="0"/>
              <a:t>The Prussian physicist </a:t>
            </a:r>
            <a:r>
              <a:rPr lang="en-US" sz="1400" b="1" dirty="0">
                <a:solidFill>
                  <a:srgbClr val="FF0000"/>
                </a:solidFill>
              </a:rPr>
              <a:t>Karl Rudolph Koenig</a:t>
            </a:r>
            <a:r>
              <a:rPr lang="en-US" sz="1400" dirty="0"/>
              <a:t> designed many of the instruments used for research in hearing and music, including a frequency standard and the </a:t>
            </a:r>
            <a:r>
              <a:rPr lang="en-US" sz="1400" b="1" dirty="0" err="1">
                <a:solidFill>
                  <a:srgbClr val="0000FF"/>
                </a:solidFill>
              </a:rPr>
              <a:t>manometric</a:t>
            </a:r>
            <a:r>
              <a:rPr lang="en-US" sz="1400" b="1" dirty="0">
                <a:solidFill>
                  <a:srgbClr val="0000FF"/>
                </a:solidFill>
              </a:rPr>
              <a:t> flame</a:t>
            </a:r>
            <a:r>
              <a:rPr lang="en-US" sz="1400" dirty="0"/>
              <a:t>. The flame-tube device, used to render standing sound waves “visible,” is still one of the most fascinating of physics classroom demonstrations. </a:t>
            </a:r>
            <a:endParaRPr lang="sk-SK" sz="1400" dirty="0"/>
          </a:p>
          <a:p>
            <a:pPr>
              <a:lnSpc>
                <a:spcPct val="80000"/>
              </a:lnSpc>
            </a:pPr>
            <a:r>
              <a:rPr lang="en-US" sz="1400" dirty="0"/>
              <a:t>The English physical scientist </a:t>
            </a:r>
            <a:r>
              <a:rPr lang="en-US" sz="1400" b="1" dirty="0">
                <a:solidFill>
                  <a:srgbClr val="FF0000"/>
                </a:solidFill>
              </a:rPr>
              <a:t>John William </a:t>
            </a:r>
            <a:r>
              <a:rPr lang="en-US" sz="1400" b="1" dirty="0" err="1">
                <a:solidFill>
                  <a:srgbClr val="FF0000"/>
                </a:solidFill>
              </a:rPr>
              <a:t>Strutt</a:t>
            </a:r>
            <a:r>
              <a:rPr lang="en-US" sz="1400" b="1" dirty="0">
                <a:solidFill>
                  <a:srgbClr val="FF0000"/>
                </a:solidFill>
              </a:rPr>
              <a:t>, 3rd Baron Rayleigh</a:t>
            </a:r>
            <a:r>
              <a:rPr lang="en-US" sz="1400" dirty="0"/>
              <a:t>, carried out an enormous variety of acoustic research; much of it was included in his two-volume treatise, </a:t>
            </a:r>
            <a:r>
              <a:rPr lang="en-US" sz="1400" b="1" dirty="0">
                <a:solidFill>
                  <a:srgbClr val="0000FF"/>
                </a:solidFill>
              </a:rPr>
              <a:t>The Theory of Sound</a:t>
            </a:r>
            <a:r>
              <a:rPr lang="en-US" sz="1400" dirty="0"/>
              <a:t>, publication of which in 1877–78 is now thought to mark the beginning of modern acoustics. Much of Rayleigh's work is still directly quoted in contemporary physics textbooks.</a:t>
            </a:r>
          </a:p>
          <a:p>
            <a:pPr>
              <a:lnSpc>
                <a:spcPct val="80000"/>
              </a:lnSpc>
            </a:pPr>
            <a:r>
              <a:rPr lang="en-US" sz="1400" dirty="0"/>
              <a:t>The study of </a:t>
            </a:r>
            <a:r>
              <a:rPr lang="en-US" sz="1400" dirty="0" err="1"/>
              <a:t>ultrasonics</a:t>
            </a:r>
            <a:r>
              <a:rPr lang="en-US" sz="1400" dirty="0"/>
              <a:t> was initiated by the American scientist </a:t>
            </a:r>
            <a:r>
              <a:rPr lang="en-US" sz="1400" b="1" dirty="0">
                <a:solidFill>
                  <a:srgbClr val="FF0000"/>
                </a:solidFill>
              </a:rPr>
              <a:t>John </a:t>
            </a:r>
            <a:r>
              <a:rPr lang="en-US" sz="1400" b="1" dirty="0" err="1">
                <a:solidFill>
                  <a:srgbClr val="FF0000"/>
                </a:solidFill>
              </a:rPr>
              <a:t>LeConte</a:t>
            </a:r>
            <a:r>
              <a:rPr lang="en-US" sz="1400" dirty="0"/>
              <a:t>, who in the 1850s developed a technique for observing the existence of ultrasonic waves with a gas flame. This technique was later used by the British physicist </a:t>
            </a:r>
            <a:r>
              <a:rPr lang="en-US" sz="1400" b="1" dirty="0">
                <a:solidFill>
                  <a:srgbClr val="FF0000"/>
                </a:solidFill>
              </a:rPr>
              <a:t>John Tyndall</a:t>
            </a:r>
            <a:r>
              <a:rPr lang="en-US" sz="1400" dirty="0"/>
              <a:t> for the detailed study of the properties of sound waves. </a:t>
            </a:r>
            <a:endParaRPr lang="sk-SK" sz="1400" dirty="0"/>
          </a:p>
          <a:p>
            <a:pPr>
              <a:lnSpc>
                <a:spcPct val="80000"/>
              </a:lnSpc>
            </a:pPr>
            <a:r>
              <a:rPr lang="en-US" sz="1400" dirty="0"/>
              <a:t>The </a:t>
            </a:r>
            <a:r>
              <a:rPr lang="en-US" sz="1400" b="1" dirty="0">
                <a:solidFill>
                  <a:srgbClr val="0000FF"/>
                </a:solidFill>
              </a:rPr>
              <a:t>piezoelectric effect</a:t>
            </a:r>
            <a:r>
              <a:rPr lang="en-US" sz="1400" dirty="0"/>
              <a:t>, a primary means of producing and sensing ultrasonic waves, was discovered by the French physical chemist </a:t>
            </a:r>
            <a:r>
              <a:rPr lang="en-US" sz="1400" b="1" dirty="0">
                <a:solidFill>
                  <a:srgbClr val="FF0000"/>
                </a:solidFill>
              </a:rPr>
              <a:t>Pierre Curie</a:t>
            </a:r>
            <a:r>
              <a:rPr lang="en-US" sz="1400" dirty="0"/>
              <a:t> and his brother </a:t>
            </a:r>
            <a:r>
              <a:rPr lang="en-US" sz="1400" b="1" dirty="0">
                <a:solidFill>
                  <a:srgbClr val="FF0000"/>
                </a:solidFill>
              </a:rPr>
              <a:t>Jacques</a:t>
            </a:r>
            <a:r>
              <a:rPr lang="en-US" sz="1400" dirty="0"/>
              <a:t> in 1880. Applications of </a:t>
            </a:r>
            <a:r>
              <a:rPr lang="en-US" sz="1400" dirty="0" err="1"/>
              <a:t>ultrasonics</a:t>
            </a:r>
            <a:r>
              <a:rPr lang="en-US" sz="1400" dirty="0"/>
              <a:t>, however, were not possible until the development in the early 20th century of the electronic oscillator and amplifier, which were used to drive the piezoelectric element.</a:t>
            </a:r>
          </a:p>
          <a:p>
            <a:pPr>
              <a:lnSpc>
                <a:spcPct val="80000"/>
              </a:lnSpc>
            </a:pPr>
            <a:r>
              <a:rPr lang="en-US" sz="1400" dirty="0"/>
              <a:t>Among </a:t>
            </a:r>
            <a:r>
              <a:rPr lang="en-US" sz="1400" dirty="0">
                <a:solidFill>
                  <a:srgbClr val="0000FF"/>
                </a:solidFill>
              </a:rPr>
              <a:t>20th-century innovators</a:t>
            </a:r>
            <a:r>
              <a:rPr lang="en-US" sz="1400" dirty="0"/>
              <a:t> were the American physicist </a:t>
            </a:r>
            <a:r>
              <a:rPr lang="en-US" sz="1400" b="1" dirty="0">
                <a:solidFill>
                  <a:srgbClr val="FF0000"/>
                </a:solidFill>
              </a:rPr>
              <a:t>Wallace Sabine</a:t>
            </a:r>
            <a:r>
              <a:rPr lang="en-US" sz="1400" dirty="0"/>
              <a:t>, considered to be the originator of modern architectural acoustics, and the Hungarian-born American physicist </a:t>
            </a:r>
            <a:r>
              <a:rPr lang="en-US" sz="1400" b="1" dirty="0">
                <a:solidFill>
                  <a:srgbClr val="FF0000"/>
                </a:solidFill>
              </a:rPr>
              <a:t>Georg von </a:t>
            </a:r>
            <a:r>
              <a:rPr lang="en-US" sz="1400" b="1" dirty="0" err="1">
                <a:solidFill>
                  <a:srgbClr val="FF0000"/>
                </a:solidFill>
              </a:rPr>
              <a:t>Békésy</a:t>
            </a:r>
            <a:r>
              <a:rPr lang="en-US" sz="1400" dirty="0"/>
              <a:t>, who carried out experimentation on the ear and hearing and validated the commonly accepted place theory of hearing first suggested by Helmholtz. </a:t>
            </a:r>
            <a:r>
              <a:rPr lang="en-US" sz="1400" dirty="0" err="1"/>
              <a:t>Békésy's</a:t>
            </a:r>
            <a:r>
              <a:rPr lang="en-US" sz="1400" dirty="0"/>
              <a:t> book </a:t>
            </a:r>
            <a:r>
              <a:rPr lang="en-US" sz="1400" b="1" dirty="0">
                <a:solidFill>
                  <a:srgbClr val="0000FF"/>
                </a:solidFill>
              </a:rPr>
              <a:t>Experiments in Hearing</a:t>
            </a:r>
            <a:r>
              <a:rPr lang="en-US" sz="1400" dirty="0"/>
              <a:t>, published in 1960, is the magnum opus of the modern theory of the ear.</a:t>
            </a:r>
            <a:endParaRPr lang="sk-SK" sz="1400" dirty="0"/>
          </a:p>
        </p:txBody>
      </p:sp>
    </p:spTree>
  </p:cSld>
  <p:clrMapOvr>
    <a:masterClrMapping/>
  </p:clrMapOvr>
  <p:transition spd="med">
    <p:zoom/>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06413" marR="0" indent="0" algn="l" defTabSz="1009650" rtl="0" eaLnBrk="0" fontAlgn="base" latinLnBrk="0" hangingPunct="0">
          <a:lnSpc>
            <a:spcPct val="100000"/>
          </a:lnSpc>
          <a:spcBef>
            <a:spcPct val="70000"/>
          </a:spcBef>
          <a:spcAft>
            <a:spcPct val="0"/>
          </a:spcAft>
          <a:buClrTx/>
          <a:buSzTx/>
          <a:buFontTx/>
          <a:buBlip>
            <a:blip xmlns:r="http://schemas.openxmlformats.org/officeDocument/2006/relationships" r:embed="rId1"/>
          </a:buBlip>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06413" marR="0" indent="0" algn="l" defTabSz="1009650" rtl="0" eaLnBrk="0" fontAlgn="base" latinLnBrk="0" hangingPunct="0">
          <a:lnSpc>
            <a:spcPct val="100000"/>
          </a:lnSpc>
          <a:spcBef>
            <a:spcPct val="70000"/>
          </a:spcBef>
          <a:spcAft>
            <a:spcPct val="0"/>
          </a:spcAft>
          <a:buClrTx/>
          <a:buSzTx/>
          <a:buFontTx/>
          <a:buBlip>
            <a:blip xmlns:r="http://schemas.openxmlformats.org/officeDocument/2006/relationships" r:embed="rId1"/>
          </a:buBlip>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7470</TotalTime>
  <Words>3159</Words>
  <Application>Microsoft Office PowerPoint</Application>
  <PresentationFormat>On-screen Show (4:3)</PresentationFormat>
  <Paragraphs>191</Paragraphs>
  <Slides>26</Slides>
  <Notes>4</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 Elektroakustika  L01: História akustiky  doc. Ing. Jozef Juhár, PhD.</vt:lpstr>
      <vt:lpstr>História akustiky: Prvé experimenty</vt:lpstr>
      <vt:lpstr>História akustiky: Prvé experimenty</vt:lpstr>
      <vt:lpstr>Vlnenie alebo žiarenie ?</vt:lpstr>
      <vt:lpstr>“Bell-in-vacuum” experiment II</vt:lpstr>
      <vt:lpstr>Meranie rýchlosti zvuku</vt:lpstr>
      <vt:lpstr>Matematické metódy – základy modernej akustiky I</vt:lpstr>
      <vt:lpstr>Kundtova trubica – stojatá zvuková vlna</vt:lpstr>
      <vt:lpstr>Matematické metódy – základy modernej akustiky II</vt:lpstr>
      <vt:lpstr>Manometric flame apparatus (vizualizácia zvuku)</vt:lpstr>
      <vt:lpstr>Súčasné zobrazenie vlnového priebehu akustického signálu počítačom - ľudská reč</vt:lpstr>
      <vt:lpstr>Súčasné zobrazenie vlnového priebehu akustického signálu počítačom - ľudská reč - detail</vt:lpstr>
      <vt:lpstr>Electroacoustics (Recording Technology) History</vt:lpstr>
      <vt:lpstr>Thomas A. Edison a jeho fonograf</vt:lpstr>
      <vt:lpstr>Grafofón – konkurent fonografu</vt:lpstr>
      <vt:lpstr>História mikrofónov</vt:lpstr>
      <vt:lpstr>História mikrofónov</vt:lpstr>
      <vt:lpstr>História mikrofónov</vt:lpstr>
      <vt:lpstr>História mikrofónov</vt:lpstr>
      <vt:lpstr>Reproduktor</vt:lpstr>
      <vt:lpstr>Basreflex</vt:lpstr>
      <vt:lpstr>Typické audiozariadenia digitálnej éry</vt:lpstr>
      <vt:lpstr>Slide 23</vt:lpstr>
      <vt:lpstr>Kochleárny implantát</vt:lpstr>
      <vt:lpstr>Test</vt:lpstr>
      <vt:lpstr>Slide 26</vt:lpstr>
    </vt:vector>
  </TitlesOfParts>
  <Company>KEMT FEI TU Košice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Slovak Continuous-Digit Recognition Systemmmm</dc:title>
  <dc:creator>Jozef Juhár</dc:creator>
  <cp:lastModifiedBy>Jozef</cp:lastModifiedBy>
  <cp:revision>790</cp:revision>
  <cp:lastPrinted>1999-09-09T10:09:00Z</cp:lastPrinted>
  <dcterms:created xsi:type="dcterms:W3CDTF">1999-09-08T14:46:30Z</dcterms:created>
  <dcterms:modified xsi:type="dcterms:W3CDTF">2012-02-12T22:25:41Z</dcterms:modified>
</cp:coreProperties>
</file>