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310" r:id="rId2"/>
    <p:sldId id="311" r:id="rId3"/>
    <p:sldId id="312" r:id="rId4"/>
    <p:sldId id="313" r:id="rId5"/>
    <p:sldId id="314" r:id="rId6"/>
    <p:sldId id="316" r:id="rId7"/>
    <p:sldId id="256" r:id="rId8"/>
    <p:sldId id="315" r:id="rId9"/>
    <p:sldId id="263" r:id="rId10"/>
    <p:sldId id="317" r:id="rId11"/>
    <p:sldId id="265" r:id="rId12"/>
    <p:sldId id="266" r:id="rId13"/>
    <p:sldId id="259" r:id="rId14"/>
    <p:sldId id="260" r:id="rId15"/>
    <p:sldId id="268" r:id="rId16"/>
    <p:sldId id="273" r:id="rId17"/>
  </p:sldIdLst>
  <p:sldSz cx="10693400" cy="7569200"/>
  <p:notesSz cx="10693400" cy="75692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1500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6803BCE-9112-4B2E-B26B-75808ADF7F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6675" y="1238756"/>
            <a:ext cx="8020050" cy="2635203"/>
          </a:xfrm>
        </p:spPr>
        <p:txBody>
          <a:bodyPr anchor="b"/>
          <a:lstStyle>
            <a:lvl1pPr algn="ctr">
              <a:defRPr sz="5263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5BA3480-A9B4-4D53-910C-8F2CF69294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6675" y="3975583"/>
            <a:ext cx="8020050" cy="18274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1010" indent="0" algn="ctr">
              <a:buNone/>
              <a:defRPr sz="1754"/>
            </a:lvl2pPr>
            <a:lvl3pPr marL="802020" indent="0" algn="ctr">
              <a:buNone/>
              <a:defRPr sz="1579"/>
            </a:lvl3pPr>
            <a:lvl4pPr marL="1203030" indent="0" algn="ctr">
              <a:buNone/>
              <a:defRPr sz="1403"/>
            </a:lvl4pPr>
            <a:lvl5pPr marL="1604040" indent="0" algn="ctr">
              <a:buNone/>
              <a:defRPr sz="1403"/>
            </a:lvl5pPr>
            <a:lvl6pPr marL="2005051" indent="0" algn="ctr">
              <a:buNone/>
              <a:defRPr sz="1403"/>
            </a:lvl6pPr>
            <a:lvl7pPr marL="2406061" indent="0" algn="ctr">
              <a:buNone/>
              <a:defRPr sz="1403"/>
            </a:lvl7pPr>
            <a:lvl8pPr marL="2807071" indent="0" algn="ctr">
              <a:buNone/>
              <a:defRPr sz="1403"/>
            </a:lvl8pPr>
            <a:lvl9pPr marL="3208081" indent="0" algn="ctr">
              <a:buNone/>
              <a:defRPr sz="1403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95CCB930-02F3-4E8D-84D9-4122740F7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30A0F3C5-6600-4AC8-BE65-22085D50B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C086B78B-B0D0-43A9-87C7-7555E9AF5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37721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9128C89-FE50-4421-886E-6D7D7FAD7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zvislý text 2">
            <a:extLst>
              <a:ext uri="{FF2B5EF4-FFF2-40B4-BE49-F238E27FC236}">
                <a16:creationId xmlns:a16="http://schemas.microsoft.com/office/drawing/2014/main" id="{7351B344-0BAA-45ED-B948-6A396F744C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7E1A9C68-854A-46A7-99D7-B3A73A39B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2C671EDF-C47C-45B2-9E6A-DCF2A25B8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3B18BF73-9779-45D2-81E6-6F7497ED1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8915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71720C50-43C9-4126-B1E9-8AB3EF995E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652465" y="402990"/>
            <a:ext cx="2305764" cy="6414547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zvislý text 2">
            <a:extLst>
              <a:ext uri="{FF2B5EF4-FFF2-40B4-BE49-F238E27FC236}">
                <a16:creationId xmlns:a16="http://schemas.microsoft.com/office/drawing/2014/main" id="{56EBBEBF-72A2-49EE-B14B-E4F22A434B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35171" y="402990"/>
            <a:ext cx="6783626" cy="6414547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D1ABFD3C-04B4-4B19-9925-CA3A8E058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8944EF82-A9B5-492B-AD72-3DD86DBF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A278CF9-14A8-4987-9363-F86C32367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45975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38875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2CEFAA2-ABB1-428B-8059-58E5C94C8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436CD77D-EDAE-4F95-93FB-05D0DB347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30B76B99-055F-4411-9365-267830F26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B2735538-F11E-4313-B852-20E73FBB8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AD0961A7-C872-433E-96F5-2804C0EB1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1072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187AFB5-99C5-4C85-9C97-43A898203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602" y="1887045"/>
            <a:ext cx="9223058" cy="3148576"/>
          </a:xfrm>
        </p:spPr>
        <p:txBody>
          <a:bodyPr anchor="b"/>
          <a:lstStyle>
            <a:lvl1pPr>
              <a:defRPr sz="5263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25C4B08B-572A-4CDF-B3B5-46390DEEA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602" y="5065408"/>
            <a:ext cx="9223058" cy="1655762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1010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2020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3030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4040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50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606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707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808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7EBCC79D-30F3-4A56-A2A3-BD65E45DA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AF24F190-69DF-4671-8608-1E6F5D538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1FDB6075-7ADA-41F9-B2F0-1FDAA7705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8402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981B3A-8A95-43F1-8CD2-110E1C953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D95E7D9-0E84-41EB-9C3D-FE8B550E91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171" y="2014949"/>
            <a:ext cx="4544695" cy="4802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41A780E3-8F0F-4377-8CD9-ECDBB4C0A2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13534" y="2014949"/>
            <a:ext cx="4544695" cy="4802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B2B3F87F-8EF7-4D1E-89A8-3B1D7AD4F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19ABA1E3-2112-48D8-930D-E950F8558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D951FBCA-930E-4DF9-88DE-0DB27B54B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30236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FF80C1-EBBF-4C7B-9921-DD8A22786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64" y="402990"/>
            <a:ext cx="9223058" cy="1463029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8D593149-C6FA-4B99-BF4C-D7F6BE2F6D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565" y="1855506"/>
            <a:ext cx="4523809" cy="909355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1010" indent="0">
              <a:buNone/>
              <a:defRPr sz="1754" b="1"/>
            </a:lvl2pPr>
            <a:lvl3pPr marL="802020" indent="0">
              <a:buNone/>
              <a:defRPr sz="1579" b="1"/>
            </a:lvl3pPr>
            <a:lvl4pPr marL="1203030" indent="0">
              <a:buNone/>
              <a:defRPr sz="1403" b="1"/>
            </a:lvl4pPr>
            <a:lvl5pPr marL="1604040" indent="0">
              <a:buNone/>
              <a:defRPr sz="1403" b="1"/>
            </a:lvl5pPr>
            <a:lvl6pPr marL="2005051" indent="0">
              <a:buNone/>
              <a:defRPr sz="1403" b="1"/>
            </a:lvl6pPr>
            <a:lvl7pPr marL="2406061" indent="0">
              <a:buNone/>
              <a:defRPr sz="1403" b="1"/>
            </a:lvl7pPr>
            <a:lvl8pPr marL="2807071" indent="0">
              <a:buNone/>
              <a:defRPr sz="1403" b="1"/>
            </a:lvl8pPr>
            <a:lvl9pPr marL="3208081" indent="0">
              <a:buNone/>
              <a:defRPr sz="1403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076A9D09-A0FA-4DEA-8544-18FBD63FB0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565" y="2764861"/>
            <a:ext cx="4523809" cy="4066693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text 4">
            <a:extLst>
              <a:ext uri="{FF2B5EF4-FFF2-40B4-BE49-F238E27FC236}">
                <a16:creationId xmlns:a16="http://schemas.microsoft.com/office/drawing/2014/main" id="{6128365F-F63D-488E-A68D-67DA57F710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13534" y="1855506"/>
            <a:ext cx="4546088" cy="909355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1010" indent="0">
              <a:buNone/>
              <a:defRPr sz="1754" b="1"/>
            </a:lvl2pPr>
            <a:lvl3pPr marL="802020" indent="0">
              <a:buNone/>
              <a:defRPr sz="1579" b="1"/>
            </a:lvl3pPr>
            <a:lvl4pPr marL="1203030" indent="0">
              <a:buNone/>
              <a:defRPr sz="1403" b="1"/>
            </a:lvl4pPr>
            <a:lvl5pPr marL="1604040" indent="0">
              <a:buNone/>
              <a:defRPr sz="1403" b="1"/>
            </a:lvl5pPr>
            <a:lvl6pPr marL="2005051" indent="0">
              <a:buNone/>
              <a:defRPr sz="1403" b="1"/>
            </a:lvl6pPr>
            <a:lvl7pPr marL="2406061" indent="0">
              <a:buNone/>
              <a:defRPr sz="1403" b="1"/>
            </a:lvl7pPr>
            <a:lvl8pPr marL="2807071" indent="0">
              <a:buNone/>
              <a:defRPr sz="1403" b="1"/>
            </a:lvl8pPr>
            <a:lvl9pPr marL="3208081" indent="0">
              <a:buNone/>
              <a:defRPr sz="1403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A1AA4736-1526-4EA6-8C3A-A3B04F8C70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3534" y="2764861"/>
            <a:ext cx="4546088" cy="4066693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42FE6FAA-5D98-45EF-A7B2-64E0C7A9F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5661AC15-2999-47E6-B8A2-37951D464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4F4B6EE8-AF16-4CCF-A9AA-C604DE818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0515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607122-EBB7-4BD1-8EA2-08103D081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06DE05FA-7773-42AE-9CBD-F678612C5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21557B81-49D5-44F4-9F4F-B258B1E31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61D48ED4-5E2D-4ECE-B5DB-96F1F170F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07257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72D0E27B-B4E6-4675-840E-527B2980D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3CA0531A-1D9F-411F-A20B-0372EC202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A3C06F62-B4DF-4311-8AF4-91E67CA66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9081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AFCEBD-2119-4F35-97A0-F6DDE8370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64" y="504613"/>
            <a:ext cx="3448900" cy="1766147"/>
          </a:xfrm>
        </p:spPr>
        <p:txBody>
          <a:bodyPr anchor="b"/>
          <a:lstStyle>
            <a:lvl1pPr>
              <a:defRPr sz="2807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B4C45AC-1727-4039-813D-A69C8BFC2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6088" y="1089825"/>
            <a:ext cx="5413534" cy="5379038"/>
          </a:xfrm>
        </p:spPr>
        <p:txBody>
          <a:bodyPr/>
          <a:lstStyle>
            <a:lvl1pPr>
              <a:defRPr sz="2807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text 3">
            <a:extLst>
              <a:ext uri="{FF2B5EF4-FFF2-40B4-BE49-F238E27FC236}">
                <a16:creationId xmlns:a16="http://schemas.microsoft.com/office/drawing/2014/main" id="{073DA03A-2ACF-4008-B331-6CA80803CE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564" y="2270760"/>
            <a:ext cx="3448900" cy="4206864"/>
          </a:xfrm>
        </p:spPr>
        <p:txBody>
          <a:bodyPr/>
          <a:lstStyle>
            <a:lvl1pPr marL="0" indent="0">
              <a:buNone/>
              <a:defRPr sz="1403"/>
            </a:lvl1pPr>
            <a:lvl2pPr marL="401010" indent="0">
              <a:buNone/>
              <a:defRPr sz="1228"/>
            </a:lvl2pPr>
            <a:lvl3pPr marL="802020" indent="0">
              <a:buNone/>
              <a:defRPr sz="1053"/>
            </a:lvl3pPr>
            <a:lvl4pPr marL="1203030" indent="0">
              <a:buNone/>
              <a:defRPr sz="877"/>
            </a:lvl4pPr>
            <a:lvl5pPr marL="1604040" indent="0">
              <a:buNone/>
              <a:defRPr sz="877"/>
            </a:lvl5pPr>
            <a:lvl6pPr marL="2005051" indent="0">
              <a:buNone/>
              <a:defRPr sz="877"/>
            </a:lvl6pPr>
            <a:lvl7pPr marL="2406061" indent="0">
              <a:buNone/>
              <a:defRPr sz="877"/>
            </a:lvl7pPr>
            <a:lvl8pPr marL="2807071" indent="0">
              <a:buNone/>
              <a:defRPr sz="877"/>
            </a:lvl8pPr>
            <a:lvl9pPr marL="3208081" indent="0">
              <a:buNone/>
              <a:defRPr sz="877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BA92C74C-50F9-47D1-BF8F-5D46B8463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4FA3B53E-4A1C-40A1-86F4-3A1FC0FD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D6B72244-9C7F-4F5D-9476-2BEB397EC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0738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0905261-1735-487C-B8DA-3E9726FF9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564" y="504613"/>
            <a:ext cx="3448900" cy="1766147"/>
          </a:xfrm>
        </p:spPr>
        <p:txBody>
          <a:bodyPr anchor="b"/>
          <a:lstStyle>
            <a:lvl1pPr>
              <a:defRPr sz="2807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D44E5A98-F177-473F-B4FF-12A6568F44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46088" y="1089825"/>
            <a:ext cx="5413534" cy="5379038"/>
          </a:xfrm>
        </p:spPr>
        <p:txBody>
          <a:bodyPr/>
          <a:lstStyle>
            <a:lvl1pPr marL="0" indent="0">
              <a:buNone/>
              <a:defRPr sz="2807"/>
            </a:lvl1pPr>
            <a:lvl2pPr marL="401010" indent="0">
              <a:buNone/>
              <a:defRPr sz="2456"/>
            </a:lvl2pPr>
            <a:lvl3pPr marL="802020" indent="0">
              <a:buNone/>
              <a:defRPr sz="2105"/>
            </a:lvl3pPr>
            <a:lvl4pPr marL="1203030" indent="0">
              <a:buNone/>
              <a:defRPr sz="1754"/>
            </a:lvl4pPr>
            <a:lvl5pPr marL="1604040" indent="0">
              <a:buNone/>
              <a:defRPr sz="1754"/>
            </a:lvl5pPr>
            <a:lvl6pPr marL="2005051" indent="0">
              <a:buNone/>
              <a:defRPr sz="1754"/>
            </a:lvl6pPr>
            <a:lvl7pPr marL="2406061" indent="0">
              <a:buNone/>
              <a:defRPr sz="1754"/>
            </a:lvl7pPr>
            <a:lvl8pPr marL="2807071" indent="0">
              <a:buNone/>
              <a:defRPr sz="1754"/>
            </a:lvl8pPr>
            <a:lvl9pPr marL="3208081" indent="0">
              <a:buNone/>
              <a:defRPr sz="1754"/>
            </a:lvl9pPr>
          </a:lstStyle>
          <a:p>
            <a:endParaRPr lang="sk-SK"/>
          </a:p>
        </p:txBody>
      </p:sp>
      <p:sp>
        <p:nvSpPr>
          <p:cNvPr id="4" name="Zástupný objekt pre text 3">
            <a:extLst>
              <a:ext uri="{FF2B5EF4-FFF2-40B4-BE49-F238E27FC236}">
                <a16:creationId xmlns:a16="http://schemas.microsoft.com/office/drawing/2014/main" id="{E89C88CD-E10C-4085-8474-09ED8AD6B2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564" y="2270760"/>
            <a:ext cx="3448900" cy="4206864"/>
          </a:xfrm>
        </p:spPr>
        <p:txBody>
          <a:bodyPr/>
          <a:lstStyle>
            <a:lvl1pPr marL="0" indent="0">
              <a:buNone/>
              <a:defRPr sz="1403"/>
            </a:lvl1pPr>
            <a:lvl2pPr marL="401010" indent="0">
              <a:buNone/>
              <a:defRPr sz="1228"/>
            </a:lvl2pPr>
            <a:lvl3pPr marL="802020" indent="0">
              <a:buNone/>
              <a:defRPr sz="1053"/>
            </a:lvl3pPr>
            <a:lvl4pPr marL="1203030" indent="0">
              <a:buNone/>
              <a:defRPr sz="877"/>
            </a:lvl4pPr>
            <a:lvl5pPr marL="1604040" indent="0">
              <a:buNone/>
              <a:defRPr sz="877"/>
            </a:lvl5pPr>
            <a:lvl6pPr marL="2005051" indent="0">
              <a:buNone/>
              <a:defRPr sz="877"/>
            </a:lvl6pPr>
            <a:lvl7pPr marL="2406061" indent="0">
              <a:buNone/>
              <a:defRPr sz="877"/>
            </a:lvl7pPr>
            <a:lvl8pPr marL="2807071" indent="0">
              <a:buNone/>
              <a:defRPr sz="877"/>
            </a:lvl8pPr>
            <a:lvl9pPr marL="3208081" indent="0">
              <a:buNone/>
              <a:defRPr sz="877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858EF5F4-C2CD-498E-848D-5A58ABF12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006510B2-770A-4CA0-A731-2896CE1F5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1B1C76CD-EA1B-48B2-90E2-4520511A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94484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F7685F13-C91B-4D4B-820D-D7A58D649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171" y="402990"/>
            <a:ext cx="9223058" cy="1463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96B9B066-808A-46D3-9CA8-252B3B1237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5171" y="2014949"/>
            <a:ext cx="9223058" cy="4802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A814B8BB-AF67-4038-951F-E8451FAF59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171" y="7015527"/>
            <a:ext cx="2406015" cy="4029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A82036C7-63B4-4CE1-9D11-D457B30792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2189" y="7015527"/>
            <a:ext cx="3609023" cy="4029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8C282401-4C6A-4675-929C-AB1FF6DC93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52214" y="7015527"/>
            <a:ext cx="2406015" cy="4029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57216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l" defTabSz="802020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505" indent="-200505" algn="l" defTabSz="802020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515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525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535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546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556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566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576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586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1010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2020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3030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4040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5051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6061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7071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8081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40A93-1D5C-4B20-8B64-3C873B24B5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k-SK" dirty="0"/>
              <a:t>Úvod do číslicovej  (digitálnej) elektroniky</a:t>
            </a:r>
            <a:r>
              <a:rPr lang="en-US" dirty="0"/>
              <a:t> (</a:t>
            </a:r>
            <a:r>
              <a:rPr lang="en-US" dirty="0" err="1"/>
              <a:t>logických</a:t>
            </a:r>
            <a:r>
              <a:rPr lang="en-US" dirty="0"/>
              <a:t> </a:t>
            </a:r>
            <a:r>
              <a:rPr lang="en-US" dirty="0" err="1"/>
              <a:t>systémov</a:t>
            </a:r>
            <a:r>
              <a:rPr lang="en-US" dirty="0"/>
              <a:t>)</a:t>
            </a:r>
            <a:br>
              <a:rPr lang="sk-SK" dirty="0"/>
            </a:b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00104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78869" y="707644"/>
            <a:ext cx="6714490" cy="4984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 defTabSz="802020">
              <a:lnSpc>
                <a:spcPts val="3825"/>
              </a:lnSpc>
              <a:spcBef>
                <a:spcPct val="0"/>
              </a:spcBef>
              <a:tabLst>
                <a:tab pos="926465" algn="l"/>
              </a:tabLst>
            </a:pPr>
            <a:r>
              <a:rPr lang="sk-SK" sz="3859" dirty="0">
                <a:latin typeface="+mj-lt"/>
                <a:ea typeface="+mj-ea"/>
                <a:cs typeface="+mj-cs"/>
              </a:rPr>
              <a:t>Činnosť logických systémov v čase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98500" y="1498600"/>
            <a:ext cx="9448800" cy="536295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3970" algn="just"/>
            <a:r>
              <a:rPr lang="sk-SK" sz="2000" dirty="0">
                <a:cs typeface="Times New Roman"/>
              </a:rPr>
              <a:t>V </a:t>
            </a:r>
            <a:r>
              <a:rPr lang="sk-SK" sz="2000" b="1" i="1" spc="-5" dirty="0">
                <a:cs typeface="Times New Roman"/>
              </a:rPr>
              <a:t>synchrónnych systémoch </a:t>
            </a:r>
            <a:r>
              <a:rPr lang="sk-SK" sz="2000" spc="-5" dirty="0">
                <a:cs typeface="Times New Roman"/>
              </a:rPr>
              <a:t>s</a:t>
            </a:r>
            <a:r>
              <a:rPr lang="sk-SK" sz="2000" spc="0" dirty="0">
                <a:cs typeface="Times New Roman"/>
              </a:rPr>
              <a:t>ú </a:t>
            </a:r>
            <a:r>
              <a:rPr lang="sk-SK" sz="2000" spc="-5" dirty="0">
                <a:cs typeface="Times New Roman"/>
              </a:rPr>
              <a:t>takty </a:t>
            </a:r>
            <a:r>
              <a:rPr lang="sk-SK" sz="2000" dirty="0">
                <a:cs typeface="Times New Roman"/>
              </a:rPr>
              <a:t>u</a:t>
            </a:r>
            <a:r>
              <a:rPr lang="sk-SK" sz="2000" spc="-5" dirty="0">
                <a:cs typeface="Times New Roman"/>
              </a:rPr>
              <a:t>rčovan</a:t>
            </a:r>
            <a:r>
              <a:rPr lang="sk-SK" sz="2000" spc="0" dirty="0">
                <a:cs typeface="Times New Roman"/>
              </a:rPr>
              <a:t>é </a:t>
            </a:r>
            <a:r>
              <a:rPr lang="sk-SK" sz="2000" spc="-5" dirty="0">
                <a:cs typeface="Times New Roman"/>
              </a:rPr>
              <a:t>osobitnými </a:t>
            </a:r>
            <a:r>
              <a:rPr lang="sk-SK" sz="2000" i="1" spc="-5" dirty="0">
                <a:cs typeface="Times New Roman"/>
              </a:rPr>
              <a:t>synch</a:t>
            </a:r>
            <a:r>
              <a:rPr lang="sk-SK" sz="2000" i="1" spc="-90" dirty="0">
                <a:cs typeface="Times New Roman"/>
              </a:rPr>
              <a:t>r</a:t>
            </a:r>
            <a:r>
              <a:rPr lang="sk-SK" sz="2000" i="1" spc="-5" dirty="0">
                <a:cs typeface="Times New Roman"/>
              </a:rPr>
              <a:t>oniz</a:t>
            </a:r>
            <a:r>
              <a:rPr lang="sk-SK" sz="2000" i="1" spc="0" dirty="0">
                <a:cs typeface="Times New Roman"/>
              </a:rPr>
              <a:t>a</a:t>
            </a:r>
            <a:r>
              <a:rPr lang="sk-SK" sz="2000" i="1" spc="-10" dirty="0">
                <a:cs typeface="Times New Roman"/>
              </a:rPr>
              <a:t>č</a:t>
            </a:r>
            <a:r>
              <a:rPr lang="sk-SK" sz="2000" i="1" spc="-5" dirty="0">
                <a:cs typeface="Times New Roman"/>
              </a:rPr>
              <a:t>nými signálmi</a:t>
            </a:r>
            <a:r>
              <a:rPr lang="sk-SK" sz="2000" spc="0" dirty="0">
                <a:cs typeface="Times New Roman"/>
              </a:rPr>
              <a:t>, k</a:t>
            </a:r>
            <a:r>
              <a:rPr lang="sk-SK" sz="2000" spc="-5" dirty="0">
                <a:cs typeface="Times New Roman"/>
              </a:rPr>
              <a:t>toré generuje osobitný synchronizačný systém (hodiny, </a:t>
            </a:r>
            <a:r>
              <a:rPr lang="sk-SK" sz="2000" spc="-5" dirty="0" err="1">
                <a:cs typeface="Times New Roman"/>
              </a:rPr>
              <a:t>clock</a:t>
            </a:r>
            <a:r>
              <a:rPr lang="sk-SK" sz="2000" spc="-5" dirty="0">
                <a:cs typeface="Times New Roman"/>
              </a:rPr>
              <a:t>)</a:t>
            </a:r>
            <a:r>
              <a:rPr lang="sk-SK" sz="2000" spc="0" dirty="0">
                <a:cs typeface="Times New Roman"/>
              </a:rPr>
              <a:t>. </a:t>
            </a:r>
            <a:r>
              <a:rPr lang="sk-SK" sz="2000" spc="-155" dirty="0">
                <a:cs typeface="Times New Roman"/>
              </a:rPr>
              <a:t>T</a:t>
            </a:r>
            <a:r>
              <a:rPr lang="sk-SK" sz="2000" spc="0" dirty="0">
                <a:cs typeface="Times New Roman"/>
              </a:rPr>
              <a:t>a</a:t>
            </a:r>
            <a:r>
              <a:rPr lang="sk-SK" sz="2000" spc="-5" dirty="0">
                <a:cs typeface="Times New Roman"/>
              </a:rPr>
              <a:t>kt</a:t>
            </a:r>
            <a:r>
              <a:rPr lang="sk-SK" sz="2000" spc="0" dirty="0">
                <a:cs typeface="Times New Roman"/>
              </a:rPr>
              <a:t>y</a:t>
            </a:r>
            <a:r>
              <a:rPr lang="sk-SK" sz="2000" spc="245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poto</a:t>
            </a:r>
            <a:r>
              <a:rPr lang="sk-SK" sz="2000" spc="0" dirty="0">
                <a:cs typeface="Times New Roman"/>
              </a:rPr>
              <a:t>m</a:t>
            </a:r>
            <a:r>
              <a:rPr lang="sk-SK" sz="2000" spc="235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zodpovedaj</a:t>
            </a:r>
            <a:r>
              <a:rPr lang="sk-SK" sz="2000" spc="0" dirty="0">
                <a:cs typeface="Times New Roman"/>
              </a:rPr>
              <a:t>ú</a:t>
            </a:r>
            <a:r>
              <a:rPr lang="sk-SK" sz="2000" spc="245" dirty="0">
                <a:cs typeface="Times New Roman"/>
              </a:rPr>
              <a:t> </a:t>
            </a:r>
            <a:r>
              <a:rPr lang="sk-SK" sz="2000" spc="0" dirty="0">
                <a:cs typeface="Times New Roman"/>
              </a:rPr>
              <a:t>č</a:t>
            </a:r>
            <a:r>
              <a:rPr lang="sk-SK" sz="2000" spc="-5" dirty="0">
                <a:cs typeface="Times New Roman"/>
              </a:rPr>
              <a:t>asový</a:t>
            </a:r>
            <a:r>
              <a:rPr lang="sk-SK" sz="2000" spc="0" dirty="0">
                <a:cs typeface="Times New Roman"/>
              </a:rPr>
              <a:t>m</a:t>
            </a:r>
            <a:r>
              <a:rPr lang="sk-SK" sz="2000" spc="245" dirty="0">
                <a:cs typeface="Times New Roman"/>
              </a:rPr>
              <a:t> </a:t>
            </a:r>
            <a:r>
              <a:rPr lang="sk-SK" sz="2000" spc="0" dirty="0">
                <a:cs typeface="Times New Roman"/>
              </a:rPr>
              <a:t>i</a:t>
            </a:r>
            <a:r>
              <a:rPr lang="sk-SK" sz="2000" spc="-5" dirty="0">
                <a:cs typeface="Times New Roman"/>
              </a:rPr>
              <a:t>ntervalom rovným perióde hodín. V praxi ale existujú aj synchrónne systémy, v ktorých sa môže sledovaný signál meniť pri oboch hranách hodinového signálu alebo dokonca niekoľkokrát v rámci periódy CLK.</a:t>
            </a:r>
            <a:endParaRPr lang="en-US" sz="2000" spc="-5" dirty="0">
              <a:cs typeface="Times New Roman"/>
            </a:endParaRPr>
          </a:p>
          <a:p>
            <a:pPr marL="12700" marR="13970" algn="just"/>
            <a:endParaRPr lang="en-US" sz="2000" spc="-5" dirty="0">
              <a:cs typeface="Times New Roman"/>
            </a:endParaRPr>
          </a:p>
          <a:p>
            <a:pPr marL="12700" marR="13970" algn="just"/>
            <a:endParaRPr lang="en-US" sz="2000" spc="-5" dirty="0">
              <a:cs typeface="Times New Roman"/>
            </a:endParaRPr>
          </a:p>
          <a:p>
            <a:pPr marL="12700" marR="13970" algn="just"/>
            <a:endParaRPr lang="en-US" sz="2000" spc="-5" dirty="0">
              <a:cs typeface="Times New Roman"/>
            </a:endParaRPr>
          </a:p>
          <a:p>
            <a:pPr marL="12700" marR="13970" algn="just"/>
            <a:endParaRPr lang="en-US" sz="2000" spc="-5" dirty="0">
              <a:cs typeface="Times New Roman"/>
            </a:endParaRPr>
          </a:p>
          <a:p>
            <a:pPr marL="12700" marR="13970" algn="just"/>
            <a:endParaRPr lang="en-US" sz="2000" spc="-5" dirty="0">
              <a:cs typeface="Times New Roman"/>
            </a:endParaRPr>
          </a:p>
          <a:p>
            <a:pPr marL="12700" marR="13970" algn="just"/>
            <a:endParaRPr lang="en-US" sz="2000" spc="-5" dirty="0">
              <a:cs typeface="Times New Roman"/>
            </a:endParaRPr>
          </a:p>
          <a:p>
            <a:pPr marL="12700" marR="13970" algn="just"/>
            <a:endParaRPr lang="en-US" sz="2000" spc="-5" dirty="0">
              <a:cs typeface="Times New Roman"/>
            </a:endParaRPr>
          </a:p>
          <a:p>
            <a:pPr marL="12700" marR="13970" algn="just"/>
            <a:endParaRPr lang="en-US" sz="2000" spc="-5" dirty="0">
              <a:cs typeface="Times New Roman"/>
            </a:endParaRPr>
          </a:p>
          <a:p>
            <a:pPr marL="12700" marR="13970" algn="just"/>
            <a:endParaRPr lang="sk-SK" sz="2000" spc="0" dirty="0">
              <a:cs typeface="Times New Roman"/>
            </a:endParaRPr>
          </a:p>
          <a:p>
            <a:pPr marL="12700" marR="13970" algn="just"/>
            <a:endParaRPr lang="en-US" sz="2000" dirty="0">
              <a:cs typeface="Times New Roman"/>
            </a:endParaRPr>
          </a:p>
          <a:p>
            <a:pPr marL="12700" marR="13970" algn="just"/>
            <a:r>
              <a:rPr lang="sk-SK" sz="2000" dirty="0">
                <a:cs typeface="Times New Roman"/>
              </a:rPr>
              <a:t>V</a:t>
            </a:r>
            <a:r>
              <a:rPr lang="sk-SK" sz="2000" spc="-35" dirty="0">
                <a:cs typeface="Times New Roman"/>
              </a:rPr>
              <a:t> </a:t>
            </a:r>
            <a:r>
              <a:rPr lang="sk-SK" sz="2000" b="1" i="1" spc="-5" dirty="0">
                <a:cs typeface="Times New Roman"/>
              </a:rPr>
              <a:t>asynchrónnyc</a:t>
            </a:r>
            <a:r>
              <a:rPr lang="sk-SK" sz="2000" b="1" i="1" spc="0" dirty="0">
                <a:cs typeface="Times New Roman"/>
              </a:rPr>
              <a:t>h </a:t>
            </a:r>
            <a:r>
              <a:rPr lang="sk-SK" sz="2000" b="1" i="1" spc="-5" dirty="0">
                <a:cs typeface="Times New Roman"/>
              </a:rPr>
              <a:t>systémoc</a:t>
            </a:r>
            <a:r>
              <a:rPr lang="sk-SK" sz="2000" b="1" i="1" spc="0" dirty="0">
                <a:cs typeface="Times New Roman"/>
              </a:rPr>
              <a:t>h</a:t>
            </a:r>
            <a:r>
              <a:rPr lang="sk-SK" sz="2000" b="1" i="1" spc="-5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s</a:t>
            </a:r>
            <a:r>
              <a:rPr lang="sk-SK" sz="2000" spc="0" dirty="0">
                <a:cs typeface="Times New Roman"/>
              </a:rPr>
              <a:t>ú </a:t>
            </a:r>
            <a:r>
              <a:rPr lang="sk-SK" sz="2000" spc="-5" dirty="0">
                <a:cs typeface="Times New Roman"/>
              </a:rPr>
              <a:t>takt</a:t>
            </a:r>
            <a:r>
              <a:rPr lang="sk-SK" sz="2000" spc="0" dirty="0">
                <a:cs typeface="Times New Roman"/>
              </a:rPr>
              <a:t>y u</a:t>
            </a:r>
            <a:r>
              <a:rPr lang="sk-SK" sz="2000" spc="-5" dirty="0">
                <a:cs typeface="Times New Roman"/>
              </a:rPr>
              <a:t>rčovan</a:t>
            </a:r>
            <a:r>
              <a:rPr lang="sk-SK" sz="2000" spc="0" dirty="0">
                <a:cs typeface="Times New Roman"/>
              </a:rPr>
              <a:t>é</a:t>
            </a:r>
            <a:r>
              <a:rPr lang="sk-SK" sz="2000" spc="-5" dirty="0">
                <a:cs typeface="Times New Roman"/>
              </a:rPr>
              <a:t> vstupným</a:t>
            </a:r>
            <a:r>
              <a:rPr lang="sk-SK" sz="2000" spc="0" dirty="0">
                <a:cs typeface="Times New Roman"/>
              </a:rPr>
              <a:t>i</a:t>
            </a:r>
            <a:r>
              <a:rPr lang="sk-SK" sz="2000" spc="5" dirty="0">
                <a:cs typeface="Times New Roman"/>
              </a:rPr>
              <a:t> </a:t>
            </a:r>
            <a:r>
              <a:rPr lang="sk-SK" sz="2000" spc="0" dirty="0">
                <a:cs typeface="Times New Roman"/>
              </a:rPr>
              <a:t>a </a:t>
            </a:r>
            <a:r>
              <a:rPr lang="sk-SK" sz="2000" spc="-5" dirty="0">
                <a:cs typeface="Times New Roman"/>
              </a:rPr>
              <a:t>vnútornými signálmi</a:t>
            </a:r>
            <a:r>
              <a:rPr lang="sk-SK" sz="2000" spc="0" dirty="0">
                <a:cs typeface="Times New Roman"/>
              </a:rPr>
              <a:t>. </a:t>
            </a:r>
            <a:r>
              <a:rPr lang="sk-SK" sz="2000" spc="35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Nov</a:t>
            </a:r>
            <a:r>
              <a:rPr lang="sk-SK" sz="2000" spc="0" dirty="0">
                <a:cs typeface="Times New Roman"/>
              </a:rPr>
              <a:t>ý </a:t>
            </a:r>
            <a:r>
              <a:rPr lang="sk-SK" sz="2000" spc="35" dirty="0">
                <a:cs typeface="Times New Roman"/>
              </a:rPr>
              <a:t> </a:t>
            </a:r>
            <a:r>
              <a:rPr lang="sk-SK" sz="2000" spc="-10" dirty="0">
                <a:cs typeface="Times New Roman"/>
              </a:rPr>
              <a:t>t</a:t>
            </a:r>
            <a:r>
              <a:rPr lang="sk-SK" sz="2000" spc="-5" dirty="0">
                <a:cs typeface="Times New Roman"/>
              </a:rPr>
              <a:t>ak</a:t>
            </a:r>
            <a:r>
              <a:rPr lang="sk-SK" sz="2000" spc="0" dirty="0">
                <a:cs typeface="Times New Roman"/>
              </a:rPr>
              <a:t>t </a:t>
            </a:r>
            <a:r>
              <a:rPr lang="sk-SK" sz="2000" spc="30" dirty="0">
                <a:cs typeface="Times New Roman"/>
              </a:rPr>
              <a:t> </a:t>
            </a:r>
            <a:r>
              <a:rPr lang="sk-SK" sz="2000" spc="-10" dirty="0">
                <a:cs typeface="Times New Roman"/>
              </a:rPr>
              <a:t>z</a:t>
            </a:r>
            <a:r>
              <a:rPr lang="sk-SK" sz="2000" spc="-5" dirty="0">
                <a:cs typeface="Times New Roman"/>
              </a:rPr>
              <a:t>ačn</a:t>
            </a:r>
            <a:r>
              <a:rPr lang="sk-SK" sz="2000" spc="0" dirty="0">
                <a:cs typeface="Times New Roman"/>
              </a:rPr>
              <a:t>e </a:t>
            </a:r>
            <a:r>
              <a:rPr lang="sk-SK" sz="2000" spc="25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vžd</a:t>
            </a:r>
            <a:r>
              <a:rPr lang="sk-SK" sz="2000" spc="0" dirty="0">
                <a:cs typeface="Times New Roman"/>
              </a:rPr>
              <a:t>y </a:t>
            </a:r>
            <a:r>
              <a:rPr lang="sk-SK" sz="2000" spc="30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vted</a:t>
            </a:r>
            <a:r>
              <a:rPr lang="sk-SK" sz="2000" spc="-145" dirty="0">
                <a:cs typeface="Times New Roman"/>
              </a:rPr>
              <a:t>y</a:t>
            </a:r>
            <a:r>
              <a:rPr lang="sk-SK" sz="2000" spc="0" dirty="0">
                <a:cs typeface="Times New Roman"/>
              </a:rPr>
              <a:t>, </a:t>
            </a:r>
            <a:r>
              <a:rPr lang="sk-SK" sz="2000" spc="25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ke</a:t>
            </a:r>
            <a:r>
              <a:rPr lang="sk-SK" sz="2000" spc="0" dirty="0">
                <a:cs typeface="Times New Roman"/>
              </a:rPr>
              <a:t>ď </a:t>
            </a:r>
            <a:r>
              <a:rPr lang="sk-SK" sz="2000" spc="30" dirty="0">
                <a:cs typeface="Times New Roman"/>
              </a:rPr>
              <a:t> </a:t>
            </a:r>
            <a:r>
              <a:rPr lang="sk-SK" sz="2000" spc="0" dirty="0">
                <a:cs typeface="Times New Roman"/>
              </a:rPr>
              <a:t>h</a:t>
            </a:r>
            <a:r>
              <a:rPr lang="sk-SK" sz="2000" spc="-5" dirty="0">
                <a:cs typeface="Times New Roman"/>
              </a:rPr>
              <a:t>ociktor</a:t>
            </a:r>
            <a:r>
              <a:rPr lang="sk-SK" sz="2000" spc="0" dirty="0">
                <a:cs typeface="Times New Roman"/>
              </a:rPr>
              <a:t>ý </a:t>
            </a:r>
            <a:r>
              <a:rPr lang="sk-SK" sz="2000" spc="30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z</a:t>
            </a:r>
            <a:r>
              <a:rPr lang="sk-SK" sz="2000" spc="0" dirty="0">
                <a:cs typeface="Times New Roman"/>
              </a:rPr>
              <a:t>o </a:t>
            </a:r>
            <a:r>
              <a:rPr lang="sk-SK" sz="2000" spc="30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vstupných aleb</a:t>
            </a:r>
            <a:r>
              <a:rPr lang="sk-SK" sz="2000" spc="0" dirty="0">
                <a:cs typeface="Times New Roman"/>
              </a:rPr>
              <a:t>o </a:t>
            </a:r>
            <a:r>
              <a:rPr lang="sk-SK" sz="2000" spc="-110" dirty="0">
                <a:cs typeface="Times New Roman"/>
              </a:rPr>
              <a:t> </a:t>
            </a:r>
            <a:r>
              <a:rPr lang="sk-SK" sz="2000" spc="0" dirty="0">
                <a:cs typeface="Times New Roman"/>
              </a:rPr>
              <a:t>v</a:t>
            </a:r>
            <a:r>
              <a:rPr lang="sk-SK" sz="2000" spc="-5" dirty="0">
                <a:cs typeface="Times New Roman"/>
              </a:rPr>
              <a:t>nútornýc</a:t>
            </a:r>
            <a:r>
              <a:rPr lang="sk-SK" sz="2000" spc="0" dirty="0">
                <a:cs typeface="Times New Roman"/>
              </a:rPr>
              <a:t>h </a:t>
            </a:r>
            <a:r>
              <a:rPr lang="sk-SK" sz="2000" spc="-110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signálo</a:t>
            </a:r>
            <a:r>
              <a:rPr lang="sk-SK" sz="2000" spc="0" dirty="0">
                <a:cs typeface="Times New Roman"/>
              </a:rPr>
              <a:t>v </a:t>
            </a:r>
            <a:r>
              <a:rPr lang="sk-SK" sz="2000" spc="-105" dirty="0">
                <a:cs typeface="Times New Roman"/>
              </a:rPr>
              <a:t> </a:t>
            </a:r>
            <a:r>
              <a:rPr lang="sk-SK" sz="2000" spc="0" dirty="0">
                <a:cs typeface="Times New Roman"/>
              </a:rPr>
              <a:t>n</a:t>
            </a:r>
            <a:r>
              <a:rPr lang="sk-SK" sz="2000" spc="-5" dirty="0">
                <a:cs typeface="Times New Roman"/>
              </a:rPr>
              <a:t>adobúd</a:t>
            </a:r>
            <a:r>
              <a:rPr lang="sk-SK" sz="2000" spc="0" dirty="0">
                <a:cs typeface="Times New Roman"/>
              </a:rPr>
              <a:t>a </a:t>
            </a:r>
            <a:r>
              <a:rPr lang="sk-SK" sz="2000" spc="-105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nov</a:t>
            </a:r>
            <a:r>
              <a:rPr lang="sk-SK" sz="2000" spc="0" dirty="0">
                <a:cs typeface="Times New Roman"/>
              </a:rPr>
              <a:t>ú </a:t>
            </a:r>
            <a:r>
              <a:rPr lang="sk-SK" sz="2000" spc="-105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hodnotu</a:t>
            </a:r>
            <a:r>
              <a:rPr lang="sk-SK" sz="2000" spc="0" dirty="0">
                <a:cs typeface="Times New Roman"/>
              </a:rPr>
              <a:t>. </a:t>
            </a:r>
            <a:r>
              <a:rPr lang="sk-SK" sz="2000" spc="-100" dirty="0">
                <a:cs typeface="Times New Roman"/>
              </a:rPr>
              <a:t> </a:t>
            </a:r>
            <a:r>
              <a:rPr lang="sk-SK" sz="2000" spc="-160" dirty="0">
                <a:cs typeface="Times New Roman"/>
              </a:rPr>
              <a:t>T</a:t>
            </a:r>
            <a:r>
              <a:rPr lang="sk-SK" sz="2000" spc="-5" dirty="0">
                <a:cs typeface="Times New Roman"/>
              </a:rPr>
              <a:t>ak</a:t>
            </a:r>
            <a:r>
              <a:rPr lang="sk-SK" sz="2000" spc="0" dirty="0">
                <a:cs typeface="Times New Roman"/>
              </a:rPr>
              <a:t>t </a:t>
            </a:r>
            <a:r>
              <a:rPr lang="sk-SK" sz="2000" spc="-105" dirty="0">
                <a:cs typeface="Times New Roman"/>
              </a:rPr>
              <a:t> </a:t>
            </a:r>
            <a:r>
              <a:rPr lang="sk-SK" sz="2000" spc="0" dirty="0">
                <a:cs typeface="Times New Roman"/>
              </a:rPr>
              <a:t>p</a:t>
            </a:r>
            <a:r>
              <a:rPr lang="sk-SK" sz="2000" spc="-5" dirty="0">
                <a:cs typeface="Times New Roman"/>
              </a:rPr>
              <a:t>rito</a:t>
            </a:r>
            <a:r>
              <a:rPr lang="sk-SK" sz="2000" spc="0" dirty="0">
                <a:cs typeface="Times New Roman"/>
              </a:rPr>
              <a:t>m </a:t>
            </a:r>
            <a:r>
              <a:rPr lang="sk-SK" sz="2000" spc="-105" dirty="0">
                <a:cs typeface="Times New Roman"/>
              </a:rPr>
              <a:t> </a:t>
            </a:r>
            <a:r>
              <a:rPr lang="sk-SK" sz="2000" spc="0" dirty="0">
                <a:cs typeface="Times New Roman"/>
              </a:rPr>
              <a:t>t</a:t>
            </a:r>
            <a:r>
              <a:rPr lang="sk-SK" sz="2000" spc="-5" dirty="0">
                <a:cs typeface="Times New Roman"/>
              </a:rPr>
              <a:t>rvá dovted</a:t>
            </a:r>
            <a:r>
              <a:rPr lang="sk-SK" sz="2000" spc="-145" dirty="0">
                <a:cs typeface="Times New Roman"/>
              </a:rPr>
              <a:t>y</a:t>
            </a:r>
            <a:r>
              <a:rPr lang="sk-SK" sz="2000" spc="0" dirty="0">
                <a:cs typeface="Times New Roman"/>
              </a:rPr>
              <a:t>,</a:t>
            </a:r>
            <a:r>
              <a:rPr lang="sk-SK" sz="2000" spc="25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ký</a:t>
            </a:r>
            <a:r>
              <a:rPr lang="sk-SK" sz="2000" spc="0" dirty="0">
                <a:cs typeface="Times New Roman"/>
              </a:rPr>
              <a:t>m</a:t>
            </a:r>
            <a:r>
              <a:rPr lang="sk-SK" sz="2000" spc="20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všetk</a:t>
            </a:r>
            <a:r>
              <a:rPr lang="sk-SK" sz="2000" spc="0" dirty="0">
                <a:cs typeface="Times New Roman"/>
              </a:rPr>
              <a:t>y</a:t>
            </a:r>
            <a:r>
              <a:rPr lang="sk-SK" sz="2000" spc="25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vstupn</a:t>
            </a:r>
            <a:r>
              <a:rPr lang="sk-SK" sz="2000" spc="0" dirty="0">
                <a:cs typeface="Times New Roman"/>
              </a:rPr>
              <a:t>é</a:t>
            </a:r>
            <a:r>
              <a:rPr lang="sk-SK" sz="2000" spc="25" dirty="0">
                <a:cs typeface="Times New Roman"/>
              </a:rPr>
              <a:t> </a:t>
            </a:r>
            <a:r>
              <a:rPr lang="sk-SK" sz="2000" spc="0" dirty="0">
                <a:cs typeface="Times New Roman"/>
              </a:rPr>
              <a:t>a</a:t>
            </a:r>
            <a:r>
              <a:rPr lang="sk-SK" sz="2000" spc="25" dirty="0">
                <a:cs typeface="Times New Roman"/>
              </a:rPr>
              <a:t> </a:t>
            </a:r>
            <a:r>
              <a:rPr lang="sk-SK" sz="2000" spc="0" dirty="0">
                <a:cs typeface="Times New Roman"/>
              </a:rPr>
              <a:t>v</a:t>
            </a:r>
            <a:r>
              <a:rPr lang="sk-SK" sz="2000" spc="-5" dirty="0">
                <a:cs typeface="Times New Roman"/>
              </a:rPr>
              <a:t>nútorn</a:t>
            </a:r>
            <a:r>
              <a:rPr lang="sk-SK" sz="2000" spc="0" dirty="0">
                <a:cs typeface="Times New Roman"/>
              </a:rPr>
              <a:t>é</a:t>
            </a:r>
            <a:r>
              <a:rPr lang="sk-SK" sz="2000" spc="25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signál</a:t>
            </a:r>
            <a:r>
              <a:rPr lang="sk-SK" sz="2000" spc="0" dirty="0">
                <a:cs typeface="Times New Roman"/>
              </a:rPr>
              <a:t>y</a:t>
            </a:r>
            <a:r>
              <a:rPr lang="sk-SK" sz="2000" spc="35" dirty="0">
                <a:cs typeface="Times New Roman"/>
              </a:rPr>
              <a:t> </a:t>
            </a:r>
            <a:r>
              <a:rPr lang="sk-SK" sz="2000" spc="-10" dirty="0">
                <a:cs typeface="Times New Roman"/>
              </a:rPr>
              <a:t>m</a:t>
            </a:r>
            <a:r>
              <a:rPr lang="sk-SK" sz="2000" spc="0" dirty="0">
                <a:cs typeface="Times New Roman"/>
              </a:rPr>
              <a:t>a</a:t>
            </a:r>
            <a:r>
              <a:rPr lang="sk-SK" sz="2000" spc="-5" dirty="0">
                <a:cs typeface="Times New Roman"/>
              </a:rPr>
              <a:t>j</a:t>
            </a:r>
            <a:r>
              <a:rPr lang="sk-SK" sz="2000" spc="0" dirty="0">
                <a:cs typeface="Times New Roman"/>
              </a:rPr>
              <a:t>ú</a:t>
            </a:r>
            <a:r>
              <a:rPr lang="sk-SK" sz="2000" spc="25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určitú</a:t>
            </a:r>
            <a:r>
              <a:rPr lang="sk-SK" sz="2000" spc="0" dirty="0">
                <a:cs typeface="Times New Roman"/>
              </a:rPr>
              <a:t>,</a:t>
            </a:r>
            <a:r>
              <a:rPr lang="sk-SK" sz="2000" spc="30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resp</a:t>
            </a:r>
            <a:r>
              <a:rPr lang="sk-SK" sz="2000" spc="0" dirty="0">
                <a:cs typeface="Times New Roman"/>
              </a:rPr>
              <a:t>.</a:t>
            </a:r>
            <a:r>
              <a:rPr lang="sk-SK" sz="2000" spc="30" dirty="0">
                <a:cs typeface="Times New Roman"/>
              </a:rPr>
              <a:t> </a:t>
            </a:r>
            <a:r>
              <a:rPr lang="sk-SK" sz="2000" spc="-5" dirty="0">
                <a:cs typeface="Times New Roman"/>
              </a:rPr>
              <a:t>jednu </a:t>
            </a:r>
            <a:r>
              <a:rPr lang="sk-SK" sz="2000" spc="0" dirty="0">
                <a:cs typeface="Times New Roman"/>
              </a:rPr>
              <a:t>hodnotu.</a:t>
            </a:r>
            <a:endParaRPr lang="sk-SK" sz="2000" dirty="0">
              <a:cs typeface="Times New Roman"/>
            </a:endParaRPr>
          </a:p>
          <a:p>
            <a:pPr marL="12700" marR="12700" algn="just">
              <a:lnSpc>
                <a:spcPct val="100000"/>
              </a:lnSpc>
            </a:pPr>
            <a:endParaRPr sz="2200" dirty="0">
              <a:latin typeface="Times New Roman"/>
              <a:cs typeface="Times New Roman"/>
            </a:endParaRP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EE44B6A5-F845-4BD1-8D28-AF2221506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699" y="3098800"/>
            <a:ext cx="7637659" cy="291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643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08100" y="778509"/>
            <a:ext cx="8229599" cy="4857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ts val="3825"/>
              </a:lnSpc>
              <a:tabLst>
                <a:tab pos="927100" algn="l"/>
              </a:tabLst>
            </a:pPr>
            <a:r>
              <a:rPr lang="sk-SK" sz="3859" dirty="0">
                <a:latin typeface="+mj-lt"/>
                <a:ea typeface="+mj-ea"/>
                <a:cs typeface="+mj-cs"/>
              </a:rPr>
              <a:t>Opis činnosti logických systémov v čase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46100" y="1500834"/>
            <a:ext cx="5562600" cy="380776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ts val="950"/>
              </a:lnSpc>
              <a:spcBef>
                <a:spcPts val="10"/>
              </a:spcBef>
            </a:pPr>
            <a:endParaRPr sz="950" dirty="0"/>
          </a:p>
          <a:p>
            <a:pPr>
              <a:lnSpc>
                <a:spcPts val="1000"/>
              </a:lnSpc>
            </a:pPr>
            <a:endParaRPr sz="1000" dirty="0"/>
          </a:p>
          <a:p>
            <a:pPr marL="12700" marR="12700" indent="0" algn="just">
              <a:lnSpc>
                <a:spcPct val="100000"/>
              </a:lnSpc>
            </a:pPr>
            <a:r>
              <a:rPr lang="sk-SK" sz="2400" spc="-5" dirty="0" err="1">
                <a:latin typeface="Times New Roman"/>
                <a:cs typeface="Times New Roman"/>
              </a:rPr>
              <a:t>Booleova</a:t>
            </a:r>
            <a:r>
              <a:rPr lang="sk-SK" sz="2400" spc="-5" dirty="0">
                <a:latin typeface="Times New Roman"/>
                <a:cs typeface="Times New Roman"/>
              </a:rPr>
              <a:t> diskrétna matematika tvorí základ pre opis činnosti logických systémov a</a:t>
            </a:r>
            <a:r>
              <a:rPr lang="sk-SK" sz="2400" spc="0" dirty="0">
                <a:latin typeface="Times New Roman"/>
                <a:cs typeface="Times New Roman"/>
              </a:rPr>
              <a:t> </a:t>
            </a:r>
            <a:r>
              <a:rPr lang="sk-SK" sz="2400" spc="-5" dirty="0">
                <a:latin typeface="Times New Roman"/>
                <a:cs typeface="Times New Roman"/>
              </a:rPr>
              <a:t> pomocou nej sa vyjadrujú a zapisujú logické funkcie. </a:t>
            </a:r>
          </a:p>
          <a:p>
            <a:pPr marL="12700" marR="12700" indent="0" algn="just">
              <a:lnSpc>
                <a:spcPct val="100000"/>
              </a:lnSpc>
            </a:pPr>
            <a:endParaRPr lang="sk-SK" sz="2400" spc="-5" dirty="0">
              <a:latin typeface="Times New Roman"/>
              <a:cs typeface="Times New Roman"/>
            </a:endParaRPr>
          </a:p>
          <a:p>
            <a:pPr marL="12700" marR="12700" indent="0" algn="just">
              <a:lnSpc>
                <a:spcPct val="100000"/>
              </a:lnSpc>
            </a:pPr>
            <a:r>
              <a:rPr lang="sk-SK" sz="2400" spc="-5" dirty="0">
                <a:latin typeface="Times New Roman"/>
                <a:cs typeface="Times New Roman"/>
              </a:rPr>
              <a:t>Pre zjednodušenie a prehľadnosť sa opis dá vyjadriť aj </a:t>
            </a:r>
            <a:r>
              <a:rPr lang="sk-SK" sz="2400" b="1" spc="-5" dirty="0">
                <a:latin typeface="Times New Roman"/>
                <a:cs typeface="Times New Roman"/>
              </a:rPr>
              <a:t>pravdivostnými tabuľkami</a:t>
            </a:r>
            <a:r>
              <a:rPr lang="sk-SK" sz="2400" spc="-5" dirty="0">
                <a:latin typeface="Times New Roman"/>
                <a:cs typeface="Times New Roman"/>
              </a:rPr>
              <a:t> nazývanými aj </a:t>
            </a:r>
            <a:r>
              <a:rPr lang="sk-SK" sz="2400" b="1" i="1" spc="-5" dirty="0">
                <a:latin typeface="Times New Roman"/>
                <a:cs typeface="Times New Roman"/>
              </a:rPr>
              <a:t>tab</a:t>
            </a:r>
            <a:r>
              <a:rPr lang="sk-SK" sz="2400" b="1" i="1" spc="0" dirty="0">
                <a:latin typeface="Times New Roman"/>
                <a:cs typeface="Times New Roman"/>
              </a:rPr>
              <a:t>u</a:t>
            </a:r>
            <a:r>
              <a:rPr lang="sk-SK" sz="2400" b="1" i="1" spc="-5" dirty="0">
                <a:latin typeface="Times New Roman"/>
                <a:cs typeface="Times New Roman"/>
              </a:rPr>
              <a:t>ľk</a:t>
            </a:r>
            <a:r>
              <a:rPr lang="sk-SK" sz="2400" b="1" i="1" spc="0" dirty="0">
                <a:latin typeface="Times New Roman"/>
                <a:cs typeface="Times New Roman"/>
              </a:rPr>
              <a:t>a </a:t>
            </a:r>
            <a:r>
              <a:rPr lang="sk-SK" sz="2400" b="1" i="1" spc="-5" dirty="0">
                <a:latin typeface="Times New Roman"/>
                <a:cs typeface="Times New Roman"/>
              </a:rPr>
              <a:t> vnútorne</a:t>
            </a:r>
            <a:r>
              <a:rPr lang="sk-SK" sz="2400" b="1" i="1" spc="0" dirty="0">
                <a:latin typeface="Times New Roman"/>
                <a:cs typeface="Times New Roman"/>
              </a:rPr>
              <a:t>j </a:t>
            </a:r>
            <a:r>
              <a:rPr lang="sk-SK" sz="2400" b="1" i="1" spc="-5" dirty="0">
                <a:latin typeface="Times New Roman"/>
                <a:cs typeface="Times New Roman"/>
              </a:rPr>
              <a:t> </a:t>
            </a:r>
            <a:r>
              <a:rPr lang="sk-SK" sz="2400" b="1" i="1" spc="0" dirty="0">
                <a:latin typeface="Times New Roman"/>
                <a:cs typeface="Times New Roman"/>
              </a:rPr>
              <a:t>f</a:t>
            </a:r>
            <a:r>
              <a:rPr lang="sk-SK" sz="2400" b="1" i="1" spc="-5" dirty="0">
                <a:latin typeface="Times New Roman"/>
                <a:cs typeface="Times New Roman"/>
              </a:rPr>
              <a:t>unkci</a:t>
            </a:r>
            <a:r>
              <a:rPr lang="sk-SK" sz="2400" b="1" i="1" spc="0" dirty="0">
                <a:latin typeface="Times New Roman"/>
                <a:cs typeface="Times New Roman"/>
              </a:rPr>
              <a:t>e </a:t>
            </a:r>
            <a:r>
              <a:rPr lang="sk-SK" sz="2400" b="1" i="1" spc="-10" dirty="0">
                <a:latin typeface="Times New Roman"/>
                <a:cs typeface="Times New Roman"/>
              </a:rPr>
              <a:t> </a:t>
            </a:r>
            <a:r>
              <a:rPr lang="sk-SK" sz="2400" spc="-5" dirty="0">
                <a:latin typeface="Times New Roman"/>
                <a:cs typeface="Times New Roman"/>
              </a:rPr>
              <a:t>aleb</a:t>
            </a:r>
            <a:r>
              <a:rPr lang="sk-SK" sz="2400" spc="0" dirty="0">
                <a:latin typeface="Times New Roman"/>
                <a:cs typeface="Times New Roman"/>
              </a:rPr>
              <a:t>o  </a:t>
            </a:r>
            <a:r>
              <a:rPr lang="sk-SK" sz="2400" b="1" i="1" spc="-5" dirty="0">
                <a:latin typeface="Times New Roman"/>
                <a:cs typeface="Times New Roman"/>
              </a:rPr>
              <a:t>tabuľ</a:t>
            </a:r>
            <a:r>
              <a:rPr lang="sk-SK" sz="2400" b="1" i="1" spc="-10" dirty="0">
                <a:latin typeface="Times New Roman"/>
                <a:cs typeface="Times New Roman"/>
              </a:rPr>
              <a:t>ka </a:t>
            </a:r>
            <a:r>
              <a:rPr lang="sk-SK" sz="2400" b="1" i="1" spc="0" dirty="0">
                <a:latin typeface="Times New Roman"/>
                <a:cs typeface="Times New Roman"/>
              </a:rPr>
              <a:t>p</a:t>
            </a:r>
            <a:r>
              <a:rPr lang="sk-SK" sz="2400" b="1" i="1" spc="-85" dirty="0">
                <a:latin typeface="Times New Roman"/>
                <a:cs typeface="Times New Roman"/>
              </a:rPr>
              <a:t>r</a:t>
            </a:r>
            <a:r>
              <a:rPr lang="sk-SK" sz="2400" b="1" i="1" spc="0" dirty="0">
                <a:latin typeface="Times New Roman"/>
                <a:cs typeface="Times New Roman"/>
              </a:rPr>
              <a:t>echodov</a:t>
            </a:r>
            <a:r>
              <a:rPr lang="sk-SK" sz="2400" b="1" i="1" spc="-25" dirty="0">
                <a:latin typeface="Times New Roman"/>
                <a:cs typeface="Times New Roman"/>
              </a:rPr>
              <a:t> </a:t>
            </a:r>
            <a:r>
              <a:rPr lang="sk-SK" sz="2400" spc="0" dirty="0">
                <a:latin typeface="Times New Roman"/>
                <a:cs typeface="Times New Roman"/>
              </a:rPr>
              <a:t>daného</a:t>
            </a:r>
            <a:r>
              <a:rPr lang="sk-SK" sz="2400" spc="-20" dirty="0">
                <a:latin typeface="Times New Roman"/>
                <a:cs typeface="Times New Roman"/>
              </a:rPr>
              <a:t> </a:t>
            </a:r>
            <a:r>
              <a:rPr lang="sk-SK" sz="2400" spc="0" dirty="0">
                <a:latin typeface="Times New Roman"/>
                <a:cs typeface="Times New Roman"/>
              </a:rPr>
              <a:t>logického</a:t>
            </a:r>
            <a:r>
              <a:rPr lang="sk-SK" sz="2400" spc="-20" dirty="0">
                <a:latin typeface="Times New Roman"/>
                <a:cs typeface="Times New Roman"/>
              </a:rPr>
              <a:t> </a:t>
            </a:r>
            <a:r>
              <a:rPr lang="sk-SK" sz="2400" spc="0" dirty="0">
                <a:latin typeface="Times New Roman"/>
                <a:cs typeface="Times New Roman"/>
              </a:rPr>
              <a:t>systému.</a:t>
            </a:r>
            <a:endParaRPr lang="sk-SK" sz="2400" dirty="0">
              <a:latin typeface="Times New Roman"/>
              <a:cs typeface="Times New Roman"/>
            </a:endParaRPr>
          </a:p>
        </p:txBody>
      </p:sp>
      <p:graphicFrame>
        <p:nvGraphicFramePr>
          <p:cNvPr id="5" name="Tabuľka 4">
            <a:extLst>
              <a:ext uri="{FF2B5EF4-FFF2-40B4-BE49-F238E27FC236}">
                <a16:creationId xmlns:a16="http://schemas.microsoft.com/office/drawing/2014/main" id="{EE17CDBD-4002-4B16-81E6-631D421CBF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904525"/>
              </p:ext>
            </p:extLst>
          </p:nvPr>
        </p:nvGraphicFramePr>
        <p:xfrm>
          <a:off x="6184900" y="2413000"/>
          <a:ext cx="4176464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k-SK" dirty="0"/>
                        <a:t>Vstupné premenné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Výstupné premenné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/>
                        <a:t>A, B, C ...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Y</a:t>
                      </a:r>
                      <a:r>
                        <a:rPr lang="sk-SK" baseline="-25000" dirty="0"/>
                        <a:t>1</a:t>
                      </a:r>
                      <a:r>
                        <a:rPr lang="sk-SK" dirty="0"/>
                        <a:t>, Y</a:t>
                      </a:r>
                      <a:r>
                        <a:rPr lang="sk-SK" baseline="-25000" dirty="0"/>
                        <a:t>2</a:t>
                      </a:r>
                      <a:r>
                        <a:rPr lang="sk-SK" baseline="0" dirty="0"/>
                        <a:t> ...</a:t>
                      </a:r>
                      <a:endParaRPr lang="sk-SK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uľka 5">
            <a:extLst>
              <a:ext uri="{FF2B5EF4-FFF2-40B4-BE49-F238E27FC236}">
                <a16:creationId xmlns:a16="http://schemas.microsoft.com/office/drawing/2014/main" id="{673973EB-7575-438D-A570-2FBD42764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549198"/>
              </p:ext>
            </p:extLst>
          </p:nvPr>
        </p:nvGraphicFramePr>
        <p:xfrm>
          <a:off x="6794500" y="3327400"/>
          <a:ext cx="1984207" cy="3324488"/>
        </p:xfrm>
        <a:graphic>
          <a:graphicData uri="http://schemas.openxmlformats.org/drawingml/2006/table">
            <a:tbl>
              <a:tblPr firstRow="1">
                <a:tableStyleId>{616DA210-FB5B-4158-B5E0-FEB733F419BA}</a:tableStyleId>
              </a:tblPr>
              <a:tblGrid>
                <a:gridCol w="44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3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3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98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7768">
                <a:tc>
                  <a:txBody>
                    <a:bodyPr/>
                    <a:lstStyle/>
                    <a:p>
                      <a:r>
                        <a:rPr lang="sk-SK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7" name="Tabuľka 6">
            <a:extLst>
              <a:ext uri="{FF2B5EF4-FFF2-40B4-BE49-F238E27FC236}">
                <a16:creationId xmlns:a16="http://schemas.microsoft.com/office/drawing/2014/main" id="{7CB1F56E-CE56-4C58-952C-355A77A7A6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12402"/>
              </p:ext>
            </p:extLst>
          </p:nvPr>
        </p:nvGraphicFramePr>
        <p:xfrm>
          <a:off x="1988805" y="5308600"/>
          <a:ext cx="382019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val="3951729489"/>
                    </a:ext>
                  </a:extLst>
                </a:gridCol>
                <a:gridCol w="848392">
                  <a:extLst>
                    <a:ext uri="{9D8B030D-6E8A-4147-A177-3AD203B41FA5}">
                      <a16:colId xmlns:a16="http://schemas.microsoft.com/office/drawing/2014/main" val="386223875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90918453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4243194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Sn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Sn+1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Yn+1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1839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Yn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88394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6420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344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none" strike="noStrike" baseline="0" dirty="0" err="1">
                          <a:solidFill>
                            <a:schemeClr val="tx1"/>
                          </a:solidFill>
                        </a:rPr>
                        <a:t>Ẏn</a:t>
                      </a:r>
                      <a:endParaRPr lang="sk-SK" u="none" strike="noStrike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01429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7500" y="203201"/>
            <a:ext cx="10287000" cy="107378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>
              <a:lnSpc>
                <a:spcPct val="100000"/>
              </a:lnSpc>
              <a:tabLst>
                <a:tab pos="927100" algn="l"/>
              </a:tabLst>
            </a:pPr>
            <a:r>
              <a:rPr lang="sk-SK" sz="3859" dirty="0">
                <a:latin typeface="+mj-lt"/>
                <a:ea typeface="+mj-ea"/>
                <a:cs typeface="+mj-cs"/>
              </a:rPr>
              <a:t>Príklad zložitejšieho obvodu - tabuľky iba pre vnútorné stavy</a:t>
            </a:r>
          </a:p>
        </p:txBody>
      </p:sp>
      <p:sp>
        <p:nvSpPr>
          <p:cNvPr id="3" name="object 3"/>
          <p:cNvSpPr/>
          <p:nvPr/>
        </p:nvSpPr>
        <p:spPr>
          <a:xfrm>
            <a:off x="1612900" y="1422400"/>
            <a:ext cx="7772400" cy="6019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35170" y="1522696"/>
            <a:ext cx="9488321" cy="2829847"/>
          </a:xfrm>
        </p:spPr>
        <p:txBody>
          <a:bodyPr>
            <a:normAutofit fontScale="85000" lnSpcReduction="20000"/>
          </a:bodyPr>
          <a:lstStyle/>
          <a:p>
            <a:r>
              <a:rPr lang="sk-SK" sz="2600" dirty="0"/>
              <a:t>Alternatívou pravdivostných tabuliek a zápisu logickej funkcie </a:t>
            </a:r>
            <a:r>
              <a:rPr lang="sk-SK" sz="2600" dirty="0" err="1"/>
              <a:t>Booleovou</a:t>
            </a:r>
            <a:r>
              <a:rPr lang="sk-SK" sz="2600" dirty="0"/>
              <a:t> algebrou sú </a:t>
            </a:r>
            <a:r>
              <a:rPr lang="sk-SK" sz="2600" dirty="0" err="1"/>
              <a:t>Karnaughove</a:t>
            </a:r>
            <a:r>
              <a:rPr lang="sk-SK" sz="2600" dirty="0"/>
              <a:t> mapy. </a:t>
            </a:r>
          </a:p>
          <a:p>
            <a:r>
              <a:rPr lang="sk-SK" sz="2600" dirty="0"/>
              <a:t>Mapa sa skladá  z 2</a:t>
            </a:r>
            <a:r>
              <a:rPr lang="sk-SK" sz="2600" baseline="30000" dirty="0"/>
              <a:t>N</a:t>
            </a:r>
            <a:r>
              <a:rPr lang="sk-SK" sz="2600" dirty="0"/>
              <a:t> okien, pričom N je počet vstupných premenných.</a:t>
            </a:r>
          </a:p>
          <a:p>
            <a:r>
              <a:rPr lang="sk-SK" sz="2600" dirty="0"/>
              <a:t>Každé okno reprezentuje jednu jednoznačnú kombináciu hodnôt vstupnej premennej. </a:t>
            </a:r>
          </a:p>
          <a:p>
            <a:r>
              <a:rPr lang="sk-SK" sz="2600" dirty="0"/>
              <a:t>Logickú funkciu zapisujeme tak, že do príslušného štvorčeka pre danú vstupnú kombináciu zapíšeme hodnotu výstupnej premennej. </a:t>
            </a:r>
          </a:p>
          <a:p>
            <a:r>
              <a:rPr lang="sk-SK" sz="2600" dirty="0"/>
              <a:t>V prípade ak má logický obvod viacero výstupov, pre každý výstup sa vytvorí samostatná mapa</a:t>
            </a:r>
          </a:p>
          <a:p>
            <a:pPr>
              <a:buNone/>
            </a:pPr>
            <a:endParaRPr lang="sk-SK" sz="1987" dirty="0"/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588376"/>
              </p:ext>
            </p:extLst>
          </p:nvPr>
        </p:nvGraphicFramePr>
        <p:xfrm>
          <a:off x="1531876" y="5474736"/>
          <a:ext cx="1271608" cy="4088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58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8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8808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1</a:t>
                      </a:r>
                      <a:endParaRPr lang="sk-SK" sz="1700" dirty="0"/>
                    </a:p>
                  </a:txBody>
                  <a:tcPr marL="100923" marR="100923" marT="50461" marB="5046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0</a:t>
                      </a:r>
                      <a:endParaRPr lang="sk-SK" sz="1700" dirty="0"/>
                    </a:p>
                  </a:txBody>
                  <a:tcPr marL="100923" marR="100923" marT="50461" marB="5046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6" name="Rovná spojnica 5"/>
          <p:cNvCxnSpPr/>
          <p:nvPr/>
        </p:nvCxnSpPr>
        <p:spPr>
          <a:xfrm>
            <a:off x="2167680" y="5395260"/>
            <a:ext cx="6358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BlokTextu 6"/>
          <p:cNvSpPr txBox="1"/>
          <p:nvPr/>
        </p:nvSpPr>
        <p:spPr>
          <a:xfrm>
            <a:off x="2247156" y="4997883"/>
            <a:ext cx="635804" cy="39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987" dirty="0"/>
              <a:t>A</a:t>
            </a:r>
          </a:p>
        </p:txBody>
      </p:sp>
      <p:graphicFrame>
        <p:nvGraphicFramePr>
          <p:cNvPr id="8" name="Tabuľ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405180"/>
              </p:ext>
            </p:extLst>
          </p:nvPr>
        </p:nvGraphicFramePr>
        <p:xfrm>
          <a:off x="4313519" y="5677339"/>
          <a:ext cx="1185574" cy="9288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27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27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4411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1</a:t>
                      </a:r>
                      <a:endParaRPr lang="sk-SK" sz="1700" dirty="0"/>
                    </a:p>
                  </a:txBody>
                  <a:tcPr marL="100923" marR="100923" marT="50461" marB="5046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1</a:t>
                      </a:r>
                      <a:endParaRPr lang="sk-SK" sz="1700" dirty="0"/>
                    </a:p>
                  </a:txBody>
                  <a:tcPr marL="100923" marR="100923" marT="50461" marB="5046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411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0</a:t>
                      </a:r>
                      <a:endParaRPr lang="sk-SK" sz="1700" dirty="0"/>
                    </a:p>
                  </a:txBody>
                  <a:tcPr marL="100923" marR="100923" marT="50461" marB="5046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1</a:t>
                      </a:r>
                      <a:endParaRPr lang="sk-SK" sz="1700" dirty="0"/>
                    </a:p>
                  </a:txBody>
                  <a:tcPr marL="100923" marR="100923" marT="50461" marB="5046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0" name="Rovná spojnica 9"/>
          <p:cNvCxnSpPr/>
          <p:nvPr/>
        </p:nvCxnSpPr>
        <p:spPr>
          <a:xfrm>
            <a:off x="4949323" y="5537834"/>
            <a:ext cx="6358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ovná spojnica 11"/>
          <p:cNvCxnSpPr/>
          <p:nvPr/>
        </p:nvCxnSpPr>
        <p:spPr>
          <a:xfrm>
            <a:off x="4203700" y="6186970"/>
            <a:ext cx="0" cy="4768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BlokTextu 12"/>
          <p:cNvSpPr txBox="1"/>
          <p:nvPr/>
        </p:nvSpPr>
        <p:spPr>
          <a:xfrm>
            <a:off x="5085306" y="5156834"/>
            <a:ext cx="476853" cy="39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987" dirty="0"/>
              <a:t>A</a:t>
            </a:r>
          </a:p>
        </p:txBody>
      </p:sp>
      <p:sp>
        <p:nvSpPr>
          <p:cNvPr id="14" name="BlokTextu 13"/>
          <p:cNvSpPr txBox="1"/>
          <p:nvPr/>
        </p:nvSpPr>
        <p:spPr>
          <a:xfrm>
            <a:off x="3806323" y="6208040"/>
            <a:ext cx="397377" cy="39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987" dirty="0"/>
              <a:t>B</a:t>
            </a:r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id="{B2A5516C-C47E-46EA-A2F7-7AE0F9C41B6D}"/>
              </a:ext>
            </a:extLst>
          </p:cNvPr>
          <p:cNvSpPr txBox="1"/>
          <p:nvPr/>
        </p:nvSpPr>
        <p:spPr>
          <a:xfrm>
            <a:off x="1396397" y="632344"/>
            <a:ext cx="7377817" cy="4857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>
              <a:lnSpc>
                <a:spcPts val="3825"/>
              </a:lnSpc>
              <a:tabLst>
                <a:tab pos="927100" algn="l"/>
              </a:tabLst>
            </a:pPr>
            <a:r>
              <a:rPr lang="sk-SK" sz="3859" dirty="0">
                <a:latin typeface="+mj-lt"/>
                <a:ea typeface="+mj-ea"/>
                <a:cs typeface="+mj-cs"/>
              </a:rPr>
              <a:t>Opis pomocou </a:t>
            </a:r>
            <a:r>
              <a:rPr lang="sk-SK" sz="3859" dirty="0" err="1">
                <a:latin typeface="+mj-lt"/>
                <a:ea typeface="+mj-ea"/>
                <a:cs typeface="+mj-cs"/>
              </a:rPr>
              <a:t>Karnaughovej</a:t>
            </a:r>
            <a:r>
              <a:rPr lang="sk-SK" sz="3859" dirty="0">
                <a:latin typeface="+mj-lt"/>
                <a:ea typeface="+mj-ea"/>
                <a:cs typeface="+mj-cs"/>
              </a:rPr>
              <a:t> mapy</a:t>
            </a:r>
          </a:p>
        </p:txBody>
      </p:sp>
      <p:sp>
        <p:nvSpPr>
          <p:cNvPr id="5" name="Bublina: čiara bez orámovania 4">
            <a:extLst>
              <a:ext uri="{FF2B5EF4-FFF2-40B4-BE49-F238E27FC236}">
                <a16:creationId xmlns:a16="http://schemas.microsoft.com/office/drawing/2014/main" id="{1926714F-699B-4F04-A16D-BC9FFCFF6587}"/>
              </a:ext>
            </a:extLst>
          </p:cNvPr>
          <p:cNvSpPr/>
          <p:nvPr/>
        </p:nvSpPr>
        <p:spPr>
          <a:xfrm>
            <a:off x="2944332" y="4915374"/>
            <a:ext cx="885651" cy="398123"/>
          </a:xfrm>
          <a:prstGeom prst="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A=1</a:t>
            </a:r>
            <a:endParaRPr lang="sk-SK" dirty="0"/>
          </a:p>
        </p:txBody>
      </p:sp>
      <p:sp>
        <p:nvSpPr>
          <p:cNvPr id="16" name="Bublina: čiara bez orámovania 15">
            <a:extLst>
              <a:ext uri="{FF2B5EF4-FFF2-40B4-BE49-F238E27FC236}">
                <a16:creationId xmlns:a16="http://schemas.microsoft.com/office/drawing/2014/main" id="{E2679A93-88FB-4AEC-B720-CA17B6F01E18}"/>
              </a:ext>
            </a:extLst>
          </p:cNvPr>
          <p:cNvSpPr/>
          <p:nvPr/>
        </p:nvSpPr>
        <p:spPr>
          <a:xfrm flipH="1">
            <a:off x="2797945" y="6815477"/>
            <a:ext cx="885651" cy="398123"/>
          </a:xfrm>
          <a:prstGeom prst="callout1">
            <a:avLst>
              <a:gd name="adj1" fmla="val 18750"/>
              <a:gd name="adj2" fmla="val -8333"/>
              <a:gd name="adj3" fmla="val -73115"/>
              <a:gd name="adj4" fmla="val -498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B=1</a:t>
            </a:r>
            <a:endParaRPr lang="sk-SK" dirty="0"/>
          </a:p>
        </p:txBody>
      </p:sp>
      <p:sp>
        <p:nvSpPr>
          <p:cNvPr id="17" name="Bublina: čiara bez orámovania 16">
            <a:extLst>
              <a:ext uri="{FF2B5EF4-FFF2-40B4-BE49-F238E27FC236}">
                <a16:creationId xmlns:a16="http://schemas.microsoft.com/office/drawing/2014/main" id="{C883BF01-D59F-4373-9C1B-AB89E76F3401}"/>
              </a:ext>
            </a:extLst>
          </p:cNvPr>
          <p:cNvSpPr/>
          <p:nvPr/>
        </p:nvSpPr>
        <p:spPr>
          <a:xfrm>
            <a:off x="1971427" y="4432019"/>
            <a:ext cx="809926" cy="408808"/>
          </a:xfrm>
          <a:prstGeom prst="callout1">
            <a:avLst>
              <a:gd name="adj1" fmla="val 18750"/>
              <a:gd name="adj2" fmla="val -8333"/>
              <a:gd name="adj3" fmla="val 236357"/>
              <a:gd name="adj4" fmla="val -238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A=0</a:t>
            </a:r>
            <a:endParaRPr lang="sk-SK" dirty="0"/>
          </a:p>
        </p:txBody>
      </p:sp>
      <p:sp>
        <p:nvSpPr>
          <p:cNvPr id="18" name="Bublina: čiara bez orámovania 17">
            <a:extLst>
              <a:ext uri="{FF2B5EF4-FFF2-40B4-BE49-F238E27FC236}">
                <a16:creationId xmlns:a16="http://schemas.microsoft.com/office/drawing/2014/main" id="{2C711E48-0E49-4108-8F42-1C44B5061C7A}"/>
              </a:ext>
            </a:extLst>
          </p:cNvPr>
          <p:cNvSpPr/>
          <p:nvPr/>
        </p:nvSpPr>
        <p:spPr>
          <a:xfrm>
            <a:off x="4949323" y="4510340"/>
            <a:ext cx="885651" cy="398122"/>
          </a:xfrm>
          <a:prstGeom prst="callout1">
            <a:avLst>
              <a:gd name="adj1" fmla="val 18750"/>
              <a:gd name="adj2" fmla="val -8333"/>
              <a:gd name="adj3" fmla="val 248742"/>
              <a:gd name="adj4" fmla="val -323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A=0</a:t>
            </a:r>
            <a:endParaRPr lang="sk-SK" dirty="0"/>
          </a:p>
        </p:txBody>
      </p:sp>
      <p:sp>
        <p:nvSpPr>
          <p:cNvPr id="19" name="Bublina: čiara bez orámovania 18">
            <a:extLst>
              <a:ext uri="{FF2B5EF4-FFF2-40B4-BE49-F238E27FC236}">
                <a16:creationId xmlns:a16="http://schemas.microsoft.com/office/drawing/2014/main" id="{09FA666E-7F30-4E9D-81E4-4AD546C30D37}"/>
              </a:ext>
            </a:extLst>
          </p:cNvPr>
          <p:cNvSpPr/>
          <p:nvPr/>
        </p:nvSpPr>
        <p:spPr>
          <a:xfrm>
            <a:off x="6035332" y="4997883"/>
            <a:ext cx="885651" cy="398122"/>
          </a:xfrm>
          <a:prstGeom prst="callout1">
            <a:avLst>
              <a:gd name="adj1" fmla="val 18750"/>
              <a:gd name="adj2" fmla="val -8333"/>
              <a:gd name="adj3" fmla="val 111913"/>
              <a:gd name="adj4" fmla="val -642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A=1</a:t>
            </a:r>
            <a:endParaRPr lang="sk-SK" dirty="0"/>
          </a:p>
        </p:txBody>
      </p:sp>
      <p:sp>
        <p:nvSpPr>
          <p:cNvPr id="20" name="Bublina: čiara bez orámovania 19">
            <a:extLst>
              <a:ext uri="{FF2B5EF4-FFF2-40B4-BE49-F238E27FC236}">
                <a16:creationId xmlns:a16="http://schemas.microsoft.com/office/drawing/2014/main" id="{9FA211DF-6038-41F9-87F1-08040DCB0E68}"/>
              </a:ext>
            </a:extLst>
          </p:cNvPr>
          <p:cNvSpPr/>
          <p:nvPr/>
        </p:nvSpPr>
        <p:spPr>
          <a:xfrm flipH="1">
            <a:off x="2721983" y="6066639"/>
            <a:ext cx="885651" cy="398123"/>
          </a:xfrm>
          <a:prstGeom prst="callout1">
            <a:avLst>
              <a:gd name="adj1" fmla="val 18750"/>
              <a:gd name="adj2" fmla="val -8333"/>
              <a:gd name="adj3" fmla="val -43795"/>
              <a:gd name="adj4" fmla="val -706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B=0</a:t>
            </a:r>
            <a:endParaRPr lang="sk-SK" dirty="0"/>
          </a:p>
        </p:txBody>
      </p:sp>
      <p:sp>
        <p:nvSpPr>
          <p:cNvPr id="21" name="Bublina: čiara bez orámovania 20">
            <a:extLst>
              <a:ext uri="{FF2B5EF4-FFF2-40B4-BE49-F238E27FC236}">
                <a16:creationId xmlns:a16="http://schemas.microsoft.com/office/drawing/2014/main" id="{97A6322F-A0CD-437B-BED4-7E586D4A59D0}"/>
              </a:ext>
            </a:extLst>
          </p:cNvPr>
          <p:cNvSpPr/>
          <p:nvPr/>
        </p:nvSpPr>
        <p:spPr>
          <a:xfrm>
            <a:off x="6043168" y="5942688"/>
            <a:ext cx="1741932" cy="663473"/>
          </a:xfrm>
          <a:prstGeom prst="callout1">
            <a:avLst>
              <a:gd name="adj1" fmla="val 18750"/>
              <a:gd name="adj2" fmla="val -8333"/>
              <a:gd name="adj3" fmla="val 39509"/>
              <a:gd name="adj4" fmla="val -6294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Výstupné</a:t>
            </a:r>
            <a:r>
              <a:rPr lang="en-US" dirty="0"/>
              <a:t> </a:t>
            </a:r>
            <a:r>
              <a:rPr lang="en-US" dirty="0" err="1"/>
              <a:t>hodnoty</a:t>
            </a:r>
            <a:r>
              <a:rPr lang="en-US" dirty="0"/>
              <a:t> (Y)</a:t>
            </a:r>
            <a:endParaRPr lang="sk-SK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k-SK" dirty="0"/>
              <a:t>Opis algebrickými výrazmi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35171" y="1727200"/>
            <a:ext cx="9223058" cy="5334000"/>
          </a:xfrm>
        </p:spPr>
        <p:txBody>
          <a:bodyPr>
            <a:normAutofit lnSpcReduction="10000"/>
          </a:bodyPr>
          <a:lstStyle/>
          <a:p>
            <a:r>
              <a:rPr lang="sk-SK" sz="2400" dirty="0" err="1"/>
              <a:t>Algebraický</a:t>
            </a:r>
            <a:r>
              <a:rPr lang="sk-SK" sz="2400" dirty="0"/>
              <a:t> výraz opisujúci funkciu logického obvodu využíva pravidlá Booleovskej logiky, pričom základnými operáciami sú logický súčin, logický súčet a negácia.</a:t>
            </a:r>
          </a:p>
          <a:p>
            <a:r>
              <a:rPr lang="sk-SK" sz="2400" dirty="0"/>
              <a:t>Výpis algebrického tvaru logickej funkcie prevádzame dvomi spôsobmi: </a:t>
            </a:r>
          </a:p>
          <a:p>
            <a:pPr>
              <a:buNone/>
            </a:pPr>
            <a:r>
              <a:rPr lang="sk-SK" sz="2400" b="1" dirty="0"/>
              <a:t>Výpis pre hodnoty log 1 (disjunktívna forma (DIF))</a:t>
            </a:r>
          </a:p>
          <a:p>
            <a:r>
              <a:rPr lang="sk-SK" sz="2400" dirty="0"/>
              <a:t>Logickú funkciu popisujeme logickým súčtom logických súčinov pomocou všetkých vstupných premenných. </a:t>
            </a:r>
          </a:p>
          <a:p>
            <a:r>
              <a:rPr lang="sk-SK" sz="2400" dirty="0"/>
              <a:t>Vstupné premenné, ktoré sú v danom bode s hodnotou 1 jednotkové, budú v súčine priame a ktoré sú nulové, budú v súčine negované. </a:t>
            </a:r>
          </a:p>
          <a:p>
            <a:pPr>
              <a:buNone/>
            </a:pPr>
            <a:r>
              <a:rPr lang="sk-SK" sz="2400" b="1" dirty="0"/>
              <a:t>Výpis pre hodnoty log. 0 (</a:t>
            </a:r>
            <a:r>
              <a:rPr lang="sk-SK" sz="2400" b="1" dirty="0" err="1"/>
              <a:t>konjunktívna</a:t>
            </a:r>
            <a:r>
              <a:rPr lang="sk-SK" sz="2400" b="1" dirty="0"/>
              <a:t> forma (KOF))</a:t>
            </a:r>
          </a:p>
          <a:p>
            <a:r>
              <a:rPr lang="sk-SK" sz="2400" dirty="0"/>
              <a:t>Logickú funkciu popisujeme logickým </a:t>
            </a:r>
            <a:r>
              <a:rPr lang="sk-SK" sz="2400" dirty="0" err="1"/>
              <a:t>logickým</a:t>
            </a:r>
            <a:r>
              <a:rPr lang="sk-SK" sz="2400" dirty="0"/>
              <a:t> súčinom logických súčtov pomocou všetkých vstupných premenných. </a:t>
            </a:r>
          </a:p>
          <a:p>
            <a:r>
              <a:rPr lang="sk-SK" sz="2400" dirty="0"/>
              <a:t>Vstupné premenné, ktoré sú v danom bode s hodnotou 0 nulové, budú v súčte priame a ktoré sú jednotkové, budú v súčte negované.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60500" y="778509"/>
            <a:ext cx="7077843" cy="4984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 defTabSz="802020">
              <a:lnSpc>
                <a:spcPct val="90000"/>
              </a:lnSpc>
              <a:spcBef>
                <a:spcPct val="0"/>
              </a:spcBef>
              <a:tabLst>
                <a:tab pos="927100" algn="l"/>
              </a:tabLst>
            </a:pPr>
            <a:r>
              <a:rPr lang="sk-SK" sz="3859" dirty="0">
                <a:latin typeface="+mj-lt"/>
                <a:ea typeface="+mj-ea"/>
                <a:cs typeface="+mj-cs"/>
              </a:rPr>
              <a:t>Kombinačné a sekvenčné obvody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74700" y="1498600"/>
            <a:ext cx="9448800" cy="58339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0"/>
              </a:spcBef>
            </a:pPr>
            <a:endParaRPr sz="850" dirty="0"/>
          </a:p>
          <a:p>
            <a:pPr marL="12700">
              <a:lnSpc>
                <a:spcPct val="100000"/>
              </a:lnSpc>
            </a:pPr>
            <a:r>
              <a:rPr lang="sk-SK" sz="2800" b="1" spc="-5" dirty="0">
                <a:cs typeface="Times New Roman"/>
              </a:rPr>
              <a:t>Logick</a:t>
            </a:r>
            <a:r>
              <a:rPr lang="sk-SK" sz="2800" b="1" spc="0" dirty="0">
                <a:cs typeface="Times New Roman"/>
              </a:rPr>
              <a:t>é</a:t>
            </a:r>
            <a:r>
              <a:rPr lang="sk-SK" sz="2800" b="1" spc="-5" dirty="0">
                <a:cs typeface="Times New Roman"/>
              </a:rPr>
              <a:t> obvod</a:t>
            </a:r>
            <a:r>
              <a:rPr lang="sk-SK" sz="2800" b="1" spc="0" dirty="0">
                <a:cs typeface="Times New Roman"/>
              </a:rPr>
              <a:t>y</a:t>
            </a:r>
            <a:r>
              <a:rPr lang="sk-SK" sz="2800" b="1" spc="10" dirty="0">
                <a:cs typeface="Times New Roman"/>
              </a:rPr>
              <a:t> </a:t>
            </a:r>
            <a:r>
              <a:rPr lang="sk-SK" sz="2800" b="1" spc="-5" dirty="0">
                <a:cs typeface="Times New Roman"/>
              </a:rPr>
              <a:t>delím</a:t>
            </a:r>
            <a:r>
              <a:rPr lang="sk-SK" sz="2800" b="1" spc="0" dirty="0">
                <a:cs typeface="Times New Roman"/>
              </a:rPr>
              <a:t>e</a:t>
            </a:r>
            <a:r>
              <a:rPr lang="sk-SK" sz="2800" b="1" spc="-5" dirty="0">
                <a:cs typeface="Times New Roman"/>
              </a:rPr>
              <a:t> d</a:t>
            </a:r>
            <a:r>
              <a:rPr lang="sk-SK" sz="2800" b="1" spc="0" dirty="0">
                <a:cs typeface="Times New Roman"/>
              </a:rPr>
              <a:t>o</a:t>
            </a:r>
            <a:r>
              <a:rPr lang="sk-SK" sz="2800" b="1" spc="-5" dirty="0">
                <a:cs typeface="Times New Roman"/>
              </a:rPr>
              <a:t> dvoc</a:t>
            </a:r>
            <a:r>
              <a:rPr lang="sk-SK" sz="2800" b="1" spc="0" dirty="0">
                <a:cs typeface="Times New Roman"/>
              </a:rPr>
              <a:t>h</a:t>
            </a:r>
            <a:r>
              <a:rPr lang="sk-SK" sz="2800" b="1" spc="-5" dirty="0">
                <a:cs typeface="Times New Roman"/>
              </a:rPr>
              <a:t> základnýc</a:t>
            </a:r>
            <a:r>
              <a:rPr lang="sk-SK" sz="2800" b="1" spc="0" dirty="0">
                <a:cs typeface="Times New Roman"/>
              </a:rPr>
              <a:t>h</a:t>
            </a:r>
            <a:r>
              <a:rPr lang="sk-SK" sz="2800" b="1" spc="-5" dirty="0">
                <a:cs typeface="Times New Roman"/>
              </a:rPr>
              <a:t> skupín:</a:t>
            </a:r>
          </a:p>
          <a:p>
            <a:pPr marL="469900" indent="-457200">
              <a:lnSpc>
                <a:spcPct val="100000"/>
              </a:lnSpc>
              <a:buSzPct val="150000"/>
              <a:buFont typeface="Times New Roman"/>
              <a:buChar char="•"/>
              <a:tabLst>
                <a:tab pos="469265" algn="l"/>
              </a:tabLst>
            </a:pPr>
            <a:r>
              <a:rPr lang="sk-SK" sz="2800" i="1" dirty="0">
                <a:cs typeface="Times New Roman"/>
              </a:rPr>
              <a:t>kombinačné</a:t>
            </a:r>
            <a:r>
              <a:rPr lang="sk-SK" sz="2800" i="1" spc="-25" dirty="0">
                <a:cs typeface="Times New Roman"/>
              </a:rPr>
              <a:t> </a:t>
            </a:r>
            <a:r>
              <a:rPr lang="sk-SK" sz="2800" i="1" spc="0" dirty="0">
                <a:cs typeface="Times New Roman"/>
              </a:rPr>
              <a:t>logické</a:t>
            </a:r>
            <a:r>
              <a:rPr lang="sk-SK" sz="2800" i="1" spc="-15" dirty="0">
                <a:cs typeface="Times New Roman"/>
              </a:rPr>
              <a:t> </a:t>
            </a:r>
            <a:r>
              <a:rPr lang="sk-SK" sz="2800" i="1" spc="0" dirty="0">
                <a:cs typeface="Times New Roman"/>
              </a:rPr>
              <a:t>obvody</a:t>
            </a:r>
          </a:p>
          <a:p>
            <a:pPr marL="927100" lvl="2">
              <a:buSzPct val="150000"/>
              <a:tabLst>
                <a:tab pos="469265" algn="l"/>
              </a:tabLst>
            </a:pPr>
            <a:r>
              <a:rPr lang="sk-SK" sz="2400" spc="0" dirty="0">
                <a:cs typeface="Times New Roman"/>
              </a:rPr>
              <a:t>Ich výstupy závisia výlučne od vstupných stavov – vo svojej štrukt</a:t>
            </a:r>
            <a:r>
              <a:rPr lang="sk-SK" sz="2400" dirty="0">
                <a:cs typeface="Times New Roman"/>
              </a:rPr>
              <a:t>úre (a opise) neobsahujú vnútorné stavy</a:t>
            </a:r>
            <a:r>
              <a:rPr lang="en-US" sz="2400" i="1" spc="-15" dirty="0">
                <a:latin typeface="Times New Roman"/>
                <a:cs typeface="Times New Roman"/>
              </a:rPr>
              <a:t>	</a:t>
            </a:r>
          </a:p>
          <a:p>
            <a:pPr marL="927100" lvl="2">
              <a:buSzPct val="150000"/>
              <a:tabLst>
                <a:tab pos="469265" algn="l"/>
              </a:tabLst>
            </a:pPr>
            <a:r>
              <a:rPr lang="en-US" sz="2400" i="1" spc="-15" dirty="0">
                <a:latin typeface="Times New Roman"/>
                <a:cs typeface="Times New Roman"/>
              </a:rPr>
              <a:t>	</a:t>
            </a:r>
            <a:r>
              <a:rPr lang="sk-SK" sz="2400" i="1" spc="-15" dirty="0">
                <a:latin typeface="Times New Roman"/>
                <a:cs typeface="Times New Roman"/>
              </a:rPr>
              <a:t>Y</a:t>
            </a:r>
            <a:r>
              <a:rPr lang="sk-SK" sz="2400" i="1" spc="-260" dirty="0">
                <a:latin typeface="Times New Roman"/>
                <a:cs typeface="Times New Roman"/>
              </a:rPr>
              <a:t> </a:t>
            </a:r>
            <a:r>
              <a:rPr lang="sk-SK" sz="2400" spc="-20" dirty="0">
                <a:latin typeface="Times New Roman"/>
                <a:cs typeface="Times New Roman"/>
              </a:rPr>
              <a:t>(</a:t>
            </a:r>
            <a:r>
              <a:rPr lang="sk-SK" sz="2400" i="1" spc="125" dirty="0">
                <a:latin typeface="Times New Roman"/>
                <a:cs typeface="Times New Roman"/>
              </a:rPr>
              <a:t>t</a:t>
            </a:r>
            <a:r>
              <a:rPr lang="sk-SK" sz="2400" spc="-10" dirty="0">
                <a:latin typeface="Times New Roman"/>
                <a:cs typeface="Times New Roman"/>
              </a:rPr>
              <a:t>)</a:t>
            </a:r>
            <a:r>
              <a:rPr lang="en-US" sz="2400" spc="-15" dirty="0">
                <a:latin typeface="Symbol"/>
                <a:cs typeface="Times New Roman"/>
              </a:rPr>
              <a:t> = </a:t>
            </a:r>
            <a:r>
              <a:rPr lang="sk-SK" sz="2400" spc="-55" dirty="0">
                <a:latin typeface="Symbol"/>
                <a:cs typeface="Symbol"/>
              </a:rPr>
              <a:t></a:t>
            </a:r>
            <a:r>
              <a:rPr lang="sk-SK" sz="2400" spc="-55" dirty="0">
                <a:latin typeface="Times New Roman"/>
                <a:cs typeface="Times New Roman"/>
              </a:rPr>
              <a:t> </a:t>
            </a:r>
            <a:r>
              <a:rPr lang="sk-SK" sz="2400" spc="-170" dirty="0">
                <a:latin typeface="Times New Roman"/>
                <a:cs typeface="Times New Roman"/>
              </a:rPr>
              <a:t> </a:t>
            </a:r>
            <a:r>
              <a:rPr lang="sk-SK" sz="2400" spc="-10" dirty="0">
                <a:latin typeface="Times New Roman"/>
                <a:cs typeface="Times New Roman"/>
              </a:rPr>
              <a:t>[</a:t>
            </a:r>
            <a:r>
              <a:rPr lang="sk-SK" sz="2400" spc="-315" dirty="0">
                <a:latin typeface="Times New Roman"/>
                <a:cs typeface="Times New Roman"/>
              </a:rPr>
              <a:t> </a:t>
            </a:r>
            <a:r>
              <a:rPr lang="sk-SK" sz="2400" i="1" spc="-15" dirty="0">
                <a:latin typeface="Times New Roman"/>
                <a:cs typeface="Times New Roman"/>
              </a:rPr>
              <a:t>X</a:t>
            </a:r>
            <a:r>
              <a:rPr lang="sk-SK" sz="2400" i="1" spc="-175" dirty="0">
                <a:latin typeface="Times New Roman"/>
                <a:cs typeface="Times New Roman"/>
              </a:rPr>
              <a:t> </a:t>
            </a:r>
            <a:r>
              <a:rPr lang="sk-SK" sz="2400" spc="-20" dirty="0">
                <a:latin typeface="Times New Roman"/>
                <a:cs typeface="Times New Roman"/>
              </a:rPr>
              <a:t>(</a:t>
            </a:r>
            <a:r>
              <a:rPr lang="sk-SK" sz="2400" i="1" spc="125" dirty="0">
                <a:latin typeface="Times New Roman"/>
                <a:cs typeface="Times New Roman"/>
              </a:rPr>
              <a:t>t</a:t>
            </a:r>
            <a:r>
              <a:rPr lang="sk-SK" sz="2400" spc="-25" dirty="0">
                <a:latin typeface="Times New Roman"/>
                <a:cs typeface="Times New Roman"/>
              </a:rPr>
              <a:t>)</a:t>
            </a:r>
            <a:r>
              <a:rPr lang="sk-SK" sz="2400" spc="-10" dirty="0">
                <a:latin typeface="Times New Roman"/>
                <a:cs typeface="Times New Roman"/>
              </a:rPr>
              <a:t>]</a:t>
            </a:r>
            <a:endParaRPr lang="sk-SK" sz="2400" dirty="0">
              <a:cs typeface="Times New Roman"/>
            </a:endParaRPr>
          </a:p>
          <a:p>
            <a:pPr marL="927100" lvl="2">
              <a:buSzPct val="150000"/>
              <a:tabLst>
                <a:tab pos="469265" algn="l"/>
              </a:tabLst>
            </a:pPr>
            <a:r>
              <a:rPr lang="sk-SK" sz="2400" dirty="0">
                <a:cs typeface="Times New Roman"/>
              </a:rPr>
              <a:t>Realizujú kombinačnú logickú funkciu, ktorú je možné opísať pravdivostnou tabuľkou obsahujúcej všetky prípustné kombinácie vstupných hodnôt</a:t>
            </a:r>
          </a:p>
          <a:p>
            <a:pPr marL="927100" lvl="2">
              <a:buSzPct val="150000"/>
              <a:tabLst>
                <a:tab pos="469265" algn="l"/>
              </a:tabLst>
            </a:pPr>
            <a:r>
              <a:rPr lang="sk-SK" sz="2400" dirty="0">
                <a:cs typeface="Times New Roman"/>
              </a:rPr>
              <a:t>Analýza a syntéza je jednoduchšia ako u sekvenčných obvodov</a:t>
            </a:r>
          </a:p>
          <a:p>
            <a:pPr marL="927100" lvl="2">
              <a:buSzPct val="150000"/>
              <a:tabLst>
                <a:tab pos="469265" algn="l"/>
              </a:tabLst>
            </a:pPr>
            <a:endParaRPr lang="sk-SK" sz="2400" dirty="0">
              <a:cs typeface="Times New Roman"/>
            </a:endParaRPr>
          </a:p>
          <a:p>
            <a:pPr marL="469900" indent="-457200">
              <a:lnSpc>
                <a:spcPct val="100000"/>
              </a:lnSpc>
              <a:buSzPct val="150000"/>
              <a:buFont typeface="Times New Roman"/>
              <a:buChar char="•"/>
              <a:tabLst>
                <a:tab pos="469265" algn="l"/>
              </a:tabLst>
            </a:pPr>
            <a:r>
              <a:rPr lang="sk-SK" sz="2800" i="1" dirty="0">
                <a:cs typeface="Times New Roman"/>
              </a:rPr>
              <a:t>sekvenčné obvody</a:t>
            </a:r>
          </a:p>
          <a:p>
            <a:pPr marL="927100" lvl="2">
              <a:buSzPct val="150000"/>
              <a:tabLst>
                <a:tab pos="469265" algn="l"/>
              </a:tabLst>
            </a:pPr>
            <a:r>
              <a:rPr lang="sk-SK" sz="2400" spc="0" dirty="0">
                <a:cs typeface="Times New Roman"/>
              </a:rPr>
              <a:t>Ich výstupy závisia od vstupných aj vnútorných stavov (závisí na postupnosti vstupných stavov v minulosti - história, pamäť)</a:t>
            </a:r>
          </a:p>
          <a:p>
            <a:pPr marL="927100" lvl="2">
              <a:buSzPct val="150000"/>
              <a:tabLst>
                <a:tab pos="469265" algn="l"/>
              </a:tabLst>
            </a:pPr>
            <a:r>
              <a:rPr lang="sk-SK" sz="2400" i="1" spc="40" dirty="0">
                <a:latin typeface="Times New Roman"/>
                <a:cs typeface="Times New Roman"/>
              </a:rPr>
              <a:t>	Y</a:t>
            </a:r>
            <a:r>
              <a:rPr lang="sk-SK" sz="2400" spc="-90" dirty="0">
                <a:latin typeface="Times New Roman"/>
                <a:cs typeface="Times New Roman"/>
              </a:rPr>
              <a:t>(</a:t>
            </a:r>
            <a:r>
              <a:rPr lang="sk-SK" sz="2400" i="1" spc="0" dirty="0">
                <a:latin typeface="Times New Roman"/>
                <a:cs typeface="Times New Roman"/>
              </a:rPr>
              <a:t>t</a:t>
            </a:r>
            <a:r>
              <a:rPr lang="sk-SK" sz="2400" i="1" spc="-145" dirty="0">
                <a:latin typeface="Times New Roman"/>
                <a:cs typeface="Times New Roman"/>
              </a:rPr>
              <a:t> </a:t>
            </a:r>
            <a:r>
              <a:rPr lang="sk-SK" sz="2400" i="1" spc="-145" baseline="-25000" dirty="0">
                <a:latin typeface="Times New Roman"/>
                <a:cs typeface="Times New Roman"/>
              </a:rPr>
              <a:t>n</a:t>
            </a:r>
            <a:r>
              <a:rPr lang="sk-SK" sz="2400" spc="30" baseline="-25000" dirty="0">
                <a:latin typeface="Symbol"/>
                <a:cs typeface="Symbol"/>
              </a:rPr>
              <a:t></a:t>
            </a:r>
            <a:r>
              <a:rPr lang="sk-SK" sz="2400" spc="-260" baseline="-25000" dirty="0">
                <a:latin typeface="Times New Roman"/>
                <a:cs typeface="Times New Roman"/>
              </a:rPr>
              <a:t>1</a:t>
            </a:r>
            <a:r>
              <a:rPr lang="sk-SK" sz="2400" spc="0" dirty="0">
                <a:latin typeface="Times New Roman"/>
                <a:cs typeface="Times New Roman"/>
              </a:rPr>
              <a:t>) </a:t>
            </a:r>
            <a:r>
              <a:rPr lang="sk-SK" sz="2400" spc="-110" dirty="0">
                <a:latin typeface="Times New Roman"/>
                <a:cs typeface="Times New Roman"/>
              </a:rPr>
              <a:t> </a:t>
            </a:r>
            <a:r>
              <a:rPr lang="sk-SK" sz="2400" spc="0" dirty="0">
                <a:latin typeface="Symbol"/>
                <a:cs typeface="Symbol"/>
              </a:rPr>
              <a:t></a:t>
            </a:r>
            <a:r>
              <a:rPr lang="sk-SK" sz="2400" spc="225" dirty="0">
                <a:latin typeface="Times New Roman"/>
                <a:cs typeface="Times New Roman"/>
              </a:rPr>
              <a:t> </a:t>
            </a:r>
            <a:r>
              <a:rPr lang="sk-SK" sz="2800" spc="25" dirty="0">
                <a:latin typeface="Symbol"/>
                <a:cs typeface="Symbol"/>
              </a:rPr>
              <a:t></a:t>
            </a:r>
            <a:r>
              <a:rPr lang="sk-SK" sz="2400" spc="-10" dirty="0">
                <a:latin typeface="Times New Roman"/>
                <a:cs typeface="Times New Roman"/>
              </a:rPr>
              <a:t>[</a:t>
            </a:r>
            <a:r>
              <a:rPr lang="sk-SK" sz="2400" i="1" spc="45" dirty="0">
                <a:latin typeface="Times New Roman"/>
                <a:cs typeface="Times New Roman"/>
              </a:rPr>
              <a:t>S</a:t>
            </a:r>
            <a:r>
              <a:rPr lang="sk-SK" sz="2400" spc="-90" dirty="0">
                <a:latin typeface="Times New Roman"/>
                <a:cs typeface="Times New Roman"/>
              </a:rPr>
              <a:t>(</a:t>
            </a:r>
            <a:r>
              <a:rPr lang="sk-SK" sz="2400" i="1" spc="45" dirty="0">
                <a:latin typeface="Times New Roman"/>
                <a:cs typeface="Times New Roman"/>
              </a:rPr>
              <a:t>t</a:t>
            </a:r>
            <a:r>
              <a:rPr lang="sk-SK" sz="2400" i="1" spc="-145" baseline="-25000" dirty="0">
                <a:latin typeface="Times New Roman"/>
                <a:cs typeface="Times New Roman"/>
              </a:rPr>
              <a:t> n</a:t>
            </a:r>
            <a:r>
              <a:rPr lang="sk-SK" sz="2400" spc="-100" dirty="0">
                <a:latin typeface="Times New Roman"/>
                <a:cs typeface="Times New Roman"/>
              </a:rPr>
              <a:t>)</a:t>
            </a:r>
            <a:r>
              <a:rPr lang="sk-SK" sz="2400" spc="0" dirty="0">
                <a:latin typeface="Times New Roman"/>
                <a:cs typeface="Times New Roman"/>
              </a:rPr>
              <a:t>,</a:t>
            </a:r>
            <a:r>
              <a:rPr lang="sk-SK" sz="2400" spc="100" dirty="0">
                <a:latin typeface="Times New Roman"/>
                <a:cs typeface="Times New Roman"/>
              </a:rPr>
              <a:t> </a:t>
            </a:r>
            <a:r>
              <a:rPr lang="sk-SK" sz="2400" i="1" spc="145" dirty="0">
                <a:latin typeface="Times New Roman"/>
                <a:cs typeface="Times New Roman"/>
              </a:rPr>
              <a:t>X</a:t>
            </a:r>
            <a:r>
              <a:rPr lang="sk-SK" sz="2400" spc="-85" dirty="0">
                <a:latin typeface="Times New Roman"/>
                <a:cs typeface="Times New Roman"/>
              </a:rPr>
              <a:t>(</a:t>
            </a:r>
            <a:r>
              <a:rPr lang="sk-SK" sz="2400" i="1" spc="40" dirty="0">
                <a:latin typeface="Times New Roman"/>
                <a:cs typeface="Times New Roman"/>
              </a:rPr>
              <a:t>t</a:t>
            </a:r>
            <a:r>
              <a:rPr lang="sk-SK" sz="2400" i="1" spc="-145" baseline="-25000" dirty="0">
                <a:latin typeface="Times New Roman"/>
                <a:cs typeface="Times New Roman"/>
              </a:rPr>
              <a:t> n</a:t>
            </a:r>
            <a:r>
              <a:rPr lang="sk-SK" sz="2400" spc="-100" dirty="0">
                <a:latin typeface="Times New Roman"/>
                <a:cs typeface="Times New Roman"/>
              </a:rPr>
              <a:t>)</a:t>
            </a:r>
            <a:r>
              <a:rPr lang="sk-SK" sz="2400" spc="0" dirty="0">
                <a:latin typeface="Times New Roman"/>
                <a:cs typeface="Times New Roman"/>
              </a:rPr>
              <a:t>]	</a:t>
            </a:r>
            <a:r>
              <a:rPr lang="sk-SK" sz="2400" i="1" spc="40" dirty="0">
                <a:latin typeface="Times New Roman"/>
                <a:cs typeface="Times New Roman"/>
              </a:rPr>
              <a:t> S</a:t>
            </a:r>
            <a:r>
              <a:rPr lang="sk-SK" sz="2400" spc="-90" dirty="0">
                <a:latin typeface="Times New Roman"/>
                <a:cs typeface="Times New Roman"/>
              </a:rPr>
              <a:t>(</a:t>
            </a:r>
            <a:r>
              <a:rPr lang="sk-SK" sz="2400" i="1" spc="0" dirty="0">
                <a:latin typeface="Times New Roman"/>
                <a:cs typeface="Times New Roman"/>
              </a:rPr>
              <a:t>t</a:t>
            </a:r>
            <a:r>
              <a:rPr lang="sk-SK" sz="2400" i="1" spc="-145" dirty="0">
                <a:latin typeface="Times New Roman"/>
                <a:cs typeface="Times New Roman"/>
              </a:rPr>
              <a:t> </a:t>
            </a:r>
            <a:r>
              <a:rPr lang="sk-SK" sz="2400" i="1" spc="-145" baseline="-25000" dirty="0">
                <a:latin typeface="Times New Roman"/>
                <a:cs typeface="Times New Roman"/>
              </a:rPr>
              <a:t>n</a:t>
            </a:r>
            <a:r>
              <a:rPr lang="sk-SK" sz="2400" spc="30" baseline="-25000" dirty="0">
                <a:latin typeface="Symbol"/>
                <a:cs typeface="Symbol"/>
              </a:rPr>
              <a:t></a:t>
            </a:r>
            <a:r>
              <a:rPr lang="sk-SK" sz="2400" spc="-260" baseline="-25000" dirty="0">
                <a:latin typeface="Times New Roman"/>
                <a:cs typeface="Times New Roman"/>
              </a:rPr>
              <a:t>1</a:t>
            </a:r>
            <a:r>
              <a:rPr lang="sk-SK" sz="2400" spc="0" dirty="0">
                <a:latin typeface="Times New Roman"/>
                <a:cs typeface="Times New Roman"/>
              </a:rPr>
              <a:t>) </a:t>
            </a:r>
            <a:r>
              <a:rPr lang="sk-SK" sz="2400" spc="-110" dirty="0">
                <a:latin typeface="Times New Roman"/>
                <a:cs typeface="Times New Roman"/>
              </a:rPr>
              <a:t> </a:t>
            </a:r>
            <a:r>
              <a:rPr lang="sk-SK" sz="2400" spc="0" dirty="0">
                <a:latin typeface="Symbol"/>
                <a:cs typeface="Symbol"/>
              </a:rPr>
              <a:t></a:t>
            </a:r>
            <a:r>
              <a:rPr lang="sk-SK" sz="2400" spc="225" dirty="0">
                <a:latin typeface="Times New Roman"/>
                <a:cs typeface="Times New Roman"/>
              </a:rPr>
              <a:t> </a:t>
            </a:r>
            <a:r>
              <a:rPr lang="sk-SK" sz="2800" spc="25" dirty="0">
                <a:latin typeface="Symbol"/>
                <a:cs typeface="Symbol"/>
                <a:sym typeface="Symbol" panose="05050102010706020507" pitchFamily="18" charset="2"/>
              </a:rPr>
              <a:t></a:t>
            </a:r>
            <a:r>
              <a:rPr lang="sk-SK" sz="2400" spc="-10" dirty="0">
                <a:latin typeface="Times New Roman"/>
                <a:cs typeface="Times New Roman"/>
              </a:rPr>
              <a:t>[</a:t>
            </a:r>
            <a:r>
              <a:rPr lang="sk-SK" sz="2400" i="1" spc="45" dirty="0">
                <a:latin typeface="Times New Roman"/>
                <a:cs typeface="Times New Roman"/>
              </a:rPr>
              <a:t>S</a:t>
            </a:r>
            <a:r>
              <a:rPr lang="sk-SK" sz="2400" spc="-90" dirty="0">
                <a:latin typeface="Times New Roman"/>
                <a:cs typeface="Times New Roman"/>
              </a:rPr>
              <a:t>(</a:t>
            </a:r>
            <a:r>
              <a:rPr lang="sk-SK" sz="2400" i="1" spc="45" dirty="0">
                <a:latin typeface="Times New Roman"/>
                <a:cs typeface="Times New Roman"/>
              </a:rPr>
              <a:t>t</a:t>
            </a:r>
            <a:r>
              <a:rPr lang="sk-SK" sz="2400" i="1" spc="-145" baseline="-25000" dirty="0">
                <a:latin typeface="Times New Roman"/>
                <a:cs typeface="Times New Roman"/>
              </a:rPr>
              <a:t> n</a:t>
            </a:r>
            <a:r>
              <a:rPr lang="sk-SK" sz="2400" spc="-100" dirty="0">
                <a:latin typeface="Times New Roman"/>
                <a:cs typeface="Times New Roman"/>
              </a:rPr>
              <a:t>)</a:t>
            </a:r>
            <a:r>
              <a:rPr lang="sk-SK" sz="2400" spc="0" dirty="0">
                <a:latin typeface="Times New Roman"/>
                <a:cs typeface="Times New Roman"/>
              </a:rPr>
              <a:t>,</a:t>
            </a:r>
            <a:r>
              <a:rPr lang="sk-SK" sz="2400" spc="100" dirty="0">
                <a:latin typeface="Times New Roman"/>
                <a:cs typeface="Times New Roman"/>
              </a:rPr>
              <a:t> </a:t>
            </a:r>
            <a:r>
              <a:rPr lang="sk-SK" sz="2400" i="1" spc="145" dirty="0">
                <a:latin typeface="Times New Roman"/>
                <a:cs typeface="Times New Roman"/>
              </a:rPr>
              <a:t>X</a:t>
            </a:r>
            <a:r>
              <a:rPr lang="sk-SK" sz="2400" spc="-85" dirty="0">
                <a:latin typeface="Times New Roman"/>
                <a:cs typeface="Times New Roman"/>
              </a:rPr>
              <a:t>(</a:t>
            </a:r>
            <a:r>
              <a:rPr lang="sk-SK" sz="2400" i="1" spc="40" dirty="0">
                <a:latin typeface="Times New Roman"/>
                <a:cs typeface="Times New Roman"/>
              </a:rPr>
              <a:t>t</a:t>
            </a:r>
            <a:r>
              <a:rPr lang="sk-SK" sz="2400" i="1" spc="-145" baseline="-25000" dirty="0">
                <a:latin typeface="Times New Roman"/>
                <a:cs typeface="Times New Roman"/>
              </a:rPr>
              <a:t> n</a:t>
            </a:r>
            <a:r>
              <a:rPr lang="sk-SK" sz="2400" spc="-100" dirty="0">
                <a:latin typeface="Times New Roman"/>
                <a:cs typeface="Times New Roman"/>
              </a:rPr>
              <a:t>)</a:t>
            </a:r>
            <a:r>
              <a:rPr lang="sk-SK" sz="2400" spc="0" dirty="0">
                <a:latin typeface="Times New Roman"/>
                <a:cs typeface="Times New Roman"/>
              </a:rPr>
              <a:t>] </a:t>
            </a:r>
          </a:p>
          <a:p>
            <a:pPr marL="927100" lvl="2">
              <a:buSzPct val="150000"/>
              <a:tabLst>
                <a:tab pos="469265" algn="l"/>
              </a:tabLst>
            </a:pPr>
            <a:r>
              <a:rPr lang="sk-SK" sz="2400" dirty="0">
                <a:cs typeface="Times New Roman"/>
              </a:rPr>
              <a:t>Analýza a syntéza je vo všeobecnosti zložitejšia</a:t>
            </a:r>
          </a:p>
          <a:p>
            <a:pPr marL="12700">
              <a:lnSpc>
                <a:spcPct val="100000"/>
              </a:lnSpc>
              <a:buSzPct val="150000"/>
              <a:tabLst>
                <a:tab pos="469265" algn="l"/>
              </a:tabLst>
            </a:pPr>
            <a:endParaRPr lang="sk-SK" sz="2400" dirty="0"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5171" y="203200"/>
            <a:ext cx="9223058" cy="146302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>
              <a:lnSpc>
                <a:spcPts val="3825"/>
              </a:lnSpc>
              <a:tabLst>
                <a:tab pos="926465" algn="l"/>
              </a:tabLst>
            </a:pPr>
            <a:r>
              <a:rPr lang="sk-SK" dirty="0"/>
              <a:t>Základné úlohy pri práci s logickými systémami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27422" y="1498600"/>
            <a:ext cx="9564528" cy="530019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00000"/>
              </a:lnSpc>
            </a:pPr>
            <a:r>
              <a:rPr lang="sk-SK" sz="2400" b="1" i="1" spc="-5" dirty="0">
                <a:latin typeface="Times New Roman"/>
                <a:cs typeface="Times New Roman"/>
              </a:rPr>
              <a:t>Pr</a:t>
            </a:r>
            <a:r>
              <a:rPr lang="sk-SK" sz="2400" b="1" i="1" spc="0" dirty="0">
                <a:latin typeface="Times New Roman"/>
                <a:cs typeface="Times New Roman"/>
              </a:rPr>
              <a:t>i </a:t>
            </a:r>
            <a:r>
              <a:rPr lang="sk-SK" sz="2400" b="1" i="1" spc="-280" dirty="0">
                <a:latin typeface="Times New Roman"/>
                <a:cs typeface="Times New Roman"/>
              </a:rPr>
              <a:t> </a:t>
            </a:r>
            <a:r>
              <a:rPr lang="sk-SK" sz="2400" b="1" i="1" spc="0" dirty="0">
                <a:latin typeface="Times New Roman"/>
                <a:cs typeface="Times New Roman"/>
              </a:rPr>
              <a:t>p</a:t>
            </a:r>
            <a:r>
              <a:rPr lang="sk-SK" sz="2400" b="1" i="1" spc="-5" dirty="0">
                <a:latin typeface="Times New Roman"/>
                <a:cs typeface="Times New Roman"/>
              </a:rPr>
              <a:t>rác</a:t>
            </a:r>
            <a:r>
              <a:rPr lang="sk-SK" sz="2400" b="1" i="1" spc="0" dirty="0">
                <a:latin typeface="Times New Roman"/>
                <a:cs typeface="Times New Roman"/>
              </a:rPr>
              <a:t>i </a:t>
            </a:r>
            <a:r>
              <a:rPr lang="sk-SK" sz="2400" b="1" i="1" spc="-280" dirty="0">
                <a:latin typeface="Times New Roman"/>
                <a:cs typeface="Times New Roman"/>
              </a:rPr>
              <a:t> </a:t>
            </a:r>
            <a:r>
              <a:rPr lang="sk-SK" sz="2400" b="1" i="1" spc="0" dirty="0">
                <a:latin typeface="Times New Roman"/>
                <a:cs typeface="Times New Roman"/>
              </a:rPr>
              <a:t>s </a:t>
            </a:r>
            <a:r>
              <a:rPr lang="sk-SK" sz="2400" b="1" i="1" spc="-280" dirty="0">
                <a:latin typeface="Times New Roman"/>
                <a:cs typeface="Times New Roman"/>
              </a:rPr>
              <a:t> </a:t>
            </a:r>
            <a:r>
              <a:rPr lang="sk-SK" sz="2400" b="1" i="1" spc="-5" dirty="0">
                <a:latin typeface="Times New Roman"/>
                <a:cs typeface="Times New Roman"/>
              </a:rPr>
              <a:t>logickým</a:t>
            </a:r>
            <a:r>
              <a:rPr lang="sk-SK" sz="2400" b="1" i="1" spc="0" dirty="0">
                <a:latin typeface="Times New Roman"/>
                <a:cs typeface="Times New Roman"/>
              </a:rPr>
              <a:t>i </a:t>
            </a:r>
            <a:r>
              <a:rPr lang="sk-SK" sz="2400" b="1" i="1" spc="-280" dirty="0">
                <a:latin typeface="Times New Roman"/>
                <a:cs typeface="Times New Roman"/>
              </a:rPr>
              <a:t> </a:t>
            </a:r>
            <a:r>
              <a:rPr lang="sk-SK" sz="2400" b="1" i="1" spc="-5" dirty="0">
                <a:latin typeface="Times New Roman"/>
                <a:cs typeface="Times New Roman"/>
              </a:rPr>
              <a:t>systémam</a:t>
            </a:r>
            <a:r>
              <a:rPr lang="sk-SK" sz="2400" b="1" i="1" spc="0" dirty="0">
                <a:latin typeface="Times New Roman"/>
                <a:cs typeface="Times New Roman"/>
              </a:rPr>
              <a:t>i </a:t>
            </a:r>
            <a:r>
              <a:rPr lang="sk-SK" sz="2400" b="1" i="1" spc="-285" dirty="0">
                <a:latin typeface="Times New Roman"/>
                <a:cs typeface="Times New Roman"/>
              </a:rPr>
              <a:t> </a:t>
            </a:r>
            <a:r>
              <a:rPr lang="sk-SK" sz="2400" b="1" i="1" spc="-5" dirty="0">
                <a:latin typeface="Times New Roman"/>
                <a:cs typeface="Times New Roman"/>
              </a:rPr>
              <a:t>existuj</a:t>
            </a:r>
            <a:r>
              <a:rPr lang="sk-SK" sz="2400" b="1" i="1" spc="0" dirty="0">
                <a:latin typeface="Times New Roman"/>
                <a:cs typeface="Times New Roman"/>
              </a:rPr>
              <a:t>ú </a:t>
            </a:r>
            <a:r>
              <a:rPr lang="sk-SK" sz="2400" b="1" i="1" spc="-280" dirty="0">
                <a:latin typeface="Times New Roman"/>
                <a:cs typeface="Times New Roman"/>
              </a:rPr>
              <a:t> </a:t>
            </a:r>
            <a:r>
              <a:rPr lang="sk-SK" sz="2400" b="1" i="1" spc="-5" dirty="0">
                <a:latin typeface="Times New Roman"/>
                <a:cs typeface="Times New Roman"/>
              </a:rPr>
              <a:t>dv</a:t>
            </a:r>
            <a:r>
              <a:rPr lang="sk-SK" sz="2400" b="1" i="1" spc="0" dirty="0">
                <a:latin typeface="Times New Roman"/>
                <a:cs typeface="Times New Roman"/>
              </a:rPr>
              <a:t>e </a:t>
            </a:r>
            <a:r>
              <a:rPr lang="sk-SK" sz="2400" b="1" i="1" spc="-280" dirty="0">
                <a:latin typeface="Times New Roman"/>
                <a:cs typeface="Times New Roman"/>
              </a:rPr>
              <a:t> </a:t>
            </a:r>
            <a:r>
              <a:rPr lang="sk-SK" sz="2400" b="1" i="1" spc="-5" dirty="0">
                <a:latin typeface="Times New Roman"/>
                <a:cs typeface="Times New Roman"/>
              </a:rPr>
              <a:t>hlavn</a:t>
            </a:r>
            <a:r>
              <a:rPr lang="sk-SK" sz="2400" b="1" i="1" spc="0" dirty="0">
                <a:latin typeface="Times New Roman"/>
                <a:cs typeface="Times New Roman"/>
              </a:rPr>
              <a:t>é </a:t>
            </a:r>
            <a:r>
              <a:rPr lang="sk-SK" sz="2400" b="1" i="1" spc="-275" dirty="0">
                <a:latin typeface="Times New Roman"/>
                <a:cs typeface="Times New Roman"/>
              </a:rPr>
              <a:t> </a:t>
            </a:r>
            <a:r>
              <a:rPr lang="sk-SK" sz="2400" b="1" i="1" spc="-5" dirty="0">
                <a:latin typeface="Times New Roman"/>
                <a:cs typeface="Times New Roman"/>
              </a:rPr>
              <a:t>úloh</a:t>
            </a:r>
            <a:r>
              <a:rPr lang="sk-SK" sz="2400" b="1" i="1" spc="-160" dirty="0">
                <a:latin typeface="Times New Roman"/>
                <a:cs typeface="Times New Roman"/>
              </a:rPr>
              <a:t>y</a:t>
            </a:r>
            <a:r>
              <a:rPr lang="sk-SK" sz="2400" b="1" i="1" spc="0" dirty="0">
                <a:latin typeface="Times New Roman"/>
                <a:cs typeface="Times New Roman"/>
              </a:rPr>
              <a:t>, </a:t>
            </a:r>
            <a:r>
              <a:rPr lang="sk-SK" sz="2400" b="1" i="1" spc="-280" dirty="0">
                <a:latin typeface="Times New Roman"/>
                <a:cs typeface="Times New Roman"/>
              </a:rPr>
              <a:t> </a:t>
            </a:r>
            <a:r>
              <a:rPr lang="sk-SK" sz="2400" b="1" i="1" spc="0" dirty="0">
                <a:latin typeface="Times New Roman"/>
                <a:cs typeface="Times New Roman"/>
              </a:rPr>
              <a:t>k</a:t>
            </a:r>
            <a:r>
              <a:rPr lang="sk-SK" sz="2400" b="1" i="1" spc="-5" dirty="0">
                <a:latin typeface="Times New Roman"/>
                <a:cs typeface="Times New Roman"/>
              </a:rPr>
              <a:t>tor</a:t>
            </a:r>
            <a:r>
              <a:rPr lang="sk-SK" sz="2400" b="1" i="1" spc="0" dirty="0">
                <a:latin typeface="Times New Roman"/>
                <a:cs typeface="Times New Roman"/>
              </a:rPr>
              <a:t>é </a:t>
            </a:r>
            <a:r>
              <a:rPr lang="sk-SK" sz="2400" b="1" i="1" spc="-280" dirty="0">
                <a:latin typeface="Times New Roman"/>
                <a:cs typeface="Times New Roman"/>
              </a:rPr>
              <a:t> </a:t>
            </a:r>
            <a:r>
              <a:rPr lang="sk-SK" sz="2400" b="1" i="1" spc="-5" dirty="0">
                <a:latin typeface="Times New Roman"/>
                <a:cs typeface="Times New Roman"/>
              </a:rPr>
              <a:t>je </a:t>
            </a:r>
            <a:r>
              <a:rPr lang="sk-SK" sz="2400" b="1" i="1" spc="0" dirty="0">
                <a:latin typeface="Times New Roman"/>
                <a:cs typeface="Times New Roman"/>
              </a:rPr>
              <a:t>potrebné</a:t>
            </a:r>
            <a:r>
              <a:rPr lang="sk-SK" sz="2400" b="1" i="1" spc="-10" dirty="0">
                <a:latin typeface="Times New Roman"/>
                <a:cs typeface="Times New Roman"/>
              </a:rPr>
              <a:t> </a:t>
            </a:r>
            <a:r>
              <a:rPr lang="sk-SK" sz="2400" b="1" i="1" spc="0" dirty="0">
                <a:latin typeface="Times New Roman"/>
                <a:cs typeface="Times New Roman"/>
              </a:rPr>
              <a:t>riešiť:</a:t>
            </a:r>
            <a:endParaRPr lang="en-US" sz="2400" b="1" i="1" spc="0" dirty="0">
              <a:latin typeface="Times New Roman"/>
              <a:cs typeface="Times New Roman"/>
            </a:endParaRPr>
          </a:p>
          <a:p>
            <a:pPr marL="355600" marR="12700" indent="-342900">
              <a:buFont typeface="Arial" panose="020B0604020202020204" pitchFamily="34" charset="0"/>
              <a:buChar char="•"/>
              <a:tabLst>
                <a:tab pos="981075" algn="l"/>
                <a:tab pos="1110615" algn="l"/>
              </a:tabLst>
            </a:pPr>
            <a:r>
              <a:rPr lang="sk-SK" sz="2400" spc="-5" dirty="0">
                <a:latin typeface="Times New Roman"/>
                <a:cs typeface="Times New Roman"/>
              </a:rPr>
              <a:t>Štruktúrna analýza logických systémov, skrátene </a:t>
            </a:r>
            <a:r>
              <a:rPr lang="sk-SK" sz="2400" b="1" spc="-5" dirty="0">
                <a:latin typeface="Times New Roman"/>
                <a:cs typeface="Times New Roman"/>
              </a:rPr>
              <a:t>analýza</a:t>
            </a:r>
            <a:r>
              <a:rPr lang="sk-SK" sz="2400" spc="-5" dirty="0">
                <a:latin typeface="Times New Roman"/>
                <a:cs typeface="Times New Roman"/>
              </a:rPr>
              <a:t> je určenie  chovania  sa  systému  pre  jeho  zadanú  vnútornú  štruktúru a pre jeho počiatočný vnútorný stav.</a:t>
            </a:r>
            <a:br>
              <a:rPr lang="sk-SK" sz="2400" spc="-5" dirty="0">
                <a:latin typeface="Times New Roman"/>
                <a:cs typeface="Times New Roman"/>
              </a:rPr>
            </a:br>
            <a:r>
              <a:rPr lang="sk-SK" sz="2400" spc="-5" dirty="0">
                <a:latin typeface="Times New Roman"/>
                <a:cs typeface="Times New Roman"/>
              </a:rPr>
              <a:t>Prito</a:t>
            </a:r>
            <a:r>
              <a:rPr lang="sk-SK" sz="2400" spc="0" dirty="0">
                <a:latin typeface="Times New Roman"/>
                <a:cs typeface="Times New Roman"/>
              </a:rPr>
              <a:t>m </a:t>
            </a:r>
            <a:r>
              <a:rPr lang="sk-SK" sz="2400" spc="-5" dirty="0">
                <a:latin typeface="Times New Roman"/>
                <a:cs typeface="Times New Roman"/>
              </a:rPr>
              <a:t>po</a:t>
            </a:r>
            <a:r>
              <a:rPr lang="sk-SK" sz="2400" spc="0" dirty="0">
                <a:latin typeface="Times New Roman"/>
                <a:cs typeface="Times New Roman"/>
              </a:rPr>
              <a:t>d </a:t>
            </a:r>
            <a:r>
              <a:rPr lang="sk-SK" sz="2400" spc="-5" dirty="0">
                <a:latin typeface="Times New Roman"/>
                <a:cs typeface="Times New Roman"/>
              </a:rPr>
              <a:t>chovaní</a:t>
            </a:r>
            <a:r>
              <a:rPr lang="sk-SK" sz="2400" spc="0" dirty="0">
                <a:latin typeface="Times New Roman"/>
                <a:cs typeface="Times New Roman"/>
              </a:rPr>
              <a:t>m </a:t>
            </a:r>
            <a:r>
              <a:rPr lang="sk-SK" sz="2400" spc="-110" dirty="0">
                <a:latin typeface="Times New Roman"/>
                <a:cs typeface="Times New Roman"/>
              </a:rPr>
              <a:t> </a:t>
            </a:r>
            <a:r>
              <a:rPr lang="sk-SK" sz="2400" spc="-5" dirty="0">
                <a:latin typeface="Times New Roman"/>
                <a:cs typeface="Times New Roman"/>
              </a:rPr>
              <a:t>systém</a:t>
            </a:r>
            <a:r>
              <a:rPr lang="sk-SK" sz="2400" spc="0" dirty="0">
                <a:latin typeface="Times New Roman"/>
                <a:cs typeface="Times New Roman"/>
              </a:rPr>
              <a:t>u </a:t>
            </a:r>
            <a:r>
              <a:rPr lang="sk-SK" sz="2400" spc="-105" dirty="0">
                <a:latin typeface="Times New Roman"/>
                <a:cs typeface="Times New Roman"/>
              </a:rPr>
              <a:t> </a:t>
            </a:r>
            <a:r>
              <a:rPr lang="sk-SK" sz="2400" spc="-5" dirty="0">
                <a:latin typeface="Times New Roman"/>
                <a:cs typeface="Times New Roman"/>
              </a:rPr>
              <a:t>rozumiem</a:t>
            </a:r>
            <a:r>
              <a:rPr lang="sk-SK" sz="2400" spc="0" dirty="0">
                <a:latin typeface="Times New Roman"/>
                <a:cs typeface="Times New Roman"/>
              </a:rPr>
              <a:t>e </a:t>
            </a:r>
            <a:r>
              <a:rPr lang="sk-SK" sz="2400" spc="-100" dirty="0">
                <a:latin typeface="Times New Roman"/>
                <a:cs typeface="Times New Roman"/>
              </a:rPr>
              <a:t> </a:t>
            </a:r>
            <a:r>
              <a:rPr lang="sk-SK" sz="2400" spc="-5" dirty="0">
                <a:latin typeface="Times New Roman"/>
                <a:cs typeface="Times New Roman"/>
              </a:rPr>
              <a:t>súhr</a:t>
            </a:r>
            <a:r>
              <a:rPr lang="sk-SK" sz="2400" spc="0" dirty="0">
                <a:latin typeface="Times New Roman"/>
                <a:cs typeface="Times New Roman"/>
              </a:rPr>
              <a:t>n </a:t>
            </a:r>
            <a:r>
              <a:rPr lang="sk-SK" sz="2400" spc="-100" dirty="0">
                <a:latin typeface="Times New Roman"/>
                <a:cs typeface="Times New Roman"/>
              </a:rPr>
              <a:t> </a:t>
            </a:r>
            <a:r>
              <a:rPr lang="sk-SK" sz="2400" spc="0" dirty="0">
                <a:latin typeface="Times New Roman"/>
                <a:cs typeface="Times New Roman"/>
              </a:rPr>
              <a:t>v</a:t>
            </a:r>
            <a:r>
              <a:rPr lang="sk-SK" sz="2400" spc="-5" dirty="0">
                <a:latin typeface="Times New Roman"/>
                <a:cs typeface="Times New Roman"/>
              </a:rPr>
              <a:t>šetkýc</a:t>
            </a:r>
            <a:r>
              <a:rPr lang="sk-SK" sz="2400" spc="0" dirty="0">
                <a:latin typeface="Times New Roman"/>
                <a:cs typeface="Times New Roman"/>
              </a:rPr>
              <a:t>h </a:t>
            </a:r>
            <a:r>
              <a:rPr lang="sk-SK" sz="2400" spc="-105" dirty="0">
                <a:latin typeface="Times New Roman"/>
                <a:cs typeface="Times New Roman"/>
              </a:rPr>
              <a:t> </a:t>
            </a:r>
            <a:r>
              <a:rPr lang="sk-SK" sz="2400" spc="-10" dirty="0">
                <a:latin typeface="Times New Roman"/>
                <a:cs typeface="Times New Roman"/>
              </a:rPr>
              <a:t>v</a:t>
            </a:r>
            <a:r>
              <a:rPr lang="sk-SK" sz="2400" spc="-5" dirty="0">
                <a:latin typeface="Times New Roman"/>
                <a:cs typeface="Times New Roman"/>
              </a:rPr>
              <a:t>zťahov medz</a:t>
            </a:r>
            <a:r>
              <a:rPr lang="sk-SK" sz="2400" spc="0" dirty="0">
                <a:latin typeface="Times New Roman"/>
                <a:cs typeface="Times New Roman"/>
              </a:rPr>
              <a:t>i</a:t>
            </a:r>
            <a:r>
              <a:rPr lang="sk-SK" sz="2400" dirty="0">
                <a:latin typeface="Times New Roman"/>
                <a:cs typeface="Times New Roman"/>
              </a:rPr>
              <a:t> </a:t>
            </a:r>
            <a:r>
              <a:rPr lang="sk-SK" sz="2400" spc="-5" dirty="0">
                <a:latin typeface="Times New Roman"/>
                <a:cs typeface="Times New Roman"/>
              </a:rPr>
              <a:t>časovým</a:t>
            </a:r>
            <a:r>
              <a:rPr lang="sk-SK" sz="2400" spc="0" dirty="0">
                <a:latin typeface="Times New Roman"/>
                <a:cs typeface="Times New Roman"/>
              </a:rPr>
              <a:t>i </a:t>
            </a:r>
            <a:r>
              <a:rPr lang="sk-SK" sz="2400" spc="-5" dirty="0">
                <a:latin typeface="Times New Roman"/>
                <a:cs typeface="Times New Roman"/>
              </a:rPr>
              <a:t>postupnosťam</a:t>
            </a:r>
            <a:r>
              <a:rPr lang="sk-SK" sz="2400" spc="0" dirty="0">
                <a:latin typeface="Times New Roman"/>
                <a:cs typeface="Times New Roman"/>
              </a:rPr>
              <a:t>i v</a:t>
            </a:r>
            <a:r>
              <a:rPr lang="sk-SK" sz="2400" spc="-5" dirty="0">
                <a:latin typeface="Times New Roman"/>
                <a:cs typeface="Times New Roman"/>
              </a:rPr>
              <a:t>stupnýc</a:t>
            </a:r>
            <a:r>
              <a:rPr lang="sk-SK" sz="2400" spc="0" dirty="0">
                <a:latin typeface="Times New Roman"/>
                <a:cs typeface="Times New Roman"/>
              </a:rPr>
              <a:t>h s</a:t>
            </a:r>
            <a:r>
              <a:rPr lang="sk-SK" sz="2400" spc="-5" dirty="0">
                <a:latin typeface="Times New Roman"/>
                <a:cs typeface="Times New Roman"/>
              </a:rPr>
              <a:t>ignálo</a:t>
            </a:r>
            <a:r>
              <a:rPr lang="sk-SK" sz="2400" spc="0" dirty="0">
                <a:latin typeface="Times New Roman"/>
                <a:cs typeface="Times New Roman"/>
              </a:rPr>
              <a:t>v a </a:t>
            </a:r>
            <a:r>
              <a:rPr lang="sk-SK" sz="2400" spc="-5" dirty="0">
                <a:latin typeface="Times New Roman"/>
                <a:cs typeface="Times New Roman"/>
              </a:rPr>
              <a:t>im </a:t>
            </a:r>
            <a:r>
              <a:rPr lang="sk-SK" sz="2400" spc="0" dirty="0">
                <a:latin typeface="Times New Roman"/>
                <a:cs typeface="Times New Roman"/>
              </a:rPr>
              <a:t>zodpovedajúcich</a:t>
            </a:r>
            <a:r>
              <a:rPr lang="sk-SK" sz="2400" spc="-20" dirty="0">
                <a:latin typeface="Times New Roman"/>
                <a:cs typeface="Times New Roman"/>
              </a:rPr>
              <a:t> </a:t>
            </a:r>
            <a:r>
              <a:rPr lang="sk-SK" sz="2400" spc="0" dirty="0">
                <a:latin typeface="Times New Roman"/>
                <a:cs typeface="Times New Roman"/>
              </a:rPr>
              <a:t>výstupných</a:t>
            </a:r>
            <a:r>
              <a:rPr lang="sk-SK" sz="2400" spc="-10" dirty="0">
                <a:latin typeface="Times New Roman"/>
                <a:cs typeface="Times New Roman"/>
              </a:rPr>
              <a:t> </a:t>
            </a:r>
            <a:r>
              <a:rPr lang="sk-SK" sz="2400" spc="0" dirty="0">
                <a:latin typeface="Times New Roman"/>
                <a:cs typeface="Times New Roman"/>
              </a:rPr>
              <a:t>signálo</a:t>
            </a:r>
            <a:r>
              <a:rPr lang="sk-SK" sz="2400" spc="-160" dirty="0">
                <a:latin typeface="Times New Roman"/>
                <a:cs typeface="Times New Roman"/>
              </a:rPr>
              <a:t>v</a:t>
            </a:r>
            <a:r>
              <a:rPr lang="sk-SK" sz="2400" spc="0" dirty="0">
                <a:latin typeface="Times New Roman"/>
                <a:cs typeface="Times New Roman"/>
              </a:rPr>
              <a:t>.</a:t>
            </a:r>
          </a:p>
          <a:p>
            <a:pPr marL="812800" marR="12700" lvl="1" indent="-342900" algn="just">
              <a:buFont typeface="Arial" panose="020B0604020202020204" pitchFamily="34" charset="0"/>
              <a:buChar char="•"/>
              <a:tabLst>
                <a:tab pos="981075" algn="l"/>
                <a:tab pos="1110615" algn="l"/>
              </a:tabLst>
            </a:pPr>
            <a:endParaRPr lang="sk-SK" sz="2400" spc="0" dirty="0">
              <a:latin typeface="Times New Roman"/>
              <a:cs typeface="Times New Roman"/>
            </a:endParaRPr>
          </a:p>
          <a:p>
            <a:pPr marL="355600" marR="12700" indent="-342900" algn="just">
              <a:buFont typeface="Arial" panose="020B0604020202020204" pitchFamily="34" charset="0"/>
              <a:buChar char="•"/>
              <a:tabLst>
                <a:tab pos="981075" algn="l"/>
                <a:tab pos="1110615" algn="l"/>
              </a:tabLst>
            </a:pPr>
            <a:r>
              <a:rPr lang="sk-SK" sz="2400" spc="-5" dirty="0">
                <a:latin typeface="Times New Roman"/>
                <a:cs typeface="Times New Roman"/>
              </a:rPr>
              <a:t>Štruktúrna syntéza logických systémov, skrátene </a:t>
            </a:r>
            <a:r>
              <a:rPr lang="sk-SK" sz="2400" b="1" spc="-5" dirty="0">
                <a:latin typeface="Times New Roman"/>
                <a:cs typeface="Times New Roman"/>
              </a:rPr>
              <a:t>syntéza </a:t>
            </a:r>
            <a:r>
              <a:rPr lang="sk-SK" sz="2400" spc="-5" dirty="0">
                <a:latin typeface="Times New Roman"/>
                <a:cs typeface="Times New Roman"/>
              </a:rPr>
              <a:t>je </a:t>
            </a:r>
            <a:r>
              <a:rPr lang="sk-SK" sz="2400" spc="0" dirty="0">
                <a:latin typeface="Times New Roman"/>
                <a:cs typeface="Times New Roman"/>
              </a:rPr>
              <a:t>u</a:t>
            </a:r>
            <a:r>
              <a:rPr lang="sk-SK" sz="2400" spc="-5" dirty="0">
                <a:latin typeface="Times New Roman"/>
                <a:cs typeface="Times New Roman"/>
              </a:rPr>
              <a:t>rčeni</a:t>
            </a:r>
            <a:r>
              <a:rPr lang="sk-SK" sz="2400" spc="0" dirty="0">
                <a:latin typeface="Times New Roman"/>
                <a:cs typeface="Times New Roman"/>
              </a:rPr>
              <a:t>e </a:t>
            </a:r>
            <a:r>
              <a:rPr lang="sk-SK" sz="2400" spc="-290" dirty="0">
                <a:latin typeface="Times New Roman"/>
                <a:cs typeface="Times New Roman"/>
              </a:rPr>
              <a:t> </a:t>
            </a:r>
            <a:r>
              <a:rPr lang="sk-SK" sz="2400" spc="-5" dirty="0">
                <a:latin typeface="Times New Roman"/>
                <a:cs typeface="Times New Roman"/>
              </a:rPr>
              <a:t>vnútorne</a:t>
            </a:r>
            <a:r>
              <a:rPr lang="sk-SK" sz="2400" spc="0" dirty="0">
                <a:latin typeface="Times New Roman"/>
                <a:cs typeface="Times New Roman"/>
              </a:rPr>
              <a:t>j </a:t>
            </a:r>
            <a:r>
              <a:rPr lang="sk-SK" sz="2400" spc="-295" dirty="0">
                <a:latin typeface="Times New Roman"/>
                <a:cs typeface="Times New Roman"/>
              </a:rPr>
              <a:t> </a:t>
            </a:r>
            <a:r>
              <a:rPr lang="sk-SK" sz="2400" spc="-5" dirty="0">
                <a:latin typeface="Times New Roman"/>
                <a:cs typeface="Times New Roman"/>
              </a:rPr>
              <a:t>štruktúr</a:t>
            </a:r>
            <a:r>
              <a:rPr lang="sk-SK" sz="2400" spc="0" dirty="0">
                <a:latin typeface="Times New Roman"/>
                <a:cs typeface="Times New Roman"/>
              </a:rPr>
              <a:t>y </a:t>
            </a:r>
            <a:r>
              <a:rPr lang="sk-SK" sz="2400" spc="-290" dirty="0">
                <a:latin typeface="Times New Roman"/>
                <a:cs typeface="Times New Roman"/>
              </a:rPr>
              <a:t> </a:t>
            </a:r>
            <a:r>
              <a:rPr lang="sk-SK" sz="2400" spc="-10" dirty="0">
                <a:latin typeface="Times New Roman"/>
                <a:cs typeface="Times New Roman"/>
              </a:rPr>
              <a:t>l</a:t>
            </a:r>
            <a:r>
              <a:rPr lang="sk-SK" sz="2400" spc="-5" dirty="0">
                <a:latin typeface="Times New Roman"/>
                <a:cs typeface="Times New Roman"/>
              </a:rPr>
              <a:t>ogickéh</a:t>
            </a:r>
            <a:r>
              <a:rPr lang="sk-SK" sz="2400" spc="0" dirty="0">
                <a:latin typeface="Times New Roman"/>
                <a:cs typeface="Times New Roman"/>
              </a:rPr>
              <a:t>o </a:t>
            </a:r>
            <a:r>
              <a:rPr lang="sk-SK" sz="2400" spc="-290" dirty="0">
                <a:latin typeface="Times New Roman"/>
                <a:cs typeface="Times New Roman"/>
              </a:rPr>
              <a:t> </a:t>
            </a:r>
            <a:r>
              <a:rPr lang="sk-SK" sz="2400" spc="-5" dirty="0">
                <a:latin typeface="Times New Roman"/>
                <a:cs typeface="Times New Roman"/>
              </a:rPr>
              <a:t>systému</a:t>
            </a:r>
            <a:r>
              <a:rPr lang="sk-SK" sz="2400" spc="0" dirty="0">
                <a:latin typeface="Times New Roman"/>
                <a:cs typeface="Times New Roman"/>
              </a:rPr>
              <a:t>, </a:t>
            </a:r>
            <a:r>
              <a:rPr lang="sk-SK" sz="2400" spc="-290" dirty="0">
                <a:latin typeface="Times New Roman"/>
                <a:cs typeface="Times New Roman"/>
              </a:rPr>
              <a:t> </a:t>
            </a:r>
            <a:r>
              <a:rPr lang="sk-SK" sz="2400" spc="0" dirty="0">
                <a:latin typeface="Times New Roman"/>
                <a:cs typeface="Times New Roman"/>
              </a:rPr>
              <a:t>k</a:t>
            </a:r>
            <a:r>
              <a:rPr lang="sk-SK" sz="2400" spc="-5" dirty="0">
                <a:latin typeface="Times New Roman"/>
                <a:cs typeface="Times New Roman"/>
              </a:rPr>
              <a:t>torý m</a:t>
            </a:r>
            <a:r>
              <a:rPr lang="sk-SK" sz="2400" spc="0" dirty="0">
                <a:latin typeface="Times New Roman"/>
                <a:cs typeface="Times New Roman"/>
              </a:rPr>
              <a:t>á </a:t>
            </a:r>
            <a:r>
              <a:rPr lang="sk-SK" sz="2400" spc="100" dirty="0">
                <a:latin typeface="Times New Roman"/>
                <a:cs typeface="Times New Roman"/>
              </a:rPr>
              <a:t> </a:t>
            </a:r>
            <a:r>
              <a:rPr lang="sk-SK" sz="2400" spc="-5" dirty="0">
                <a:latin typeface="Times New Roman"/>
                <a:cs typeface="Times New Roman"/>
              </a:rPr>
              <a:t>predpísan</a:t>
            </a:r>
            <a:r>
              <a:rPr lang="sk-SK" sz="2400" spc="0" dirty="0">
                <a:latin typeface="Times New Roman"/>
                <a:cs typeface="Times New Roman"/>
              </a:rPr>
              <a:t>é </a:t>
            </a:r>
            <a:r>
              <a:rPr lang="sk-SK" sz="2400" spc="100" dirty="0">
                <a:latin typeface="Times New Roman"/>
                <a:cs typeface="Times New Roman"/>
              </a:rPr>
              <a:t> </a:t>
            </a:r>
            <a:r>
              <a:rPr lang="sk-SK" sz="2400" spc="-5" dirty="0">
                <a:latin typeface="Times New Roman"/>
                <a:cs typeface="Times New Roman"/>
              </a:rPr>
              <a:t>chovani</a:t>
            </a:r>
            <a:r>
              <a:rPr lang="sk-SK" sz="2400" spc="0" dirty="0">
                <a:latin typeface="Times New Roman"/>
                <a:cs typeface="Times New Roman"/>
              </a:rPr>
              <a:t>e </a:t>
            </a:r>
            <a:r>
              <a:rPr lang="sk-SK" sz="2400" spc="95" dirty="0">
                <a:latin typeface="Times New Roman"/>
                <a:cs typeface="Times New Roman"/>
              </a:rPr>
              <a:t> </a:t>
            </a:r>
            <a:r>
              <a:rPr lang="sk-SK" sz="2400" spc="0" dirty="0">
                <a:latin typeface="Times New Roman"/>
                <a:cs typeface="Times New Roman"/>
              </a:rPr>
              <a:t>a </a:t>
            </a:r>
            <a:r>
              <a:rPr lang="sk-SK" sz="2400" spc="100" dirty="0">
                <a:latin typeface="Times New Roman"/>
                <a:cs typeface="Times New Roman"/>
              </a:rPr>
              <a:t> </a:t>
            </a:r>
            <a:r>
              <a:rPr lang="sk-SK" sz="2400" spc="-5" dirty="0">
                <a:latin typeface="Times New Roman"/>
                <a:cs typeface="Times New Roman"/>
              </a:rPr>
              <a:t>obsahuj</a:t>
            </a:r>
            <a:r>
              <a:rPr lang="sk-SK" sz="2400" spc="0" dirty="0">
                <a:latin typeface="Times New Roman"/>
                <a:cs typeface="Times New Roman"/>
              </a:rPr>
              <a:t>e </a:t>
            </a:r>
            <a:r>
              <a:rPr lang="sk-SK" sz="2400" spc="100" dirty="0">
                <a:latin typeface="Times New Roman"/>
                <a:cs typeface="Times New Roman"/>
              </a:rPr>
              <a:t> </a:t>
            </a:r>
            <a:r>
              <a:rPr lang="sk-SK" sz="2400" spc="-10" dirty="0">
                <a:latin typeface="Times New Roman"/>
                <a:cs typeface="Times New Roman"/>
              </a:rPr>
              <a:t>l</a:t>
            </a:r>
            <a:r>
              <a:rPr lang="sk-SK" sz="2400" spc="-5" dirty="0">
                <a:latin typeface="Times New Roman"/>
                <a:cs typeface="Times New Roman"/>
              </a:rPr>
              <a:t>e</a:t>
            </a:r>
            <a:r>
              <a:rPr lang="sk-SK" sz="2400" spc="0" dirty="0">
                <a:latin typeface="Times New Roman"/>
                <a:cs typeface="Times New Roman"/>
              </a:rPr>
              <a:t>n </a:t>
            </a:r>
            <a:r>
              <a:rPr lang="sk-SK" sz="2400" spc="105" dirty="0">
                <a:latin typeface="Times New Roman"/>
                <a:cs typeface="Times New Roman"/>
              </a:rPr>
              <a:t> </a:t>
            </a:r>
            <a:r>
              <a:rPr lang="sk-SK" sz="2400" spc="-5" dirty="0">
                <a:latin typeface="Times New Roman"/>
                <a:cs typeface="Times New Roman"/>
              </a:rPr>
              <a:t>podsystém</a:t>
            </a:r>
            <a:r>
              <a:rPr lang="sk-SK" sz="2400" spc="0" dirty="0">
                <a:latin typeface="Times New Roman"/>
                <a:cs typeface="Times New Roman"/>
              </a:rPr>
              <a:t>y </a:t>
            </a:r>
            <a:r>
              <a:rPr lang="sk-SK" sz="2400" spc="100" dirty="0">
                <a:latin typeface="Times New Roman"/>
                <a:cs typeface="Times New Roman"/>
              </a:rPr>
              <a:t> </a:t>
            </a:r>
            <a:r>
              <a:rPr lang="sk-SK" sz="2400" spc="-5" dirty="0">
                <a:latin typeface="Times New Roman"/>
                <a:cs typeface="Times New Roman"/>
              </a:rPr>
              <a:t>zadaného typu.</a:t>
            </a:r>
          </a:p>
          <a:p>
            <a:pPr marL="355600" marR="12700" indent="-342900" algn="just">
              <a:buFont typeface="Arial" panose="020B0604020202020204" pitchFamily="34" charset="0"/>
              <a:buChar char="•"/>
              <a:tabLst>
                <a:tab pos="981075" algn="l"/>
                <a:tab pos="1110615" algn="l"/>
              </a:tabLst>
            </a:pPr>
            <a:r>
              <a:rPr lang="sk-SK" sz="2400" spc="-5" dirty="0">
                <a:latin typeface="Times New Roman"/>
                <a:cs typeface="Times New Roman"/>
              </a:rPr>
              <a:t>Ak  je  riešenie  syntézy  možné,  potom  je  vždy  viacznačné.  Preto  sú obvykle  predpísané  aj  ďalšie  podmienky,  ktoré  má  štruktúra  spĺňať, napr.   požiadavka   na   minimálne   materiálové   náklady,   rýchlosť, spoľahlivosť, atď.</a:t>
            </a:r>
            <a:endParaRPr lang="sk-SK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65D741D-DE68-42A8-A0C0-742AD7A66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Analógový</a:t>
            </a:r>
            <a:r>
              <a:rPr lang="en-US" dirty="0"/>
              <a:t> a </a:t>
            </a:r>
            <a:r>
              <a:rPr lang="en-US" dirty="0" err="1"/>
              <a:t>digitálny</a:t>
            </a:r>
            <a:r>
              <a:rPr lang="en-US" dirty="0"/>
              <a:t> </a:t>
            </a:r>
            <a:r>
              <a:rPr lang="en-US" dirty="0" err="1"/>
              <a:t>signál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FBF58AB-E519-4ECB-B277-76B98EB3C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171" y="2014949"/>
            <a:ext cx="6287929" cy="3293652"/>
          </a:xfrm>
        </p:spPr>
        <p:txBody>
          <a:bodyPr>
            <a:normAutofit lnSpcReduction="10000"/>
          </a:bodyPr>
          <a:lstStyle/>
          <a:p>
            <a:r>
              <a:rPr lang="sk-SK" dirty="0"/>
              <a:t>Analógový signál:</a:t>
            </a:r>
          </a:p>
          <a:p>
            <a:pPr lvl="1"/>
            <a:r>
              <a:rPr lang="sk-SK" dirty="0"/>
              <a:t>Ľubovoľná hodnota – nekonečný počet hodnôt (“presnejší”)</a:t>
            </a:r>
          </a:p>
          <a:p>
            <a:pPr lvl="1"/>
            <a:r>
              <a:rPr lang="sk-SK" dirty="0" err="1"/>
              <a:t>Zväč</a:t>
            </a:r>
            <a:r>
              <a:rPr lang="en-US" dirty="0"/>
              <a:t>š</a:t>
            </a:r>
            <a:r>
              <a:rPr lang="sk-SK" dirty="0"/>
              <a:t>a bližší reálnemu svetu</a:t>
            </a:r>
          </a:p>
          <a:p>
            <a:pPr lvl="1"/>
            <a:endParaRPr lang="sk-SK" dirty="0"/>
          </a:p>
          <a:p>
            <a:r>
              <a:rPr lang="sk-SK" dirty="0"/>
              <a:t>Digitálny signál:</a:t>
            </a:r>
          </a:p>
          <a:p>
            <a:pPr lvl="1"/>
            <a:r>
              <a:rPr lang="sk-SK" dirty="0"/>
              <a:t>Konečný (diskrétny ) počet hodnôt</a:t>
            </a:r>
          </a:p>
          <a:p>
            <a:pPr lvl="1"/>
            <a:r>
              <a:rPr lang="sk-SK" dirty="0"/>
              <a:t>Ľahšie prenášateľný, </a:t>
            </a:r>
          </a:p>
          <a:p>
            <a:pPr lvl="1"/>
            <a:r>
              <a:rPr lang="sk-SK" dirty="0"/>
              <a:t>odolne</a:t>
            </a:r>
            <a:r>
              <a:rPr lang="en-US" dirty="0"/>
              <a:t>j</a:t>
            </a:r>
            <a:r>
              <a:rPr lang="sk-SK" dirty="0" err="1"/>
              <a:t>ší</a:t>
            </a:r>
            <a:r>
              <a:rPr lang="sk-SK" dirty="0"/>
              <a:t> voči rušeniu, </a:t>
            </a:r>
          </a:p>
          <a:p>
            <a:pPr lvl="1"/>
            <a:r>
              <a:rPr lang="sk-SK" dirty="0"/>
              <a:t>jednoduchšie  zapamätateľný</a:t>
            </a: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255878CC-4990-4146-B836-7815392FC8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2574" y="1424337"/>
            <a:ext cx="3907660" cy="1698955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8C43FF90-22B5-4205-AEBC-B76C697F9A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8403" y="3313219"/>
            <a:ext cx="3931831" cy="1775797"/>
          </a:xfrm>
          <a:prstGeom prst="rect">
            <a:avLst/>
          </a:prstGeom>
        </p:spPr>
      </p:pic>
      <p:sp>
        <p:nvSpPr>
          <p:cNvPr id="6" name="Zástupný objekt pre obsah 2">
            <a:extLst>
              <a:ext uri="{FF2B5EF4-FFF2-40B4-BE49-F238E27FC236}">
                <a16:creationId xmlns:a16="http://schemas.microsoft.com/office/drawing/2014/main" id="{EB316B2F-9085-4344-AF7D-4E29ECD8D34C}"/>
              </a:ext>
            </a:extLst>
          </p:cNvPr>
          <p:cNvSpPr txBox="1">
            <a:spLocks/>
          </p:cNvSpPr>
          <p:nvPr/>
        </p:nvSpPr>
        <p:spPr>
          <a:xfrm>
            <a:off x="735171" y="5695170"/>
            <a:ext cx="9680258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00505" indent="-200505" algn="l" defTabSz="802020" rtl="0" eaLnBrk="1" latinLnBrk="0" hangingPunct="1">
              <a:lnSpc>
                <a:spcPct val="90000"/>
              </a:lnSpc>
              <a:spcBef>
                <a:spcPts val="877"/>
              </a:spcBef>
              <a:buFont typeface="Arial" panose="020B0604020202020204" pitchFamily="34" charset="0"/>
              <a:buChar char="•"/>
              <a:defRPr sz="245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1515" indent="-200505" algn="l" defTabSz="802020" rtl="0" eaLnBrk="1" latinLnBrk="0" hangingPunct="1">
              <a:lnSpc>
                <a:spcPct val="90000"/>
              </a:lnSpc>
              <a:spcBef>
                <a:spcPts val="439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2525" indent="-200505" algn="l" defTabSz="802020" rtl="0" eaLnBrk="1" latinLnBrk="0" hangingPunct="1">
              <a:lnSpc>
                <a:spcPct val="90000"/>
              </a:lnSpc>
              <a:spcBef>
                <a:spcPts val="439"/>
              </a:spcBef>
              <a:buFont typeface="Arial" panose="020B0604020202020204" pitchFamily="34" charset="0"/>
              <a:buChar char="•"/>
              <a:defRPr sz="17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03535" indent="-200505" algn="l" defTabSz="802020" rtl="0" eaLnBrk="1" latinLnBrk="0" hangingPunct="1">
              <a:lnSpc>
                <a:spcPct val="90000"/>
              </a:lnSpc>
              <a:spcBef>
                <a:spcPts val="439"/>
              </a:spcBef>
              <a:buFont typeface="Arial" panose="020B0604020202020204" pitchFamily="34" charset="0"/>
              <a:buChar char="•"/>
              <a:defRPr sz="15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4546" indent="-200505" algn="l" defTabSz="802020" rtl="0" eaLnBrk="1" latinLnBrk="0" hangingPunct="1">
              <a:lnSpc>
                <a:spcPct val="90000"/>
              </a:lnSpc>
              <a:spcBef>
                <a:spcPts val="439"/>
              </a:spcBef>
              <a:buFont typeface="Arial" panose="020B0604020202020204" pitchFamily="34" charset="0"/>
              <a:buChar char="•"/>
              <a:defRPr sz="15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05556" indent="-200505" algn="l" defTabSz="802020" rtl="0" eaLnBrk="1" latinLnBrk="0" hangingPunct="1">
              <a:lnSpc>
                <a:spcPct val="90000"/>
              </a:lnSpc>
              <a:spcBef>
                <a:spcPts val="439"/>
              </a:spcBef>
              <a:buFont typeface="Arial" panose="020B0604020202020204" pitchFamily="34" charset="0"/>
              <a:buChar char="•"/>
              <a:defRPr sz="15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06566" indent="-200505" algn="l" defTabSz="802020" rtl="0" eaLnBrk="1" latinLnBrk="0" hangingPunct="1">
              <a:lnSpc>
                <a:spcPct val="90000"/>
              </a:lnSpc>
              <a:spcBef>
                <a:spcPts val="439"/>
              </a:spcBef>
              <a:buFont typeface="Arial" panose="020B0604020202020204" pitchFamily="34" charset="0"/>
              <a:buChar char="•"/>
              <a:defRPr sz="15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07576" indent="-200505" algn="l" defTabSz="802020" rtl="0" eaLnBrk="1" latinLnBrk="0" hangingPunct="1">
              <a:lnSpc>
                <a:spcPct val="90000"/>
              </a:lnSpc>
              <a:spcBef>
                <a:spcPts val="439"/>
              </a:spcBef>
              <a:buFont typeface="Arial" panose="020B0604020202020204" pitchFamily="34" charset="0"/>
              <a:buChar char="•"/>
              <a:defRPr sz="15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08586" indent="-200505" algn="l" defTabSz="802020" rtl="0" eaLnBrk="1" latinLnBrk="0" hangingPunct="1">
              <a:lnSpc>
                <a:spcPct val="90000"/>
              </a:lnSpc>
              <a:spcBef>
                <a:spcPts val="439"/>
              </a:spcBef>
              <a:buFont typeface="Arial" panose="020B0604020202020204" pitchFamily="34" charset="0"/>
              <a:buChar char="•"/>
              <a:defRPr sz="15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/>
              <a:t>Vzájomná konverzia pomocou AD a DA prevodníkov</a:t>
            </a:r>
          </a:p>
        </p:txBody>
      </p:sp>
    </p:spTree>
    <p:extLst>
      <p:ext uri="{BB962C8B-B14F-4D97-AF65-F5344CB8AC3E}">
        <p14:creationId xmlns:p14="http://schemas.microsoft.com/office/powerpoint/2010/main" val="1217293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5B850D6-D7A6-416A-9538-B3E176DDE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Reprezentácia</a:t>
            </a:r>
            <a:r>
              <a:rPr lang="en-US" dirty="0"/>
              <a:t> </a:t>
            </a:r>
            <a:r>
              <a:rPr lang="en-US" dirty="0" err="1"/>
              <a:t>digitálnych</a:t>
            </a:r>
            <a:r>
              <a:rPr lang="en-US" dirty="0"/>
              <a:t> </a:t>
            </a:r>
            <a:r>
              <a:rPr lang="en-US" dirty="0" err="1"/>
              <a:t>signálov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D6C9EBA-81C1-412A-91F8-9A2846DCD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Digitálne</a:t>
            </a:r>
            <a:r>
              <a:rPr lang="en-US" dirty="0"/>
              <a:t> (</a:t>
            </a:r>
            <a:r>
              <a:rPr lang="en-US" dirty="0" err="1"/>
              <a:t>číslicové</a:t>
            </a:r>
            <a:r>
              <a:rPr lang="en-US" dirty="0"/>
              <a:t>)</a:t>
            </a:r>
            <a:r>
              <a:rPr lang="sk-SK" dirty="0"/>
              <a:t> systémy sú založené na použití dvoch jedine možných stavov reprezentovaných zvyčajne napätím o úrovniach HIGH (H) a LOW (L). </a:t>
            </a:r>
          </a:p>
          <a:p>
            <a:r>
              <a:rPr lang="sk-SK" dirty="0"/>
              <a:t>Číselný systém založený na dvojstavovom číselnom systéme sa nazýva binárny a využíva iba čísla 0 (log. 0) a 1 (log. 1).</a:t>
            </a:r>
          </a:p>
          <a:p>
            <a:r>
              <a:rPr lang="sk-SK" dirty="0"/>
              <a:t>Binárna číslica sa nazýva bit a je základnou jednotkou</a:t>
            </a:r>
            <a:r>
              <a:rPr lang="en-US" dirty="0"/>
              <a:t> </a:t>
            </a:r>
            <a:r>
              <a:rPr lang="en-US" dirty="0" err="1"/>
              <a:t>mno</a:t>
            </a:r>
            <a:r>
              <a:rPr lang="sk-SK" dirty="0" err="1"/>
              <a:t>žstva</a:t>
            </a:r>
            <a:r>
              <a:rPr lang="sk-SK" dirty="0"/>
              <a:t> informácie</a:t>
            </a:r>
          </a:p>
          <a:p>
            <a:r>
              <a:rPr lang="sk-SK" dirty="0"/>
              <a:t>Bity je možné zoskupovať do skupín (bajty, slová, …) a takto vyjadrovať komplexnejšiu informáciu.</a:t>
            </a:r>
          </a:p>
          <a:p>
            <a:r>
              <a:rPr lang="sk-SK" dirty="0"/>
              <a:t>Po elektrickej stránke môžeme priradiť:</a:t>
            </a:r>
          </a:p>
          <a:p>
            <a:pPr lvl="1"/>
            <a:r>
              <a:rPr lang="sk-SK" dirty="0"/>
              <a:t>1 ~ H a 0 ~ L – pozitívna logika</a:t>
            </a:r>
          </a:p>
          <a:p>
            <a:pPr lvl="1"/>
            <a:r>
              <a:rPr lang="sk-SK" dirty="0"/>
              <a:t>0 ~ L a 1 ~ H – negatívna logika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509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CD51502-B7C6-4ED7-94AB-395C57D1E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Elektrická reprezentácia logických hodnôt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C4061209-D198-4EBC-B993-CE1C1E9E2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701" y="1586271"/>
            <a:ext cx="7086600" cy="4802588"/>
          </a:xfrm>
        </p:spPr>
        <p:txBody>
          <a:bodyPr>
            <a:normAutofit/>
          </a:bodyPr>
          <a:lstStyle/>
          <a:p>
            <a:r>
              <a:rPr lang="sk-SK" dirty="0"/>
              <a:t>V ideálnom prípade by úrovne H a L predstavovali dve presné napätia</a:t>
            </a:r>
          </a:p>
          <a:p>
            <a:r>
              <a:rPr lang="sk-SK" dirty="0"/>
              <a:t>V reálnom sú predstavované dvoma intervalmi obmedzenými maximálnou a minimálnou hodnotou. Akékoľvek napätie v danom intervale predstavuje úroveň L, resp. H</a:t>
            </a:r>
          </a:p>
          <a:p>
            <a:r>
              <a:rPr lang="sk-SK" dirty="0"/>
              <a:t>Intervaly sú zvyčajne oddelené intervalom napätí, ktorý je „zakázaný“ a logická hodnota pre napätie z tohoto interval nie je definovaná</a:t>
            </a:r>
            <a:endParaRPr lang="en-US" dirty="0"/>
          </a:p>
          <a:p>
            <a:r>
              <a:rPr lang="sk-SK" dirty="0"/>
              <a:t>Úrovne L a H sa líšia pre rôzne technológie logických (digitálnych obvodov), napr.:</a:t>
            </a:r>
          </a:p>
          <a:p>
            <a:pPr lvl="1"/>
            <a:r>
              <a:rPr lang="sk-SK" dirty="0"/>
              <a:t>CMOS (niektoré typové rady): H: 2 – 3,3V, L: 0 – 0,8V</a:t>
            </a: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9C333E9C-8CD5-401E-AF70-03465DC7AE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7554" y="1574800"/>
            <a:ext cx="3276591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92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F75C03-E73F-41AD-8EFC-A4AA85A5F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171" y="236313"/>
            <a:ext cx="9223058" cy="1463029"/>
          </a:xfrm>
        </p:spPr>
        <p:txBody>
          <a:bodyPr/>
          <a:lstStyle/>
          <a:p>
            <a:r>
              <a:rPr lang="sk-SK" dirty="0"/>
              <a:t>Časové priebehy digitálnych signálov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6BE37B55-8F41-40F6-8CF2-8FDFC1A2A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557" y="1302031"/>
            <a:ext cx="5830729" cy="5562600"/>
          </a:xfrm>
        </p:spPr>
        <p:txBody>
          <a:bodyPr>
            <a:normAutofit/>
          </a:bodyPr>
          <a:lstStyle/>
          <a:p>
            <a:r>
              <a:rPr lang="sk-SK" dirty="0"/>
              <a:t>Zmeny hodnôt binárnych signálov, </a:t>
            </a:r>
            <a:r>
              <a:rPr lang="en-US" dirty="0" err="1"/>
              <a:t>napr</a:t>
            </a:r>
            <a:r>
              <a:rPr lang="en-US" dirty="0"/>
              <a:t>. </a:t>
            </a:r>
            <a:r>
              <a:rPr lang="en-US" dirty="0" err="1"/>
              <a:t>Pri</a:t>
            </a:r>
            <a:r>
              <a:rPr lang="en-US" dirty="0"/>
              <a:t> </a:t>
            </a:r>
            <a:r>
              <a:rPr lang="en-US" dirty="0" err="1"/>
              <a:t>prenose</a:t>
            </a:r>
            <a:r>
              <a:rPr lang="en-US" dirty="0"/>
              <a:t> </a:t>
            </a:r>
            <a:r>
              <a:rPr lang="sk-SK" dirty="0"/>
              <a:t>majú formu postupnosti </a:t>
            </a:r>
            <a:r>
              <a:rPr lang="en-US" dirty="0"/>
              <a:t>log. 0 a log.1 </a:t>
            </a:r>
            <a:r>
              <a:rPr lang="sk-SK" dirty="0"/>
              <a:t>podľa prenášanej informácie</a:t>
            </a:r>
          </a:p>
          <a:p>
            <a:r>
              <a:rPr lang="sk-SK" dirty="0"/>
              <a:t>Zmeny sú často viazané na taktovací signál (hodiny, </a:t>
            </a:r>
            <a:r>
              <a:rPr lang="sk-SK" dirty="0" err="1"/>
              <a:t>clock</a:t>
            </a:r>
            <a:r>
              <a:rPr lang="sk-SK" dirty="0"/>
              <a:t>)</a:t>
            </a:r>
          </a:p>
          <a:p>
            <a:r>
              <a:rPr lang="sk-SK" dirty="0"/>
              <a:t>Skupiny bitov s určitým spoločným významom (napr. viacmiestne binárne čísla reprezentujúce okamžité hodnoty analógového signálu) môžu byť prenášané:</a:t>
            </a:r>
          </a:p>
          <a:p>
            <a:pPr lvl="1"/>
            <a:r>
              <a:rPr lang="sk-SK" dirty="0"/>
              <a:t>naraz v jednom čase po viacerých vodičoch (paralelný prenos) alebo</a:t>
            </a:r>
          </a:p>
          <a:p>
            <a:pPr lvl="1"/>
            <a:r>
              <a:rPr lang="sk-SK" dirty="0"/>
              <a:t>postupne v čase po jednom vodiči (sériový prenos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591CFCE1-F8E9-42BC-A7E8-AD32D8B92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7286" y="1131888"/>
            <a:ext cx="4306739" cy="1617530"/>
          </a:xfrm>
          <a:prstGeom prst="rect">
            <a:avLst/>
          </a:prstGeom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2B0EB8D0-2766-4BC3-BC55-A4DCD4972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7286" y="2819704"/>
            <a:ext cx="4239752" cy="1929791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0907B422-57FB-4E4E-99DC-1A250F8C70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2490" y="6052709"/>
            <a:ext cx="4160333" cy="1322992"/>
          </a:xfrm>
          <a:prstGeom prst="rect">
            <a:avLst/>
          </a:prstGeom>
        </p:spPr>
      </p:pic>
      <p:pic>
        <p:nvPicPr>
          <p:cNvPr id="8" name="Obrázok 7">
            <a:extLst>
              <a:ext uri="{FF2B5EF4-FFF2-40B4-BE49-F238E27FC236}">
                <a16:creationId xmlns:a16="http://schemas.microsoft.com/office/drawing/2014/main" id="{95D63289-D98A-44AB-A8C6-9998F99F01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0262" y="4819867"/>
            <a:ext cx="2392638" cy="262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854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F75C03-E73F-41AD-8EFC-A4AA85A5F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171" y="236313"/>
            <a:ext cx="9223058" cy="1463029"/>
          </a:xfrm>
        </p:spPr>
        <p:txBody>
          <a:bodyPr/>
          <a:lstStyle/>
          <a:p>
            <a:r>
              <a:rPr lang="sk-SK" dirty="0"/>
              <a:t>Časové priebehy digitálnych signálov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6BE37B55-8F41-40F6-8CF2-8FDFC1A2A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557" y="1302031"/>
            <a:ext cx="9471672" cy="5562600"/>
          </a:xfrm>
        </p:spPr>
        <p:txBody>
          <a:bodyPr>
            <a:normAutofit/>
          </a:bodyPr>
          <a:lstStyle/>
          <a:p>
            <a:r>
              <a:rPr lang="sk-SK" dirty="0"/>
              <a:t>Zmeny hodnôt binárnych signálov v elektrickej podobe majú formu postupnosti približne (!!!) pravouhlých impulzov.</a:t>
            </a:r>
          </a:p>
          <a:p>
            <a:r>
              <a:rPr lang="sk-SK" dirty="0"/>
              <a:t>Tvar elektrických impulzov nie je ideálny = presne pravouhlý</a:t>
            </a:r>
            <a:r>
              <a:rPr lang="en-US" dirty="0"/>
              <a:t>,</a:t>
            </a:r>
            <a:r>
              <a:rPr lang="sk-SK" dirty="0"/>
              <a:t> ale má skôr tvar lichobežníka doplneného zákmitmi, rušením a šumom</a:t>
            </a:r>
            <a:endParaRPr lang="en-US" dirty="0"/>
          </a:p>
          <a:p>
            <a:r>
              <a:rPr lang="sk-SK" dirty="0"/>
              <a:t>Preto pri meraní a testovaní elektronických logických systémov je potrebné rozlíšiť medzi priebehom logického signálu</a:t>
            </a:r>
            <a:r>
              <a:rPr lang="en-US" dirty="0"/>
              <a:t>:</a:t>
            </a:r>
          </a:p>
          <a:p>
            <a:pPr lvl="1"/>
            <a:r>
              <a:rPr lang="sk-SK" dirty="0"/>
              <a:t>odmeraným ako časový priebeh napätia napr. Osciloskopom (skutočný priebeh napätia so všetkými </a:t>
            </a:r>
            <a:r>
              <a:rPr lang="sk-SK" dirty="0" err="1"/>
              <a:t>neideálnosťami</a:t>
            </a:r>
            <a:r>
              <a:rPr lang="sk-SK" dirty="0"/>
              <a:t>)</a:t>
            </a:r>
          </a:p>
          <a:p>
            <a:pPr lvl="1"/>
            <a:endParaRPr lang="sk-SK" dirty="0"/>
          </a:p>
          <a:p>
            <a:pPr lvl="1"/>
            <a:endParaRPr lang="sk-SK" dirty="0"/>
          </a:p>
          <a:p>
            <a:pPr lvl="1"/>
            <a:endParaRPr lang="sk-SK" dirty="0"/>
          </a:p>
          <a:p>
            <a:pPr lvl="1"/>
            <a:r>
              <a:rPr lang="sk-SK" dirty="0"/>
              <a:t> a priebehom odmeraným ako postupnosť logických hodnôt, meraných napr. logickým analyzátorom, ktorý zachytáva a zobrazuje skutočné priebehy elektrického signálu “zidealizovane”, teda tak, ako ich “vnímajú” logické obvody (log.1, log.0)</a:t>
            </a:r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9FD8D742-0FF5-4B7D-BD33-286385F4F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75300" y="3937000"/>
            <a:ext cx="3706116" cy="1256048"/>
          </a:xfrm>
          <a:prstGeom prst="rect">
            <a:avLst/>
          </a:prstGeom>
        </p:spPr>
      </p:pic>
      <p:pic>
        <p:nvPicPr>
          <p:cNvPr id="11" name="Obrázok 10">
            <a:extLst>
              <a:ext uri="{FF2B5EF4-FFF2-40B4-BE49-F238E27FC236}">
                <a16:creationId xmlns:a16="http://schemas.microsoft.com/office/drawing/2014/main" id="{88ABF45C-723B-4224-B44D-D3BC3ED79F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5300" y="6217912"/>
            <a:ext cx="3706116" cy="111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823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735171" y="402991"/>
            <a:ext cx="9153049" cy="867010"/>
          </a:xfrm>
        </p:spPr>
        <p:txBody>
          <a:bodyPr>
            <a:normAutofit/>
          </a:bodyPr>
          <a:lstStyle/>
          <a:p>
            <a:pPr marL="12700" algn="ctr">
              <a:lnSpc>
                <a:spcPts val="3825"/>
              </a:lnSpc>
              <a:tabLst>
                <a:tab pos="926465" algn="l"/>
              </a:tabLst>
            </a:pPr>
            <a:r>
              <a:rPr lang="sk-SK" dirty="0"/>
              <a:t>Základné pojmy a definície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idx="1"/>
          </p:nvPr>
        </p:nvSpPr>
        <p:spPr>
          <a:xfrm>
            <a:off x="805180" y="1193801"/>
            <a:ext cx="9083040" cy="5972408"/>
          </a:xfrm>
        </p:spPr>
        <p:txBody>
          <a:bodyPr>
            <a:normAutofit/>
          </a:bodyPr>
          <a:lstStyle/>
          <a:p>
            <a:r>
              <a:rPr lang="sk-SK" sz="2800" b="1" dirty="0"/>
              <a:t>Logický  (digitálny) systém</a:t>
            </a:r>
            <a:r>
              <a:rPr lang="sk-SK" sz="2800" dirty="0"/>
              <a:t> je systém, ktorého sledované signály nadobúdajú vždy len jednu z dvoch možných hodnôt. Tieto logické systémy nazývame aj diskrétne systémy. Hodnoty, ktoré tieto signály nadobúdajú, nazývame log. 0 a log. 1. (niekedy z angličtiny </a:t>
            </a:r>
            <a:r>
              <a:rPr lang="sk-SK" sz="2800" dirty="0" err="1"/>
              <a:t>True</a:t>
            </a:r>
            <a:r>
              <a:rPr lang="sk-SK" sz="2800" dirty="0"/>
              <a:t> – T a </a:t>
            </a:r>
            <a:r>
              <a:rPr lang="sk-SK" sz="2800" dirty="0" err="1"/>
              <a:t>False</a:t>
            </a:r>
            <a:r>
              <a:rPr lang="sk-SK" sz="2800" dirty="0"/>
              <a:t> – F)</a:t>
            </a:r>
          </a:p>
          <a:p>
            <a:r>
              <a:rPr lang="sk-SK" sz="2800" dirty="0"/>
              <a:t>Logický systém vo forme obvodu budeme nazývať aj </a:t>
            </a:r>
            <a:r>
              <a:rPr lang="sk-SK" sz="2800" b="1" dirty="0"/>
              <a:t>logický obvod </a:t>
            </a:r>
            <a:r>
              <a:rPr lang="sk-SK" sz="2800" dirty="0"/>
              <a:t>a signály v obvode </a:t>
            </a:r>
            <a:r>
              <a:rPr lang="sk-SK" sz="2800" b="1" dirty="0"/>
              <a:t>logické premenné</a:t>
            </a:r>
            <a:r>
              <a:rPr lang="sk-SK" sz="2800" dirty="0"/>
              <a:t>. </a:t>
            </a:r>
          </a:p>
          <a:p>
            <a:r>
              <a:rPr lang="sk-SK" sz="2800" dirty="0"/>
              <a:t>Rozdelenie signálov v logickom systéme: </a:t>
            </a:r>
          </a:p>
          <a:p>
            <a:pPr lvl="1"/>
            <a:r>
              <a:rPr lang="sk-SK" sz="2400" b="1" dirty="0"/>
              <a:t>Vstupné signály : </a:t>
            </a:r>
            <a:r>
              <a:rPr lang="sk-SK" sz="2400" dirty="0"/>
              <a:t>x</a:t>
            </a:r>
            <a:r>
              <a:rPr lang="sk-SK" sz="2400" baseline="-25000" dirty="0"/>
              <a:t>1</a:t>
            </a:r>
            <a:r>
              <a:rPr lang="sk-SK" sz="2400" dirty="0"/>
              <a:t>, x</a:t>
            </a:r>
            <a:r>
              <a:rPr lang="sk-SK" sz="2400" baseline="-25000" dirty="0"/>
              <a:t>2</a:t>
            </a:r>
            <a:r>
              <a:rPr lang="sk-SK" sz="2400" dirty="0"/>
              <a:t>.... </a:t>
            </a:r>
            <a:r>
              <a:rPr lang="sk-SK" sz="2400" dirty="0" err="1"/>
              <a:t>x</a:t>
            </a:r>
            <a:r>
              <a:rPr lang="sk-SK" sz="2400" baseline="-25000" dirty="0" err="1"/>
              <a:t>n</a:t>
            </a:r>
            <a:r>
              <a:rPr lang="sk-SK" sz="2400" dirty="0"/>
              <a:t> , resp. A, B, C ..... – predstavujú vstupný stav systému v čase </a:t>
            </a:r>
            <a:r>
              <a:rPr lang="sk-SK" sz="2400" dirty="0" err="1"/>
              <a:t>t</a:t>
            </a:r>
            <a:r>
              <a:rPr lang="sk-SK" sz="2400" baseline="-25000" dirty="0" err="1"/>
              <a:t>n</a:t>
            </a:r>
            <a:r>
              <a:rPr lang="sk-SK" sz="2400" dirty="0"/>
              <a:t> - X(</a:t>
            </a:r>
            <a:r>
              <a:rPr lang="sk-SK" sz="2400" dirty="0" err="1"/>
              <a:t>t</a:t>
            </a:r>
            <a:r>
              <a:rPr lang="sk-SK" sz="2400" baseline="-25000" dirty="0" err="1"/>
              <a:t>n</a:t>
            </a:r>
            <a:r>
              <a:rPr lang="sk-SK" sz="2400" dirty="0"/>
              <a:t>)</a:t>
            </a:r>
          </a:p>
          <a:p>
            <a:pPr lvl="1"/>
            <a:r>
              <a:rPr lang="sk-SK" sz="2400" b="1" dirty="0"/>
              <a:t>Výstupné signály:</a:t>
            </a:r>
            <a:r>
              <a:rPr lang="sk-SK" sz="2400" dirty="0"/>
              <a:t> y</a:t>
            </a:r>
            <a:r>
              <a:rPr lang="sk-SK" sz="2400" baseline="-25000" dirty="0"/>
              <a:t>1</a:t>
            </a:r>
            <a:r>
              <a:rPr lang="sk-SK" sz="2400" dirty="0"/>
              <a:t>, y</a:t>
            </a:r>
            <a:r>
              <a:rPr lang="sk-SK" sz="2400" baseline="-25000" dirty="0"/>
              <a:t>2</a:t>
            </a:r>
            <a:r>
              <a:rPr lang="sk-SK" sz="2400" dirty="0"/>
              <a:t>, .... </a:t>
            </a:r>
            <a:r>
              <a:rPr lang="sk-SK" sz="2400" dirty="0" err="1"/>
              <a:t>Y</a:t>
            </a:r>
            <a:r>
              <a:rPr lang="sk-SK" sz="2400" baseline="-25000" dirty="0" err="1"/>
              <a:t>n</a:t>
            </a:r>
            <a:r>
              <a:rPr lang="sk-SK" sz="2400" baseline="-25000" dirty="0"/>
              <a:t>  </a:t>
            </a:r>
            <a:r>
              <a:rPr lang="sk-SK" sz="2400" dirty="0"/>
              <a:t>– predstavujú výstupný stav systému v čase </a:t>
            </a:r>
            <a:r>
              <a:rPr lang="sk-SK" sz="2400" dirty="0" err="1"/>
              <a:t>t</a:t>
            </a:r>
            <a:r>
              <a:rPr lang="sk-SK" sz="2400" baseline="-25000" dirty="0" err="1"/>
              <a:t>n</a:t>
            </a:r>
            <a:r>
              <a:rPr lang="sk-SK" sz="2400" dirty="0"/>
              <a:t> - Y(</a:t>
            </a:r>
            <a:r>
              <a:rPr lang="sk-SK" sz="2400" dirty="0" err="1"/>
              <a:t>t</a:t>
            </a:r>
            <a:r>
              <a:rPr lang="sk-SK" sz="2400" baseline="-25000" dirty="0" err="1"/>
              <a:t>n</a:t>
            </a:r>
            <a:r>
              <a:rPr lang="sk-SK" sz="2400" dirty="0"/>
              <a:t>) </a:t>
            </a:r>
          </a:p>
          <a:p>
            <a:pPr lvl="1"/>
            <a:r>
              <a:rPr lang="sk-SK" sz="2400" b="1" dirty="0"/>
              <a:t>Vnútorné signály:</a:t>
            </a:r>
            <a:r>
              <a:rPr lang="sk-SK" sz="2400" dirty="0"/>
              <a:t> opisujú vnútornú činnosť obvodu. s</a:t>
            </a:r>
            <a:r>
              <a:rPr lang="sk-SK" sz="2400" baseline="-25000" dirty="0"/>
              <a:t>1</a:t>
            </a:r>
            <a:r>
              <a:rPr lang="sk-SK" sz="2400" dirty="0"/>
              <a:t>, s</a:t>
            </a:r>
            <a:r>
              <a:rPr lang="sk-SK" sz="2400" baseline="-25000" dirty="0"/>
              <a:t>2</a:t>
            </a:r>
            <a:r>
              <a:rPr lang="sk-SK" sz="2400" dirty="0"/>
              <a:t>, .... S</a:t>
            </a:r>
            <a:r>
              <a:rPr lang="sk-SK" sz="2400" baseline="-25000" dirty="0"/>
              <a:t>n  </a:t>
            </a:r>
            <a:r>
              <a:rPr lang="sk-SK" sz="2400" dirty="0"/>
              <a:t>– predstavujú výstupný stav systému v čase </a:t>
            </a:r>
            <a:r>
              <a:rPr lang="sk-SK" sz="2400" dirty="0" err="1"/>
              <a:t>t</a:t>
            </a:r>
            <a:r>
              <a:rPr lang="sk-SK" sz="2400" baseline="-25000" dirty="0" err="1"/>
              <a:t>n</a:t>
            </a:r>
            <a:r>
              <a:rPr lang="sk-SK" sz="2400" dirty="0"/>
              <a:t> - S(</a:t>
            </a:r>
            <a:r>
              <a:rPr lang="sk-SK" sz="2400" dirty="0" err="1"/>
              <a:t>t</a:t>
            </a:r>
            <a:r>
              <a:rPr lang="sk-SK" sz="2400" baseline="-25000" dirty="0" err="1"/>
              <a:t>n</a:t>
            </a:r>
            <a:r>
              <a:rPr lang="sk-SK" sz="2400" dirty="0"/>
              <a:t>)</a:t>
            </a:r>
          </a:p>
          <a:p>
            <a:pPr>
              <a:buNone/>
            </a:pPr>
            <a:endParaRPr lang="sk-SK" sz="2800" baseline="-25000" dirty="0"/>
          </a:p>
          <a:p>
            <a:pPr>
              <a:buNone/>
            </a:pPr>
            <a:endParaRPr lang="sk-SK" sz="1987" baseline="-25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735171" y="402991"/>
            <a:ext cx="9153049" cy="867010"/>
          </a:xfrm>
        </p:spPr>
        <p:txBody>
          <a:bodyPr>
            <a:normAutofit/>
          </a:bodyPr>
          <a:lstStyle/>
          <a:p>
            <a:pPr marL="12700" algn="ctr">
              <a:lnSpc>
                <a:spcPts val="3825"/>
              </a:lnSpc>
              <a:tabLst>
                <a:tab pos="926465" algn="l"/>
              </a:tabLst>
            </a:pPr>
            <a:r>
              <a:rPr lang="sk-SK" dirty="0"/>
              <a:t>Základné pojmy a definície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idx="1"/>
          </p:nvPr>
        </p:nvSpPr>
        <p:spPr>
          <a:xfrm>
            <a:off x="805180" y="1422400"/>
            <a:ext cx="9083040" cy="5181600"/>
          </a:xfrm>
        </p:spPr>
        <p:txBody>
          <a:bodyPr>
            <a:normAutofit fontScale="92500" lnSpcReduction="10000"/>
          </a:bodyPr>
          <a:lstStyle/>
          <a:p>
            <a:r>
              <a:rPr lang="sk-SK" sz="2800" dirty="0"/>
              <a:t>Správanie sa vstupných a výstupných signálov popisujeme pomocou </a:t>
            </a:r>
            <a:r>
              <a:rPr lang="sk-SK" sz="2800" b="1" dirty="0"/>
              <a:t>logických</a:t>
            </a:r>
            <a:r>
              <a:rPr lang="sk-SK" sz="2800" dirty="0"/>
              <a:t> </a:t>
            </a:r>
            <a:r>
              <a:rPr lang="sk-SK" sz="2800" b="1" dirty="0"/>
              <a:t>funkcií</a:t>
            </a:r>
            <a:r>
              <a:rPr lang="sk-SK" sz="2800" dirty="0"/>
              <a:t>. Každý vstupný stav (symbol) je pretransformovaný na nový výstupný stav (symbol) </a:t>
            </a:r>
            <a:r>
              <a:rPr lang="sk-SK" sz="3200" dirty="0"/>
              <a:t>v čase </a:t>
            </a:r>
            <a:r>
              <a:rPr lang="sk-SK" sz="3200" dirty="0" err="1"/>
              <a:t>t</a:t>
            </a:r>
            <a:r>
              <a:rPr lang="sk-SK" sz="3200" baseline="-25000" dirty="0" err="1"/>
              <a:t>n</a:t>
            </a:r>
            <a:r>
              <a:rPr lang="sk-SK" sz="3200" dirty="0"/>
              <a:t> </a:t>
            </a:r>
            <a:r>
              <a:rPr lang="sk-SK" sz="2800" dirty="0"/>
              <a:t>predpisom </a:t>
            </a:r>
          </a:p>
          <a:p>
            <a:pPr marL="0" indent="0">
              <a:buNone/>
            </a:pPr>
            <a:r>
              <a:rPr lang="sk-SK" sz="2800" i="1" spc="40" dirty="0">
                <a:latin typeface="Times New Roman"/>
                <a:cs typeface="Times New Roman"/>
              </a:rPr>
              <a:t>		Y</a:t>
            </a:r>
            <a:r>
              <a:rPr lang="sk-SK" sz="2800" spc="-90" dirty="0">
                <a:latin typeface="Times New Roman"/>
                <a:cs typeface="Times New Roman"/>
              </a:rPr>
              <a:t>(</a:t>
            </a:r>
            <a:r>
              <a:rPr lang="sk-SK" sz="2800" i="1" spc="0" dirty="0">
                <a:latin typeface="Times New Roman"/>
                <a:cs typeface="Times New Roman"/>
              </a:rPr>
              <a:t>t</a:t>
            </a:r>
            <a:r>
              <a:rPr lang="sk-SK" sz="2800" i="1" spc="-145" dirty="0">
                <a:latin typeface="Times New Roman"/>
                <a:cs typeface="Times New Roman"/>
              </a:rPr>
              <a:t> </a:t>
            </a:r>
            <a:r>
              <a:rPr lang="sk-SK" sz="2800" i="1" spc="-145" baseline="-25000" dirty="0">
                <a:latin typeface="Times New Roman"/>
                <a:cs typeface="Times New Roman"/>
              </a:rPr>
              <a:t>n</a:t>
            </a:r>
            <a:r>
              <a:rPr lang="sk-SK" sz="2800" spc="30" baseline="-25000" dirty="0">
                <a:latin typeface="Symbol"/>
                <a:cs typeface="Symbol"/>
              </a:rPr>
              <a:t></a:t>
            </a:r>
            <a:r>
              <a:rPr lang="sk-SK" sz="2800" spc="-260" baseline="-25000" dirty="0">
                <a:latin typeface="Times New Roman"/>
                <a:cs typeface="Times New Roman"/>
              </a:rPr>
              <a:t>1</a:t>
            </a:r>
            <a:r>
              <a:rPr lang="sk-SK" sz="2800" spc="0" dirty="0">
                <a:latin typeface="Times New Roman"/>
                <a:cs typeface="Times New Roman"/>
              </a:rPr>
              <a:t>) </a:t>
            </a:r>
            <a:r>
              <a:rPr lang="sk-SK" sz="2800" spc="-110" dirty="0">
                <a:latin typeface="Times New Roman"/>
                <a:cs typeface="Times New Roman"/>
              </a:rPr>
              <a:t> </a:t>
            </a:r>
            <a:r>
              <a:rPr lang="sk-SK" sz="2800" spc="0" dirty="0">
                <a:latin typeface="Symbol"/>
                <a:cs typeface="Symbol"/>
              </a:rPr>
              <a:t></a:t>
            </a:r>
            <a:r>
              <a:rPr lang="sk-SK" sz="2800" spc="225" dirty="0">
                <a:latin typeface="Times New Roman"/>
                <a:cs typeface="Times New Roman"/>
              </a:rPr>
              <a:t> </a:t>
            </a:r>
            <a:r>
              <a:rPr lang="sk-SK" sz="3200" spc="25" dirty="0">
                <a:latin typeface="Symbol"/>
                <a:cs typeface="Symbol"/>
              </a:rPr>
              <a:t></a:t>
            </a:r>
            <a:r>
              <a:rPr lang="sk-SK" sz="2800" spc="-10" dirty="0">
                <a:latin typeface="Times New Roman"/>
                <a:cs typeface="Times New Roman"/>
              </a:rPr>
              <a:t>[</a:t>
            </a:r>
            <a:r>
              <a:rPr lang="sk-SK" sz="2800" i="1" spc="45" dirty="0">
                <a:latin typeface="Times New Roman"/>
                <a:cs typeface="Times New Roman"/>
              </a:rPr>
              <a:t>S</a:t>
            </a:r>
            <a:r>
              <a:rPr lang="sk-SK" sz="2800" spc="-90" dirty="0">
                <a:latin typeface="Times New Roman"/>
                <a:cs typeface="Times New Roman"/>
              </a:rPr>
              <a:t>(</a:t>
            </a:r>
            <a:r>
              <a:rPr lang="sk-SK" sz="2800" i="1" spc="45" dirty="0">
                <a:latin typeface="Times New Roman"/>
                <a:cs typeface="Times New Roman"/>
              </a:rPr>
              <a:t>t</a:t>
            </a:r>
            <a:r>
              <a:rPr lang="sk-SK" sz="2800" i="1" spc="-145" baseline="-25000" dirty="0">
                <a:latin typeface="Times New Roman"/>
                <a:cs typeface="Times New Roman"/>
              </a:rPr>
              <a:t> n</a:t>
            </a:r>
            <a:r>
              <a:rPr lang="sk-SK" sz="2800" spc="-100" dirty="0">
                <a:latin typeface="Times New Roman"/>
                <a:cs typeface="Times New Roman"/>
              </a:rPr>
              <a:t>)</a:t>
            </a:r>
            <a:r>
              <a:rPr lang="sk-SK" sz="2800" spc="0" dirty="0">
                <a:latin typeface="Times New Roman"/>
                <a:cs typeface="Times New Roman"/>
              </a:rPr>
              <a:t>,</a:t>
            </a:r>
            <a:r>
              <a:rPr lang="sk-SK" sz="2800" spc="100" dirty="0">
                <a:latin typeface="Times New Roman"/>
                <a:cs typeface="Times New Roman"/>
              </a:rPr>
              <a:t> </a:t>
            </a:r>
            <a:r>
              <a:rPr lang="sk-SK" sz="2800" i="1" spc="145" dirty="0">
                <a:latin typeface="Times New Roman"/>
                <a:cs typeface="Times New Roman"/>
              </a:rPr>
              <a:t>X</a:t>
            </a:r>
            <a:r>
              <a:rPr lang="sk-SK" sz="2800" spc="-85" dirty="0">
                <a:latin typeface="Times New Roman"/>
                <a:cs typeface="Times New Roman"/>
              </a:rPr>
              <a:t>(</a:t>
            </a:r>
            <a:r>
              <a:rPr lang="sk-SK" sz="2800" i="1" spc="40" dirty="0">
                <a:latin typeface="Times New Roman"/>
                <a:cs typeface="Times New Roman"/>
              </a:rPr>
              <a:t>t</a:t>
            </a:r>
            <a:r>
              <a:rPr lang="sk-SK" sz="2800" i="1" spc="-145" baseline="-25000" dirty="0">
                <a:latin typeface="Times New Roman"/>
                <a:cs typeface="Times New Roman"/>
              </a:rPr>
              <a:t> n</a:t>
            </a:r>
            <a:r>
              <a:rPr lang="sk-SK" sz="2800" spc="-100" dirty="0">
                <a:latin typeface="Times New Roman"/>
                <a:cs typeface="Times New Roman"/>
              </a:rPr>
              <a:t>)</a:t>
            </a:r>
            <a:r>
              <a:rPr lang="sk-SK" sz="2800" spc="0" dirty="0">
                <a:latin typeface="Times New Roman"/>
                <a:cs typeface="Times New Roman"/>
              </a:rPr>
              <a:t>] (</a:t>
            </a:r>
            <a:r>
              <a:rPr lang="sk-SK" sz="3200" spc="-65" dirty="0">
                <a:latin typeface="Symbol"/>
                <a:cs typeface="Symbol"/>
              </a:rPr>
              <a:t> </a:t>
            </a:r>
            <a:r>
              <a:rPr lang="sk-SK" sz="2800" spc="-65" dirty="0">
                <a:latin typeface="Times New Roman"/>
                <a:cs typeface="Times New Roman"/>
              </a:rPr>
              <a:t>j</a:t>
            </a:r>
            <a:r>
              <a:rPr lang="sk-SK" sz="2800" spc="-110" dirty="0">
                <a:latin typeface="Times New Roman"/>
                <a:cs typeface="Times New Roman"/>
              </a:rPr>
              <a:t>e</a:t>
            </a:r>
            <a:r>
              <a:rPr lang="sk-SK" sz="2800" spc="-50" dirty="0">
                <a:latin typeface="Times New Roman"/>
                <a:cs typeface="Times New Roman"/>
              </a:rPr>
              <a:t> </a:t>
            </a:r>
            <a:r>
              <a:rPr lang="sk-SK" sz="2800" spc="-114" dirty="0">
                <a:latin typeface="Times New Roman"/>
                <a:cs typeface="Times New Roman"/>
              </a:rPr>
              <a:t>z</a:t>
            </a:r>
            <a:r>
              <a:rPr lang="sk-SK" sz="2800" spc="-105" dirty="0">
                <a:latin typeface="Times New Roman"/>
                <a:cs typeface="Times New Roman"/>
              </a:rPr>
              <a:t>obr</a:t>
            </a:r>
            <a:r>
              <a:rPr lang="sk-SK" sz="2800" spc="-114" dirty="0">
                <a:latin typeface="Times New Roman"/>
                <a:cs typeface="Times New Roman"/>
              </a:rPr>
              <a:t>az</a:t>
            </a:r>
            <a:r>
              <a:rPr lang="sk-SK" sz="2800" spc="-110" dirty="0">
                <a:latin typeface="Times New Roman"/>
                <a:cs typeface="Times New Roman"/>
              </a:rPr>
              <a:t>e</a:t>
            </a:r>
            <a:r>
              <a:rPr lang="sk-SK" sz="2800" spc="-90" dirty="0">
                <a:latin typeface="Times New Roman"/>
                <a:cs typeface="Times New Roman"/>
              </a:rPr>
              <a:t>ni</a:t>
            </a:r>
            <a:r>
              <a:rPr lang="sk-SK" sz="2800" spc="-110" dirty="0">
                <a:latin typeface="Times New Roman"/>
                <a:cs typeface="Times New Roman"/>
              </a:rPr>
              <a:t>e </a:t>
            </a:r>
            <a:r>
              <a:rPr lang="sk-SK" sz="2800" spc="-250" dirty="0">
                <a:latin typeface="Times New Roman"/>
                <a:cs typeface="Times New Roman"/>
              </a:rPr>
              <a:t> </a:t>
            </a:r>
            <a:r>
              <a:rPr lang="sk-SK" sz="2800" i="1" spc="10" dirty="0">
                <a:latin typeface="Times New Roman"/>
                <a:cs typeface="Times New Roman"/>
              </a:rPr>
              <a:t>S</a:t>
            </a:r>
            <a:r>
              <a:rPr lang="sk-SK" sz="2800" i="1" spc="-265" dirty="0">
                <a:latin typeface="Times New Roman"/>
                <a:cs typeface="Times New Roman"/>
              </a:rPr>
              <a:t> </a:t>
            </a:r>
            <a:r>
              <a:rPr lang="sk-SK" sz="2800" spc="10" dirty="0">
                <a:latin typeface="Symbol"/>
                <a:cs typeface="Symbol"/>
              </a:rPr>
              <a:t></a:t>
            </a:r>
            <a:r>
              <a:rPr lang="sk-SK" sz="2800" spc="-229" dirty="0">
                <a:latin typeface="Times New Roman"/>
                <a:cs typeface="Times New Roman"/>
              </a:rPr>
              <a:t> </a:t>
            </a:r>
            <a:r>
              <a:rPr lang="sk-SK" sz="2800" i="1" spc="10" dirty="0">
                <a:latin typeface="Times New Roman"/>
                <a:cs typeface="Times New Roman"/>
              </a:rPr>
              <a:t>X</a:t>
            </a:r>
            <a:r>
              <a:rPr lang="sk-SK" sz="2800" i="1" spc="-10" dirty="0">
                <a:latin typeface="Times New Roman"/>
                <a:cs typeface="Times New Roman"/>
              </a:rPr>
              <a:t> </a:t>
            </a:r>
            <a:r>
              <a:rPr lang="sk-SK" sz="2800" spc="155" dirty="0">
                <a:latin typeface="Symbol"/>
                <a:cs typeface="Symbol"/>
              </a:rPr>
              <a:t></a:t>
            </a:r>
            <a:r>
              <a:rPr lang="sk-SK" sz="2800" i="1" spc="10" dirty="0">
                <a:latin typeface="Times New Roman"/>
                <a:cs typeface="Times New Roman"/>
              </a:rPr>
              <a:t>S)</a:t>
            </a:r>
            <a:r>
              <a:rPr lang="sk-SK" sz="2800" i="1" spc="-130" dirty="0">
                <a:latin typeface="Times New Roman"/>
                <a:cs typeface="Times New Roman"/>
              </a:rPr>
              <a:t> </a:t>
            </a:r>
            <a:endParaRPr lang="sk-SK" sz="2800" dirty="0">
              <a:latin typeface="Times New Roman"/>
              <a:cs typeface="Times New Roman"/>
            </a:endParaRPr>
          </a:p>
          <a:p>
            <a:r>
              <a:rPr lang="sk-SK" sz="2800" dirty="0"/>
              <a:t>A každý vnútorný stav je pretransformovaný na nový vnútorný stav </a:t>
            </a:r>
            <a:r>
              <a:rPr lang="sk-SK" sz="3200" dirty="0"/>
              <a:t>v čase </a:t>
            </a:r>
            <a:r>
              <a:rPr lang="sk-SK" sz="3200" dirty="0" err="1"/>
              <a:t>t</a:t>
            </a:r>
            <a:r>
              <a:rPr lang="sk-SK" sz="3200" baseline="-25000" dirty="0" err="1"/>
              <a:t>n</a:t>
            </a:r>
            <a:r>
              <a:rPr lang="sk-SK" sz="3200" dirty="0"/>
              <a:t> </a:t>
            </a:r>
            <a:r>
              <a:rPr lang="sk-SK" sz="2800" dirty="0"/>
              <a:t>predpisom</a:t>
            </a:r>
          </a:p>
          <a:p>
            <a:pPr marL="0" indent="0">
              <a:buNone/>
            </a:pPr>
            <a:r>
              <a:rPr lang="sk-SK" sz="3200" i="1" spc="40" dirty="0">
                <a:latin typeface="Times New Roman"/>
                <a:cs typeface="Times New Roman"/>
              </a:rPr>
              <a:t>		</a:t>
            </a:r>
            <a:r>
              <a:rPr lang="sk-SK" sz="3000" i="1" spc="40" dirty="0">
                <a:latin typeface="Times New Roman"/>
                <a:cs typeface="Times New Roman"/>
              </a:rPr>
              <a:t>S</a:t>
            </a:r>
            <a:r>
              <a:rPr lang="sk-SK" sz="3000" spc="-90" dirty="0">
                <a:latin typeface="Times New Roman"/>
                <a:cs typeface="Times New Roman"/>
              </a:rPr>
              <a:t>(</a:t>
            </a:r>
            <a:r>
              <a:rPr lang="sk-SK" sz="3000" i="1" spc="0" dirty="0">
                <a:latin typeface="Times New Roman"/>
                <a:cs typeface="Times New Roman"/>
              </a:rPr>
              <a:t>t</a:t>
            </a:r>
            <a:r>
              <a:rPr lang="sk-SK" sz="3000" i="1" spc="-145" dirty="0">
                <a:latin typeface="Times New Roman"/>
                <a:cs typeface="Times New Roman"/>
              </a:rPr>
              <a:t> </a:t>
            </a:r>
            <a:r>
              <a:rPr lang="sk-SK" sz="3000" i="1" spc="-145" baseline="-25000" dirty="0">
                <a:latin typeface="Times New Roman"/>
                <a:cs typeface="Times New Roman"/>
              </a:rPr>
              <a:t>n</a:t>
            </a:r>
            <a:r>
              <a:rPr lang="sk-SK" sz="3000" spc="30" baseline="-25000" dirty="0">
                <a:latin typeface="Symbol"/>
                <a:cs typeface="Symbol"/>
              </a:rPr>
              <a:t></a:t>
            </a:r>
            <a:r>
              <a:rPr lang="sk-SK" sz="3000" spc="-260" baseline="-25000" dirty="0">
                <a:latin typeface="Times New Roman"/>
                <a:cs typeface="Times New Roman"/>
              </a:rPr>
              <a:t>1</a:t>
            </a:r>
            <a:r>
              <a:rPr lang="sk-SK" sz="3000" spc="0" dirty="0">
                <a:latin typeface="Times New Roman"/>
                <a:cs typeface="Times New Roman"/>
              </a:rPr>
              <a:t>) </a:t>
            </a:r>
            <a:r>
              <a:rPr lang="sk-SK" sz="3000" spc="-110" dirty="0">
                <a:latin typeface="Times New Roman"/>
                <a:cs typeface="Times New Roman"/>
              </a:rPr>
              <a:t> </a:t>
            </a:r>
            <a:r>
              <a:rPr lang="sk-SK" sz="3000" spc="0" dirty="0">
                <a:latin typeface="Symbol"/>
                <a:cs typeface="Symbol"/>
              </a:rPr>
              <a:t></a:t>
            </a:r>
            <a:r>
              <a:rPr lang="sk-SK" sz="3000" spc="225" dirty="0">
                <a:latin typeface="Times New Roman"/>
                <a:cs typeface="Times New Roman"/>
              </a:rPr>
              <a:t> </a:t>
            </a:r>
            <a:r>
              <a:rPr lang="sk-SK" sz="3500" spc="25" dirty="0">
                <a:latin typeface="Symbol"/>
                <a:cs typeface="Symbol"/>
                <a:sym typeface="Symbol" panose="05050102010706020507" pitchFamily="18" charset="2"/>
              </a:rPr>
              <a:t></a:t>
            </a:r>
            <a:r>
              <a:rPr lang="sk-SK" sz="3000" spc="-10" dirty="0">
                <a:latin typeface="Times New Roman"/>
                <a:cs typeface="Times New Roman"/>
              </a:rPr>
              <a:t>[</a:t>
            </a:r>
            <a:r>
              <a:rPr lang="sk-SK" sz="3000" i="1" spc="45" dirty="0">
                <a:latin typeface="Times New Roman"/>
                <a:cs typeface="Times New Roman"/>
              </a:rPr>
              <a:t>S</a:t>
            </a:r>
            <a:r>
              <a:rPr lang="sk-SK" sz="3000" spc="-90" dirty="0">
                <a:latin typeface="Times New Roman"/>
                <a:cs typeface="Times New Roman"/>
              </a:rPr>
              <a:t>(</a:t>
            </a:r>
            <a:r>
              <a:rPr lang="sk-SK" sz="3000" i="1" spc="45" dirty="0">
                <a:latin typeface="Times New Roman"/>
                <a:cs typeface="Times New Roman"/>
              </a:rPr>
              <a:t>t</a:t>
            </a:r>
            <a:r>
              <a:rPr lang="sk-SK" sz="3000" i="1" spc="-145" baseline="-25000" dirty="0">
                <a:latin typeface="Times New Roman"/>
                <a:cs typeface="Times New Roman"/>
              </a:rPr>
              <a:t> n</a:t>
            </a:r>
            <a:r>
              <a:rPr lang="sk-SK" sz="3000" spc="-100" dirty="0">
                <a:latin typeface="Times New Roman"/>
                <a:cs typeface="Times New Roman"/>
              </a:rPr>
              <a:t>)</a:t>
            </a:r>
            <a:r>
              <a:rPr lang="sk-SK" sz="3000" spc="0" dirty="0">
                <a:latin typeface="Times New Roman"/>
                <a:cs typeface="Times New Roman"/>
              </a:rPr>
              <a:t>,</a:t>
            </a:r>
            <a:r>
              <a:rPr lang="sk-SK" sz="3000" spc="100" dirty="0">
                <a:latin typeface="Times New Roman"/>
                <a:cs typeface="Times New Roman"/>
              </a:rPr>
              <a:t> </a:t>
            </a:r>
            <a:r>
              <a:rPr lang="sk-SK" sz="3000" i="1" spc="145" dirty="0">
                <a:latin typeface="Times New Roman"/>
                <a:cs typeface="Times New Roman"/>
              </a:rPr>
              <a:t>X</a:t>
            </a:r>
            <a:r>
              <a:rPr lang="sk-SK" sz="3000" spc="-85" dirty="0">
                <a:latin typeface="Times New Roman"/>
                <a:cs typeface="Times New Roman"/>
              </a:rPr>
              <a:t>(</a:t>
            </a:r>
            <a:r>
              <a:rPr lang="sk-SK" sz="3000" i="1" spc="40" dirty="0">
                <a:latin typeface="Times New Roman"/>
                <a:cs typeface="Times New Roman"/>
              </a:rPr>
              <a:t>t</a:t>
            </a:r>
            <a:r>
              <a:rPr lang="sk-SK" sz="3000" i="1" spc="-145" baseline="-25000" dirty="0">
                <a:latin typeface="Times New Roman"/>
                <a:cs typeface="Times New Roman"/>
              </a:rPr>
              <a:t> n</a:t>
            </a:r>
            <a:r>
              <a:rPr lang="sk-SK" sz="3000" spc="-100" dirty="0">
                <a:latin typeface="Times New Roman"/>
                <a:cs typeface="Times New Roman"/>
              </a:rPr>
              <a:t>)</a:t>
            </a:r>
            <a:r>
              <a:rPr lang="sk-SK" sz="3000" spc="0" dirty="0">
                <a:latin typeface="Times New Roman"/>
                <a:cs typeface="Times New Roman"/>
              </a:rPr>
              <a:t>] (</a:t>
            </a:r>
            <a:r>
              <a:rPr lang="sk-SK" sz="3500" spc="25" dirty="0">
                <a:latin typeface="Symbol"/>
                <a:cs typeface="Symbol"/>
                <a:sym typeface="Symbol" panose="05050102010706020507" pitchFamily="18" charset="2"/>
              </a:rPr>
              <a:t></a:t>
            </a:r>
            <a:r>
              <a:rPr lang="sk-SK" sz="3500" spc="-65" dirty="0">
                <a:latin typeface="Symbol"/>
                <a:cs typeface="Symbol"/>
              </a:rPr>
              <a:t> </a:t>
            </a:r>
            <a:r>
              <a:rPr lang="sk-SK" sz="3000" spc="-65" dirty="0">
                <a:latin typeface="Times New Roman"/>
                <a:cs typeface="Times New Roman"/>
              </a:rPr>
              <a:t>j</a:t>
            </a:r>
            <a:r>
              <a:rPr lang="sk-SK" sz="3000" spc="-110" dirty="0">
                <a:latin typeface="Times New Roman"/>
                <a:cs typeface="Times New Roman"/>
              </a:rPr>
              <a:t>e</a:t>
            </a:r>
            <a:r>
              <a:rPr lang="sk-SK" sz="3000" spc="-50" dirty="0">
                <a:latin typeface="Times New Roman"/>
                <a:cs typeface="Times New Roman"/>
              </a:rPr>
              <a:t> </a:t>
            </a:r>
            <a:r>
              <a:rPr lang="sk-SK" sz="3000" spc="-114" dirty="0">
                <a:latin typeface="Times New Roman"/>
                <a:cs typeface="Times New Roman"/>
              </a:rPr>
              <a:t>z</a:t>
            </a:r>
            <a:r>
              <a:rPr lang="sk-SK" sz="3000" spc="-105" dirty="0">
                <a:latin typeface="Times New Roman"/>
                <a:cs typeface="Times New Roman"/>
              </a:rPr>
              <a:t>obr</a:t>
            </a:r>
            <a:r>
              <a:rPr lang="sk-SK" sz="3000" spc="-114" dirty="0">
                <a:latin typeface="Times New Roman"/>
                <a:cs typeface="Times New Roman"/>
              </a:rPr>
              <a:t>az</a:t>
            </a:r>
            <a:r>
              <a:rPr lang="sk-SK" sz="3000" spc="-110" dirty="0">
                <a:latin typeface="Times New Roman"/>
                <a:cs typeface="Times New Roman"/>
              </a:rPr>
              <a:t>e</a:t>
            </a:r>
            <a:r>
              <a:rPr lang="sk-SK" sz="3000" spc="-90" dirty="0">
                <a:latin typeface="Times New Roman"/>
                <a:cs typeface="Times New Roman"/>
              </a:rPr>
              <a:t>ni</a:t>
            </a:r>
            <a:r>
              <a:rPr lang="sk-SK" sz="3000" spc="-110" dirty="0">
                <a:latin typeface="Times New Roman"/>
                <a:cs typeface="Times New Roman"/>
              </a:rPr>
              <a:t>e </a:t>
            </a:r>
            <a:r>
              <a:rPr lang="sk-SK" sz="3000" spc="-250" dirty="0">
                <a:latin typeface="Times New Roman"/>
                <a:cs typeface="Times New Roman"/>
              </a:rPr>
              <a:t> </a:t>
            </a:r>
            <a:r>
              <a:rPr lang="sk-SK" sz="3000" i="1" spc="10" dirty="0">
                <a:latin typeface="Times New Roman"/>
                <a:cs typeface="Times New Roman"/>
              </a:rPr>
              <a:t>S</a:t>
            </a:r>
            <a:r>
              <a:rPr lang="sk-SK" sz="3000" i="1" spc="-265" dirty="0">
                <a:latin typeface="Times New Roman"/>
                <a:cs typeface="Times New Roman"/>
              </a:rPr>
              <a:t> </a:t>
            </a:r>
            <a:r>
              <a:rPr lang="sk-SK" sz="3000" spc="10" dirty="0">
                <a:latin typeface="Symbol"/>
                <a:cs typeface="Symbol"/>
              </a:rPr>
              <a:t></a:t>
            </a:r>
            <a:r>
              <a:rPr lang="sk-SK" sz="3000" spc="-229" dirty="0">
                <a:latin typeface="Times New Roman"/>
                <a:cs typeface="Times New Roman"/>
              </a:rPr>
              <a:t> </a:t>
            </a:r>
            <a:r>
              <a:rPr lang="sk-SK" sz="3000" i="1" spc="10" dirty="0">
                <a:latin typeface="Times New Roman"/>
                <a:cs typeface="Times New Roman"/>
              </a:rPr>
              <a:t>X</a:t>
            </a:r>
            <a:r>
              <a:rPr lang="sk-SK" sz="3000" i="1" spc="-10" dirty="0">
                <a:latin typeface="Times New Roman"/>
                <a:cs typeface="Times New Roman"/>
              </a:rPr>
              <a:t> </a:t>
            </a:r>
            <a:r>
              <a:rPr lang="sk-SK" sz="3000" spc="155" dirty="0">
                <a:latin typeface="Symbol"/>
                <a:cs typeface="Symbol"/>
              </a:rPr>
              <a:t></a:t>
            </a:r>
            <a:r>
              <a:rPr lang="sk-SK" sz="2600" dirty="0"/>
              <a:t>Y</a:t>
            </a:r>
            <a:r>
              <a:rPr lang="sk-SK" sz="3000" i="1" spc="10" dirty="0">
                <a:latin typeface="Times New Roman"/>
                <a:cs typeface="Times New Roman"/>
              </a:rPr>
              <a:t>)</a:t>
            </a:r>
            <a:r>
              <a:rPr lang="sk-SK" sz="3000" i="1" spc="-130" dirty="0">
                <a:latin typeface="Times New Roman"/>
                <a:cs typeface="Times New Roman"/>
              </a:rPr>
              <a:t> </a:t>
            </a:r>
            <a:endParaRPr lang="sk-SK" sz="2800" dirty="0"/>
          </a:p>
          <a:p>
            <a:r>
              <a:rPr lang="sk-SK" sz="2800" dirty="0"/>
              <a:t>Tieto predpisy (vzťahy) definujú – opisujú správanie sa (logickú funkciu) akéhokoľvek logického obvodu</a:t>
            </a:r>
          </a:p>
          <a:p>
            <a:r>
              <a:rPr lang="sk-SK" sz="2800" dirty="0"/>
              <a:t>Každá logická funkcia je definovaná najviac pre M rôznych kombinácií hodnôt vstupných premenných</a:t>
            </a:r>
            <a:r>
              <a:rPr lang="en-US" sz="2800" dirty="0"/>
              <a:t> (</a:t>
            </a:r>
            <a:r>
              <a:rPr lang="en-US" sz="2800" dirty="0" err="1"/>
              <a:t>konečný</a:t>
            </a:r>
            <a:r>
              <a:rPr lang="en-US" sz="2800" dirty="0"/>
              <a:t> </a:t>
            </a:r>
            <a:r>
              <a:rPr lang="en-US" sz="2800" dirty="0" err="1"/>
              <a:t>počet</a:t>
            </a:r>
            <a:r>
              <a:rPr lang="en-US" sz="2800" dirty="0"/>
              <a:t>)</a:t>
            </a:r>
            <a:r>
              <a:rPr lang="sk-SK" sz="2800" dirty="0"/>
              <a:t>. </a:t>
            </a:r>
          </a:p>
          <a:p>
            <a:pPr>
              <a:buNone/>
            </a:pPr>
            <a:endParaRPr lang="sk-SK" sz="1987" baseline="-25000" dirty="0"/>
          </a:p>
          <a:p>
            <a:pPr>
              <a:buNone/>
            </a:pPr>
            <a:endParaRPr lang="sk-SK" sz="1987" baseline="-25000" dirty="0"/>
          </a:p>
        </p:txBody>
      </p:sp>
    </p:spTree>
    <p:extLst>
      <p:ext uri="{BB962C8B-B14F-4D97-AF65-F5344CB8AC3E}">
        <p14:creationId xmlns:p14="http://schemas.microsoft.com/office/powerpoint/2010/main" val="1089665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78869" y="707644"/>
            <a:ext cx="6714490" cy="4984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 defTabSz="802020">
              <a:lnSpc>
                <a:spcPts val="3825"/>
              </a:lnSpc>
              <a:spcBef>
                <a:spcPct val="0"/>
              </a:spcBef>
              <a:tabLst>
                <a:tab pos="926465" algn="l"/>
              </a:tabLst>
            </a:pPr>
            <a:r>
              <a:rPr lang="sk-SK" sz="3859" dirty="0">
                <a:latin typeface="+mj-lt"/>
                <a:ea typeface="+mj-ea"/>
                <a:cs typeface="+mj-cs"/>
              </a:rPr>
              <a:t>Činnosť logických systémov v čase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98500" y="1803400"/>
            <a:ext cx="9067800" cy="475335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 algn="just">
              <a:lnSpc>
                <a:spcPct val="100000"/>
              </a:lnSpc>
            </a:pPr>
            <a:r>
              <a:rPr lang="sk-SK" sz="2800" spc="-5" dirty="0">
                <a:cs typeface="Times New Roman"/>
              </a:rPr>
              <a:t>Logick</a:t>
            </a:r>
            <a:r>
              <a:rPr lang="sk-SK" sz="2800" spc="0" dirty="0">
                <a:cs typeface="Times New Roman"/>
              </a:rPr>
              <a:t>é </a:t>
            </a:r>
            <a:r>
              <a:rPr lang="sk-SK" sz="2800" spc="80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sy</a:t>
            </a:r>
            <a:r>
              <a:rPr lang="sk-SK" sz="2800" spc="-15" dirty="0">
                <a:cs typeface="Times New Roman"/>
              </a:rPr>
              <a:t>s</a:t>
            </a:r>
            <a:r>
              <a:rPr lang="sk-SK" sz="2800" spc="-5" dirty="0">
                <a:cs typeface="Times New Roman"/>
              </a:rPr>
              <a:t>tém</a:t>
            </a:r>
            <a:r>
              <a:rPr lang="sk-SK" sz="2800" spc="0" dirty="0">
                <a:cs typeface="Times New Roman"/>
              </a:rPr>
              <a:t>y </a:t>
            </a:r>
            <a:r>
              <a:rPr lang="sk-SK" sz="2800" spc="80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pracuj</a:t>
            </a:r>
            <a:r>
              <a:rPr lang="sk-SK" sz="2800" spc="0" dirty="0">
                <a:cs typeface="Times New Roman"/>
              </a:rPr>
              <a:t>ú </a:t>
            </a:r>
            <a:r>
              <a:rPr lang="sk-SK" sz="2800" spc="80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obvykl</a:t>
            </a:r>
            <a:r>
              <a:rPr lang="sk-SK" sz="2800" spc="0" dirty="0">
                <a:cs typeface="Times New Roman"/>
              </a:rPr>
              <a:t>e </a:t>
            </a:r>
            <a:r>
              <a:rPr lang="sk-SK" sz="2800" spc="80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v </a:t>
            </a:r>
            <a:r>
              <a:rPr lang="sk-SK" sz="2800" spc="80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diskrétno</a:t>
            </a:r>
            <a:r>
              <a:rPr lang="sk-SK" sz="2800" spc="0" dirty="0">
                <a:cs typeface="Times New Roman"/>
              </a:rPr>
              <a:t>m </a:t>
            </a:r>
            <a:r>
              <a:rPr lang="sk-SK" sz="2800" spc="85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čase</a:t>
            </a:r>
            <a:r>
              <a:rPr lang="sk-SK" sz="2800" spc="0" dirty="0">
                <a:cs typeface="Times New Roman"/>
              </a:rPr>
              <a:t>, </a:t>
            </a:r>
            <a:r>
              <a:rPr lang="sk-SK" sz="2800" spc="80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t</a:t>
            </a:r>
            <a:r>
              <a:rPr lang="sk-SK" sz="2800" spc="-5" dirty="0">
                <a:cs typeface="Times New Roman"/>
              </a:rPr>
              <a:t>.</a:t>
            </a:r>
            <a:r>
              <a:rPr lang="en-US" sz="2800" spc="-5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j</a:t>
            </a:r>
            <a:r>
              <a:rPr lang="sk-SK" sz="2800" spc="0" dirty="0">
                <a:cs typeface="Times New Roman"/>
              </a:rPr>
              <a:t>. </a:t>
            </a:r>
            <a:r>
              <a:rPr lang="sk-SK" sz="2800" spc="80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v </a:t>
            </a:r>
            <a:r>
              <a:rPr lang="sk-SK" sz="2800" spc="80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plynule prebiehajúco</a:t>
            </a:r>
            <a:r>
              <a:rPr lang="sk-SK" sz="2800" spc="0" dirty="0">
                <a:cs typeface="Times New Roman"/>
              </a:rPr>
              <a:t>m   </a:t>
            </a:r>
            <a:r>
              <a:rPr lang="sk-SK" sz="2800" spc="-100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čas</a:t>
            </a:r>
            <a:r>
              <a:rPr lang="sk-SK" sz="2800" spc="0" dirty="0">
                <a:cs typeface="Times New Roman"/>
              </a:rPr>
              <a:t>e   </a:t>
            </a:r>
            <a:r>
              <a:rPr lang="sk-SK" sz="2800" spc="-100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s</a:t>
            </a:r>
            <a:r>
              <a:rPr lang="sk-SK" sz="2800" spc="0" dirty="0">
                <a:cs typeface="Times New Roman"/>
              </a:rPr>
              <a:t>a   </a:t>
            </a:r>
            <a:r>
              <a:rPr lang="sk-SK" sz="2800" spc="-100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v</a:t>
            </a:r>
            <a:r>
              <a:rPr lang="sk-SK" sz="2800" spc="-5" dirty="0">
                <a:cs typeface="Times New Roman"/>
              </a:rPr>
              <a:t>y</a:t>
            </a:r>
            <a:r>
              <a:rPr lang="sk-SK" sz="2800" spc="-15" dirty="0">
                <a:cs typeface="Times New Roman"/>
              </a:rPr>
              <a:t>s</a:t>
            </a:r>
            <a:r>
              <a:rPr lang="sk-SK" sz="2800" spc="-5" dirty="0">
                <a:cs typeface="Times New Roman"/>
              </a:rPr>
              <a:t>kytuj</a:t>
            </a:r>
            <a:r>
              <a:rPr lang="sk-SK" sz="2800" spc="0" dirty="0">
                <a:cs typeface="Times New Roman"/>
              </a:rPr>
              <a:t>ú   </a:t>
            </a:r>
            <a:r>
              <a:rPr lang="sk-SK" sz="2800" spc="-100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č</a:t>
            </a:r>
            <a:r>
              <a:rPr lang="sk-SK" sz="2800" spc="-5" dirty="0">
                <a:cs typeface="Times New Roman"/>
              </a:rPr>
              <a:t>asov</a:t>
            </a:r>
            <a:r>
              <a:rPr lang="sk-SK" sz="2800" spc="0" dirty="0">
                <a:cs typeface="Times New Roman"/>
              </a:rPr>
              <a:t>é   </a:t>
            </a:r>
            <a:r>
              <a:rPr lang="sk-SK" sz="2800" spc="-95" dirty="0">
                <a:cs typeface="Times New Roman"/>
              </a:rPr>
              <a:t> </a:t>
            </a:r>
            <a:r>
              <a:rPr lang="sk-SK" sz="2800" spc="-10" dirty="0">
                <a:cs typeface="Times New Roman"/>
              </a:rPr>
              <a:t>i</a:t>
            </a:r>
            <a:r>
              <a:rPr lang="sk-SK" sz="2800" spc="-5" dirty="0">
                <a:cs typeface="Times New Roman"/>
              </a:rPr>
              <a:t>nterval</a:t>
            </a:r>
            <a:r>
              <a:rPr lang="sk-SK" sz="2800" spc="-150" dirty="0">
                <a:cs typeface="Times New Roman"/>
              </a:rPr>
              <a:t>y</a:t>
            </a:r>
            <a:r>
              <a:rPr lang="sk-SK" sz="2800" spc="0" dirty="0">
                <a:cs typeface="Times New Roman"/>
              </a:rPr>
              <a:t>,   </a:t>
            </a:r>
            <a:r>
              <a:rPr lang="sk-SK" sz="2800" spc="-95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v   </a:t>
            </a:r>
            <a:r>
              <a:rPr lang="sk-SK" sz="2800" spc="-100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ktorých dvojhodnotov</a:t>
            </a:r>
            <a:r>
              <a:rPr lang="sk-SK" sz="2800" spc="0" dirty="0">
                <a:cs typeface="Times New Roman"/>
              </a:rPr>
              <a:t>é </a:t>
            </a:r>
            <a:r>
              <a:rPr lang="sk-SK" sz="2800" spc="-35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s</a:t>
            </a:r>
            <a:r>
              <a:rPr lang="sk-SK" sz="2800" spc="-5" dirty="0">
                <a:cs typeface="Times New Roman"/>
              </a:rPr>
              <a:t>ignál</a:t>
            </a:r>
            <a:r>
              <a:rPr lang="sk-SK" sz="2800" spc="0" dirty="0">
                <a:cs typeface="Times New Roman"/>
              </a:rPr>
              <a:t>y </a:t>
            </a:r>
            <a:r>
              <a:rPr lang="sk-SK" sz="2800" spc="-35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systém</a:t>
            </a:r>
            <a:r>
              <a:rPr lang="sk-SK" sz="2800" spc="0" dirty="0">
                <a:cs typeface="Times New Roman"/>
              </a:rPr>
              <a:t>u </a:t>
            </a:r>
            <a:r>
              <a:rPr lang="sk-SK" sz="2800" spc="-30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na</a:t>
            </a:r>
            <a:r>
              <a:rPr lang="sk-SK" sz="2800" spc="0" dirty="0">
                <a:cs typeface="Times New Roman"/>
              </a:rPr>
              <a:t>d</a:t>
            </a:r>
            <a:r>
              <a:rPr lang="sk-SK" sz="2800" spc="-5" dirty="0">
                <a:cs typeface="Times New Roman"/>
              </a:rPr>
              <a:t>obúdaj</a:t>
            </a:r>
            <a:r>
              <a:rPr lang="sk-SK" sz="2800" spc="0" dirty="0">
                <a:cs typeface="Times New Roman"/>
              </a:rPr>
              <a:t>ú </a:t>
            </a:r>
            <a:r>
              <a:rPr lang="sk-SK" sz="2800" spc="-30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u</a:t>
            </a:r>
            <a:r>
              <a:rPr lang="sk-SK" sz="2800" spc="-5" dirty="0">
                <a:cs typeface="Times New Roman"/>
              </a:rPr>
              <a:t>rčitú</a:t>
            </a:r>
            <a:r>
              <a:rPr lang="sk-SK" sz="2800" spc="0" dirty="0">
                <a:cs typeface="Times New Roman"/>
              </a:rPr>
              <a:t>, </a:t>
            </a:r>
            <a:r>
              <a:rPr lang="sk-SK" sz="2800" spc="-35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v </a:t>
            </a:r>
            <a:r>
              <a:rPr lang="sk-SK" sz="2800" spc="-30" dirty="0">
                <a:cs typeface="Times New Roman"/>
              </a:rPr>
              <a:t> </a:t>
            </a:r>
            <a:r>
              <a:rPr lang="sk-SK" sz="2800" spc="-10" dirty="0">
                <a:cs typeface="Times New Roman"/>
              </a:rPr>
              <a:t>t</a:t>
            </a:r>
            <a:r>
              <a:rPr lang="sk-SK" sz="2800" spc="-5" dirty="0">
                <a:cs typeface="Times New Roman"/>
              </a:rPr>
              <a:t>omt</a:t>
            </a:r>
            <a:r>
              <a:rPr lang="sk-SK" sz="2800" spc="0" dirty="0">
                <a:cs typeface="Times New Roman"/>
              </a:rPr>
              <a:t>o </a:t>
            </a:r>
            <a:r>
              <a:rPr lang="sk-SK" sz="2800" spc="-30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intervale nemeniac</a:t>
            </a:r>
            <a:r>
              <a:rPr lang="sk-SK" sz="2800" spc="0" dirty="0">
                <a:cs typeface="Times New Roman"/>
              </a:rPr>
              <a:t>u </a:t>
            </a:r>
            <a:r>
              <a:rPr lang="sk-SK" sz="2800" spc="165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s</a:t>
            </a:r>
            <a:r>
              <a:rPr lang="sk-SK" sz="2800" spc="0" dirty="0">
                <a:cs typeface="Times New Roman"/>
              </a:rPr>
              <a:t>a </a:t>
            </a:r>
            <a:r>
              <a:rPr lang="sk-SK" sz="2800" spc="170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hodnotu</a:t>
            </a:r>
            <a:r>
              <a:rPr lang="sk-SK" sz="2800" spc="0" dirty="0">
                <a:cs typeface="Times New Roman"/>
              </a:rPr>
              <a:t>. </a:t>
            </a:r>
            <a:r>
              <a:rPr lang="sk-SK" sz="2800" spc="165" dirty="0">
                <a:cs typeface="Times New Roman"/>
              </a:rPr>
              <a:t> </a:t>
            </a:r>
            <a:r>
              <a:rPr lang="sk-SK" sz="2800" spc="-80" dirty="0">
                <a:cs typeface="Times New Roman"/>
              </a:rPr>
              <a:t>T</a:t>
            </a:r>
            <a:r>
              <a:rPr lang="sk-SK" sz="2800" spc="0" dirty="0">
                <a:cs typeface="Times New Roman"/>
              </a:rPr>
              <a:t>i</a:t>
            </a:r>
            <a:r>
              <a:rPr lang="sk-SK" sz="2800" spc="-5" dirty="0">
                <a:cs typeface="Times New Roman"/>
              </a:rPr>
              <a:t>et</a:t>
            </a:r>
            <a:r>
              <a:rPr lang="sk-SK" sz="2800" spc="0" dirty="0">
                <a:cs typeface="Times New Roman"/>
              </a:rPr>
              <a:t>o </a:t>
            </a:r>
            <a:r>
              <a:rPr lang="sk-SK" sz="2800" spc="175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d</a:t>
            </a:r>
            <a:r>
              <a:rPr lang="sk-SK" sz="2800" spc="-5" dirty="0">
                <a:cs typeface="Times New Roman"/>
              </a:rPr>
              <a:t>iskrétne</a:t>
            </a:r>
            <a:r>
              <a:rPr lang="sk-SK" sz="2800" spc="0" dirty="0">
                <a:cs typeface="Times New Roman"/>
              </a:rPr>
              <a:t>, </a:t>
            </a:r>
            <a:r>
              <a:rPr lang="sk-SK" sz="2800" spc="165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p</a:t>
            </a:r>
            <a:r>
              <a:rPr lang="sk-SK" sz="2800" spc="0" dirty="0">
                <a:cs typeface="Times New Roman"/>
              </a:rPr>
              <a:t>o </a:t>
            </a:r>
            <a:r>
              <a:rPr lang="sk-SK" sz="2800" spc="165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seb</a:t>
            </a:r>
            <a:r>
              <a:rPr lang="sk-SK" sz="2800" spc="0" dirty="0">
                <a:cs typeface="Times New Roman"/>
              </a:rPr>
              <a:t>e </a:t>
            </a:r>
            <a:r>
              <a:rPr lang="sk-SK" sz="2800" spc="165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i</a:t>
            </a:r>
            <a:r>
              <a:rPr lang="sk-SK" sz="2800" spc="-5" dirty="0">
                <a:cs typeface="Times New Roman"/>
              </a:rPr>
              <a:t>dúc</a:t>
            </a:r>
            <a:r>
              <a:rPr lang="sk-SK" sz="2800" spc="0" dirty="0">
                <a:cs typeface="Times New Roman"/>
              </a:rPr>
              <a:t>e </a:t>
            </a:r>
            <a:r>
              <a:rPr lang="sk-SK" sz="2800" spc="165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a </a:t>
            </a:r>
            <a:r>
              <a:rPr lang="sk-SK" sz="2800" spc="170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navzájom </a:t>
            </a:r>
            <a:r>
              <a:rPr lang="sk-SK" sz="2800" spc="0" dirty="0">
                <a:cs typeface="Times New Roman"/>
              </a:rPr>
              <a:t>neprekrývajúce</a:t>
            </a:r>
            <a:r>
              <a:rPr lang="sk-SK" sz="2800" spc="-25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sa</a:t>
            </a:r>
            <a:r>
              <a:rPr lang="sk-SK" sz="2800" spc="-10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časové</a:t>
            </a:r>
            <a:r>
              <a:rPr lang="sk-SK" sz="2800" spc="-25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intervaly</a:t>
            </a:r>
            <a:r>
              <a:rPr lang="sk-SK" sz="2800" spc="-10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nazývame</a:t>
            </a:r>
            <a:r>
              <a:rPr lang="sk-SK" sz="2800" spc="-30" dirty="0">
                <a:cs typeface="Times New Roman"/>
              </a:rPr>
              <a:t> </a:t>
            </a:r>
            <a:r>
              <a:rPr lang="sk-SK" sz="2800" b="1" i="1" spc="-5" dirty="0">
                <a:cs typeface="Times New Roman"/>
              </a:rPr>
              <a:t>taktam</a:t>
            </a:r>
            <a:r>
              <a:rPr lang="sk-SK" sz="2800" b="1" i="1" spc="0" dirty="0">
                <a:cs typeface="Times New Roman"/>
              </a:rPr>
              <a:t>i</a:t>
            </a:r>
            <a:r>
              <a:rPr lang="sk-SK" sz="2800" b="1" i="1" spc="-5" dirty="0">
                <a:cs typeface="Times New Roman"/>
              </a:rPr>
              <a:t> </a:t>
            </a:r>
            <a:r>
              <a:rPr lang="sk-SK" sz="2800" b="1" i="1" spc="0" dirty="0">
                <a:cs typeface="Times New Roman"/>
              </a:rPr>
              <a:t>s</a:t>
            </a:r>
            <a:r>
              <a:rPr lang="sk-SK" sz="2800" b="1" i="1" spc="-5" dirty="0">
                <a:cs typeface="Times New Roman"/>
              </a:rPr>
              <a:t>ystém</a:t>
            </a:r>
            <a:r>
              <a:rPr lang="sk-SK" sz="2800" b="1" i="1" spc="0" dirty="0">
                <a:cs typeface="Times New Roman"/>
              </a:rPr>
              <a:t>u</a:t>
            </a:r>
            <a:r>
              <a:rPr lang="sk-SK" sz="2800" spc="0" dirty="0">
                <a:cs typeface="Times New Roman"/>
              </a:rPr>
              <a:t>.</a:t>
            </a:r>
          </a:p>
          <a:p>
            <a:pPr marL="12700" marR="12700" indent="0" algn="just">
              <a:lnSpc>
                <a:spcPct val="100000"/>
              </a:lnSpc>
            </a:pPr>
            <a:endParaRPr lang="sk-SK" sz="2800" dirty="0"/>
          </a:p>
          <a:p>
            <a:pPr marL="12700" marR="12700" algn="just">
              <a:lnSpc>
                <a:spcPct val="100000"/>
              </a:lnSpc>
            </a:pPr>
            <a:r>
              <a:rPr lang="sk-SK" sz="2800" dirty="0">
                <a:cs typeface="Times New Roman"/>
              </a:rPr>
              <a:t>Z </a:t>
            </a:r>
            <a:r>
              <a:rPr lang="sk-SK" sz="2800" spc="-210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h</a:t>
            </a:r>
            <a:r>
              <a:rPr lang="sk-SK" sz="2800" spc="-5" dirty="0">
                <a:cs typeface="Times New Roman"/>
              </a:rPr>
              <a:t>ľadisk</a:t>
            </a:r>
            <a:r>
              <a:rPr lang="sk-SK" sz="2800" spc="0" dirty="0">
                <a:cs typeface="Times New Roman"/>
              </a:rPr>
              <a:t>a </a:t>
            </a:r>
            <a:r>
              <a:rPr lang="sk-SK" sz="2800" spc="-215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vymedzeni</a:t>
            </a:r>
            <a:r>
              <a:rPr lang="sk-SK" sz="2800" spc="0" dirty="0">
                <a:cs typeface="Times New Roman"/>
              </a:rPr>
              <a:t>a </a:t>
            </a:r>
            <a:r>
              <a:rPr lang="sk-SK" sz="2800" spc="-215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t</a:t>
            </a:r>
            <a:r>
              <a:rPr lang="sk-SK" sz="2800" spc="-5" dirty="0">
                <a:cs typeface="Times New Roman"/>
              </a:rPr>
              <a:t>akto</a:t>
            </a:r>
            <a:r>
              <a:rPr lang="sk-SK" sz="2800" spc="0" dirty="0">
                <a:cs typeface="Times New Roman"/>
              </a:rPr>
              <a:t>v </a:t>
            </a:r>
            <a:r>
              <a:rPr lang="sk-SK" sz="2800" spc="-210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na </a:t>
            </a:r>
            <a:r>
              <a:rPr lang="sk-SK" sz="2800" spc="-215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č</a:t>
            </a:r>
            <a:r>
              <a:rPr lang="sk-SK" sz="2800" spc="-5" dirty="0">
                <a:cs typeface="Times New Roman"/>
              </a:rPr>
              <a:t>asove</a:t>
            </a:r>
            <a:r>
              <a:rPr lang="sk-SK" sz="2800" spc="0" dirty="0">
                <a:cs typeface="Times New Roman"/>
              </a:rPr>
              <a:t>j </a:t>
            </a:r>
            <a:r>
              <a:rPr lang="sk-SK" sz="2800" spc="-215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os</a:t>
            </a:r>
            <a:r>
              <a:rPr lang="sk-SK" sz="2800" spc="0" dirty="0">
                <a:cs typeface="Times New Roman"/>
              </a:rPr>
              <a:t>i </a:t>
            </a:r>
            <a:r>
              <a:rPr lang="sk-SK" sz="2800" spc="-215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a </a:t>
            </a:r>
            <a:r>
              <a:rPr lang="sk-SK" sz="2800" spc="-215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vymedzeni</a:t>
            </a:r>
            <a:r>
              <a:rPr lang="sk-SK" sz="2800" spc="0" dirty="0">
                <a:cs typeface="Times New Roman"/>
              </a:rPr>
              <a:t>a </a:t>
            </a:r>
            <a:r>
              <a:rPr lang="sk-SK" sz="2800" spc="-215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č</a:t>
            </a:r>
            <a:r>
              <a:rPr lang="sk-SK" sz="2800" spc="-5" dirty="0">
                <a:cs typeface="Times New Roman"/>
              </a:rPr>
              <a:t>asových intervalo</a:t>
            </a:r>
            <a:r>
              <a:rPr lang="sk-SK" sz="2800" spc="-145" dirty="0">
                <a:cs typeface="Times New Roman"/>
              </a:rPr>
              <a:t>v</a:t>
            </a:r>
            <a:r>
              <a:rPr lang="sk-SK" sz="2800" spc="0" dirty="0">
                <a:cs typeface="Times New Roman"/>
              </a:rPr>
              <a:t>,</a:t>
            </a:r>
            <a:r>
              <a:rPr lang="sk-SK" sz="2800" spc="15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v</a:t>
            </a:r>
            <a:r>
              <a:rPr lang="sk-SK" sz="2800" spc="20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ktorýc</a:t>
            </a:r>
            <a:r>
              <a:rPr lang="sk-SK" sz="2800" spc="0" dirty="0">
                <a:cs typeface="Times New Roman"/>
              </a:rPr>
              <a:t>h</a:t>
            </a:r>
            <a:r>
              <a:rPr lang="sk-SK" sz="2800" spc="20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s</a:t>
            </a:r>
            <a:r>
              <a:rPr lang="sk-SK" sz="2800" spc="0" dirty="0">
                <a:cs typeface="Times New Roman"/>
              </a:rPr>
              <a:t>a</a:t>
            </a:r>
            <a:r>
              <a:rPr lang="sk-SK" sz="2800" spc="20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realizuj</a:t>
            </a:r>
            <a:r>
              <a:rPr lang="sk-SK" sz="2800" spc="0" dirty="0">
                <a:cs typeface="Times New Roman"/>
              </a:rPr>
              <a:t>ú</a:t>
            </a:r>
            <a:r>
              <a:rPr lang="sk-SK" sz="2800" spc="20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z</a:t>
            </a:r>
            <a:r>
              <a:rPr lang="sk-SK" sz="2800" spc="-5" dirty="0">
                <a:cs typeface="Times New Roman"/>
              </a:rPr>
              <a:t>men</a:t>
            </a:r>
            <a:r>
              <a:rPr lang="sk-SK" sz="2800" spc="0" dirty="0">
                <a:cs typeface="Times New Roman"/>
              </a:rPr>
              <a:t>y</a:t>
            </a:r>
            <a:r>
              <a:rPr lang="sk-SK" sz="2800" spc="20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hodnô</a:t>
            </a:r>
            <a:r>
              <a:rPr lang="sk-SK" sz="2800" spc="0" dirty="0">
                <a:cs typeface="Times New Roman"/>
              </a:rPr>
              <a:t>t</a:t>
            </a:r>
            <a:r>
              <a:rPr lang="sk-SK" sz="2800" spc="20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s</a:t>
            </a:r>
            <a:r>
              <a:rPr lang="sk-SK" sz="2800" spc="-5" dirty="0">
                <a:cs typeface="Times New Roman"/>
              </a:rPr>
              <a:t>ignálo</a:t>
            </a:r>
            <a:r>
              <a:rPr lang="sk-SK" sz="2800" spc="-145" dirty="0">
                <a:cs typeface="Times New Roman"/>
              </a:rPr>
              <a:t>v</a:t>
            </a:r>
            <a:r>
              <a:rPr lang="sk-SK" sz="2800" spc="0" dirty="0">
                <a:cs typeface="Times New Roman"/>
              </a:rPr>
              <a:t>,</a:t>
            </a:r>
            <a:r>
              <a:rPr lang="sk-SK" sz="2800" spc="15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možn</a:t>
            </a:r>
            <a:r>
              <a:rPr lang="sk-SK" sz="2800" spc="0" dirty="0">
                <a:cs typeface="Times New Roman"/>
              </a:rPr>
              <a:t>o</a:t>
            </a:r>
            <a:r>
              <a:rPr lang="sk-SK" sz="2800" spc="20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l</a:t>
            </a:r>
            <a:r>
              <a:rPr lang="sk-SK" sz="2800" spc="-5" dirty="0">
                <a:cs typeface="Times New Roman"/>
              </a:rPr>
              <a:t>ogické </a:t>
            </a:r>
            <a:r>
              <a:rPr lang="sk-SK" sz="2800" spc="0" dirty="0">
                <a:cs typeface="Times New Roman"/>
              </a:rPr>
              <a:t>systémy</a:t>
            </a:r>
            <a:r>
              <a:rPr lang="sk-SK" sz="2800" spc="-15" dirty="0">
                <a:cs typeface="Times New Roman"/>
              </a:rPr>
              <a:t> </a:t>
            </a:r>
            <a:r>
              <a:rPr lang="sk-SK" sz="2800" spc="-5" dirty="0">
                <a:cs typeface="Times New Roman"/>
              </a:rPr>
              <a:t>r</a:t>
            </a:r>
            <a:r>
              <a:rPr lang="sk-SK" sz="2800" spc="0" dirty="0">
                <a:cs typeface="Times New Roman"/>
              </a:rPr>
              <a:t>ozdeliť</a:t>
            </a:r>
            <a:r>
              <a:rPr lang="sk-SK" sz="2800" spc="-15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na</a:t>
            </a:r>
            <a:r>
              <a:rPr lang="sk-SK" sz="2800" spc="-10" dirty="0">
                <a:cs typeface="Times New Roman"/>
              </a:rPr>
              <a:t> </a:t>
            </a:r>
            <a:r>
              <a:rPr lang="sk-SK" sz="2800" b="1" spc="0" dirty="0">
                <a:cs typeface="Times New Roman"/>
              </a:rPr>
              <a:t>synchrónne</a:t>
            </a:r>
            <a:r>
              <a:rPr lang="sk-SK" sz="2800" b="1" spc="-20" dirty="0">
                <a:cs typeface="Times New Roman"/>
              </a:rPr>
              <a:t> </a:t>
            </a:r>
            <a:r>
              <a:rPr lang="sk-SK" sz="2800" spc="0" dirty="0">
                <a:cs typeface="Times New Roman"/>
              </a:rPr>
              <a:t>a</a:t>
            </a:r>
            <a:r>
              <a:rPr lang="sk-SK" sz="2800" spc="-5" dirty="0">
                <a:cs typeface="Times New Roman"/>
              </a:rPr>
              <a:t> </a:t>
            </a:r>
            <a:r>
              <a:rPr lang="sk-SK" sz="2800" b="1" spc="0" dirty="0">
                <a:cs typeface="Times New Roman"/>
              </a:rPr>
              <a:t>asynchrónne</a:t>
            </a:r>
            <a:r>
              <a:rPr lang="sk-SK" sz="2800" spc="0" dirty="0">
                <a:cs typeface="Times New Roman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524</TotalTime>
  <Words>1313</Words>
  <Application>Microsoft Office PowerPoint</Application>
  <PresentationFormat>Vlastná</PresentationFormat>
  <Paragraphs>189</Paragraphs>
  <Slides>16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Times New Roman</vt:lpstr>
      <vt:lpstr>Motív balíka Office</vt:lpstr>
      <vt:lpstr>Úvod do číslicovej  (digitálnej) elektroniky (logických systémov) </vt:lpstr>
      <vt:lpstr>Analógový a digitálny signál</vt:lpstr>
      <vt:lpstr>Reprezentácia digitálnych signálov</vt:lpstr>
      <vt:lpstr>Elektrická reprezentácia logických hodnôt</vt:lpstr>
      <vt:lpstr>Časové priebehy digitálnych signálov</vt:lpstr>
      <vt:lpstr>Časové priebehy digitálnych signálov</vt:lpstr>
      <vt:lpstr>Základné pojmy a definície</vt:lpstr>
      <vt:lpstr>Základné pojmy a definície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Opis algebrickými výrazmi</vt:lpstr>
      <vt:lpstr>Prezentácia programu PowerPoint</vt:lpstr>
      <vt:lpstr>Základné úlohy pri práci s logickými systémami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Cislicova elektronika2013 [Režim kompatibility]</dc:title>
  <dc:creator>Pavol</dc:creator>
  <cp:lastModifiedBy>Ján Šaliga</cp:lastModifiedBy>
  <cp:revision>38</cp:revision>
  <dcterms:created xsi:type="dcterms:W3CDTF">2019-10-29T09:22:56Z</dcterms:created>
  <dcterms:modified xsi:type="dcterms:W3CDTF">2019-11-06T10:49:53Z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2013-09-25T00:00:00Z</vt:filetime>
  </property>
  <property fmtid="{D5CDD505-2E9C-101B-9397-08002B2CF9AE}" pid="3" name="LastSaved">
    <vt:filetime>2019-10-29T00:00:00Z</vt:filetime>
  </property>
</Properties>
</file>