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57" r:id="rId6"/>
    <p:sldId id="260" r:id="rId7"/>
    <p:sldId id="261" r:id="rId8"/>
    <p:sldId id="266" r:id="rId9"/>
    <p:sldId id="263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7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7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1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4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06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7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6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1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32244-3003-4992-A8E3-B660285E8C11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F79C4-CC75-49C0-A207-22A73AD41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0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emf"/><Relationship Id="rId5" Type="http://schemas.microsoft.com/office/2007/relationships/hdphoto" Target="../media/hdphoto1.wdp"/><Relationship Id="rId10" Type="http://schemas.openxmlformats.org/officeDocument/2006/relationships/image" Target="../media/image6.emf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3.emf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4" Type="http://schemas.openxmlformats.org/officeDocument/2006/relationships/image" Target="../media/image14.emf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A774FE-8CE9-486F-85FC-1587942A17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Z</a:t>
            </a:r>
            <a:r>
              <a:rPr lang="sk-SK" dirty="0" err="1"/>
              <a:t>ákladné</a:t>
            </a:r>
            <a:r>
              <a:rPr lang="sk-SK" dirty="0"/>
              <a:t> operačné charakteristiky a parametre logických obvodov</a:t>
            </a:r>
            <a:endParaRPr lang="en-US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ABFFC8C-6B2F-446E-BD09-8478F7E2F2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54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C655A0-1A84-4976-ACF6-1A2A4B7EC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Hazardy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E36A48E-E461-47DB-8642-9256806D0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Hazardy sú nekorektné stavy v logickom systéme, napr. Objaví sa nakrátko niekde úroveň L hoci by v danom bode podľa logickej funkcie systému mala byť trvale úroveň H</a:t>
            </a:r>
          </a:p>
          <a:p>
            <a:r>
              <a:rPr lang="sk-SK" dirty="0"/>
              <a:t>Hazardy môžu spôsobovať nekorektné a niekedy aj nepredvídateľné správanie sa – fungovanie celého systému, napr. Zapnutie alebo vypnutie nejakého zariadenie, ktoré by v danom čase a za daných podmienok nastať nemalo</a:t>
            </a:r>
          </a:p>
          <a:p>
            <a:r>
              <a:rPr lang="sk-SK" dirty="0"/>
              <a:t>Hazardy sú typické pre asynchrónne systémy, kde sa hodnoty môžu meniť kedykoľvek v čase, riešením je navrhnúť logický systém ako synchrónny</a:t>
            </a:r>
          </a:p>
        </p:txBody>
      </p:sp>
    </p:spTree>
    <p:extLst>
      <p:ext uri="{BB962C8B-B14F-4D97-AF65-F5344CB8AC3E}">
        <p14:creationId xmlns:p14="http://schemas.microsoft.com/office/powerpoint/2010/main" val="2534124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E6D9A6-FE78-4F76-97FC-C29C7AFD0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Príklady vzniku hazardov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2C81C4-6FB3-4024-B2E2-B70968F0E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425" y="1777664"/>
            <a:ext cx="7886700" cy="4351338"/>
          </a:xfrm>
        </p:spPr>
        <p:txBody>
          <a:bodyPr/>
          <a:lstStyle/>
          <a:p>
            <a:r>
              <a:rPr lang="en-US" dirty="0" err="1"/>
              <a:t>Synchrónny</a:t>
            </a:r>
            <a:r>
              <a:rPr lang="en-US" dirty="0"/>
              <a:t>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Asynchrónny</a:t>
            </a:r>
            <a:r>
              <a:rPr lang="en-US" dirty="0"/>
              <a:t> </a:t>
            </a:r>
            <a:r>
              <a:rPr lang="en-US" dirty="0" err="1"/>
              <a:t>systém</a:t>
            </a:r>
            <a:endParaRPr lang="en-US" dirty="0"/>
          </a:p>
        </p:txBody>
      </p:sp>
      <p:pic>
        <p:nvPicPr>
          <p:cNvPr id="4" name="Picture 4" descr="SOhaz3">
            <a:extLst>
              <a:ext uri="{FF2B5EF4-FFF2-40B4-BE49-F238E27FC236}">
                <a16:creationId xmlns:a16="http://schemas.microsoft.com/office/drawing/2014/main" id="{E5F2447A-9143-4F6B-8C6A-AC8902932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28" y="1426828"/>
            <a:ext cx="51339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SOhaz4">
            <a:extLst>
              <a:ext uri="{FF2B5EF4-FFF2-40B4-BE49-F238E27FC236}">
                <a16:creationId xmlns:a16="http://schemas.microsoft.com/office/drawing/2014/main" id="{ED9D0F0A-6712-4CAF-AF3B-69EBED4AD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978" y="3838239"/>
            <a:ext cx="5114925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ál 5">
            <a:extLst>
              <a:ext uri="{FF2B5EF4-FFF2-40B4-BE49-F238E27FC236}">
                <a16:creationId xmlns:a16="http://schemas.microsoft.com/office/drawing/2014/main" id="{CD25C57C-3605-4410-900D-1C7A08E5C216}"/>
              </a:ext>
            </a:extLst>
          </p:cNvPr>
          <p:cNvSpPr/>
          <p:nvPr/>
        </p:nvSpPr>
        <p:spPr>
          <a:xfrm>
            <a:off x="4899171" y="4093828"/>
            <a:ext cx="394282" cy="1661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4BFBD990-1F7D-4F98-A30F-301A7B1C12F4}"/>
              </a:ext>
            </a:extLst>
          </p:cNvPr>
          <p:cNvSpPr/>
          <p:nvPr/>
        </p:nvSpPr>
        <p:spPr>
          <a:xfrm>
            <a:off x="5873692" y="4085642"/>
            <a:ext cx="394282" cy="1661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27EB6378-E4E5-400B-9904-B3B357E90570}"/>
              </a:ext>
            </a:extLst>
          </p:cNvPr>
          <p:cNvSpPr/>
          <p:nvPr/>
        </p:nvSpPr>
        <p:spPr>
          <a:xfrm>
            <a:off x="6754536" y="4153110"/>
            <a:ext cx="394282" cy="1661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9F2BEFC1-DD4A-43BF-80DD-3A8B2F8D2699}"/>
              </a:ext>
            </a:extLst>
          </p:cNvPr>
          <p:cNvSpPr/>
          <p:nvPr/>
        </p:nvSpPr>
        <p:spPr>
          <a:xfrm>
            <a:off x="7729581" y="4139268"/>
            <a:ext cx="394282" cy="1661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5338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1C2A92-8F68-4142-A189-A2C821D99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Ďalšie parametre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B2B63F5-CC87-4294-8079-DF6AB264B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Rozsah </a:t>
            </a:r>
            <a:r>
              <a:rPr lang="sk-SK" dirty="0" err="1"/>
              <a:t>pracov</a:t>
            </a:r>
            <a:r>
              <a:rPr lang="en-US" dirty="0"/>
              <a:t>n</a:t>
            </a:r>
            <a:r>
              <a:rPr lang="sk-SK" dirty="0" err="1"/>
              <a:t>ých</a:t>
            </a:r>
            <a:r>
              <a:rPr lang="sk-SK" dirty="0"/>
              <a:t> teplôt</a:t>
            </a:r>
          </a:p>
          <a:p>
            <a:pPr lvl="1"/>
            <a:r>
              <a:rPr lang="sk-SK" dirty="0"/>
              <a:t>S teplotou sa čiastočne menia aj ostatné parameter obvodu</a:t>
            </a:r>
          </a:p>
          <a:p>
            <a:pPr lvl="1"/>
            <a:r>
              <a:rPr lang="sk-SK" dirty="0"/>
              <a:t>Obvody sa vyrábajú vo verziách pre rôzne teplotné rozsahy</a:t>
            </a:r>
          </a:p>
          <a:p>
            <a:pPr lvl="2"/>
            <a:r>
              <a:rPr lang="sk-SK" dirty="0"/>
              <a:t>Napr. TTL rad 54…. -55 - +128°C, 74… 0 - +70°C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87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FD4722-3EDC-4B21-9EC1-87253C92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</a:t>
            </a:r>
            <a:r>
              <a:rPr lang="en-US" dirty="0"/>
              <a:t>u</a:t>
            </a:r>
            <a:r>
              <a:rPr lang="sk-SK" dirty="0" err="1"/>
              <a:t>zdrenie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5695591-B88B-4D55-AC6B-C4A5FD0E3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127908" cy="1773251"/>
          </a:xfrm>
        </p:spPr>
        <p:txBody>
          <a:bodyPr>
            <a:normAutofit fontScale="70000" lnSpcReduction="20000"/>
          </a:bodyPr>
          <a:lstStyle/>
          <a:p>
            <a:r>
              <a:rPr lang="sk-SK" dirty="0"/>
              <a:t>Rovnaké obvody môžu byť </a:t>
            </a:r>
            <a:r>
              <a:rPr lang="sk-SK" dirty="0" err="1"/>
              <a:t>puzdrené</a:t>
            </a:r>
            <a:r>
              <a:rPr lang="sk-SK" dirty="0"/>
              <a:t> v rôznych typoch puzdier</a:t>
            </a:r>
          </a:p>
          <a:p>
            <a:r>
              <a:rPr lang="sk-SK" dirty="0"/>
              <a:t>Puzdro môže určovať niektoré medzné hodnoty použitia obvodu, napr. Max stratový výkon, rozsah pracovných teplôt a pod.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AB7B0BB6-612A-4581-9405-FF53FD9D2F7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5227473" y="1144501"/>
            <a:ext cx="3342591" cy="2603557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E65881C4-1BCE-409B-81C7-95A4410A5834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3971242" y="4180192"/>
            <a:ext cx="4598822" cy="2248671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59E8AC58-24C3-4EFB-946F-1EF05D94A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199" y="4103304"/>
            <a:ext cx="3342592" cy="257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3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B149E6-8671-48FB-9798-27256DBAF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Realizácie logických obvodov</a:t>
            </a:r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F3EBF14-6CF5-4561-9F74-E6BE6A43E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V súčasnosti sa najčastejšie používajú</a:t>
            </a:r>
          </a:p>
          <a:p>
            <a:pPr lvl="1"/>
            <a:r>
              <a:rPr lang="sk-SK" b="1" dirty="0"/>
              <a:t>TTL</a:t>
            </a:r>
            <a:r>
              <a:rPr lang="sk-SK" dirty="0"/>
              <a:t> (</a:t>
            </a:r>
            <a:r>
              <a:rPr lang="sk-SK" dirty="0" err="1"/>
              <a:t>transistor-transistor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) v rôznych alternatívach. </a:t>
            </a:r>
          </a:p>
          <a:p>
            <a:pPr lvl="2"/>
            <a:r>
              <a:rPr lang="sk-SK" dirty="0" err="1"/>
              <a:t>Nízkopríkonové</a:t>
            </a:r>
            <a:r>
              <a:rPr lang="sk-SK" dirty="0"/>
              <a:t> TTL (L), </a:t>
            </a:r>
          </a:p>
          <a:p>
            <a:pPr lvl="2"/>
            <a:r>
              <a:rPr lang="sk-SK" dirty="0"/>
              <a:t>Rýchle TTL (H)</a:t>
            </a:r>
          </a:p>
          <a:p>
            <a:pPr lvl="2"/>
            <a:r>
              <a:rPr lang="sk-SK" dirty="0" err="1"/>
              <a:t>Schottky</a:t>
            </a:r>
            <a:r>
              <a:rPr lang="sk-SK" dirty="0"/>
              <a:t> TTL (S), rýchle ale s väčším príkonom</a:t>
            </a:r>
          </a:p>
          <a:p>
            <a:pPr lvl="2"/>
            <a:r>
              <a:rPr lang="sk-SK" dirty="0" err="1"/>
              <a:t>Nízkopríkonové</a:t>
            </a:r>
            <a:r>
              <a:rPr lang="sk-SK" dirty="0"/>
              <a:t> </a:t>
            </a:r>
            <a:r>
              <a:rPr lang="sk-SK" dirty="0" err="1"/>
              <a:t>Schottky</a:t>
            </a:r>
            <a:r>
              <a:rPr lang="sk-SK" dirty="0"/>
              <a:t> TTL (LS) </a:t>
            </a:r>
          </a:p>
          <a:p>
            <a:pPr lvl="2"/>
            <a:r>
              <a:rPr lang="sk-SK" dirty="0"/>
              <a:t>Rýchle (F).</a:t>
            </a:r>
          </a:p>
          <a:p>
            <a:pPr lvl="2"/>
            <a:r>
              <a:rPr lang="sk-SK" dirty="0"/>
              <a:t>Nízkonapäťové TTL (LVTTL) pre 3.3V napájanie</a:t>
            </a:r>
          </a:p>
          <a:p>
            <a:pPr lvl="1"/>
            <a:r>
              <a:rPr lang="sk-SK" b="1" dirty="0"/>
              <a:t>CMOS</a:t>
            </a:r>
            <a:r>
              <a:rPr lang="sk-SK" dirty="0"/>
              <a:t> (</a:t>
            </a:r>
            <a:r>
              <a:rPr lang="sk-SK" dirty="0" err="1"/>
              <a:t>complemetary</a:t>
            </a:r>
            <a:r>
              <a:rPr lang="sk-SK" dirty="0"/>
              <a:t> metal-oxid </a:t>
            </a:r>
            <a:r>
              <a:rPr lang="sk-SK" dirty="0" err="1"/>
              <a:t>semiconductor</a:t>
            </a:r>
            <a:r>
              <a:rPr lang="sk-SK" dirty="0"/>
              <a:t>) realizované pre rôzne napájacie napätia aj ako </a:t>
            </a:r>
            <a:r>
              <a:rPr lang="sk-SK" dirty="0" err="1"/>
              <a:t>nízkopríkonový</a:t>
            </a:r>
            <a:r>
              <a:rPr lang="sk-SK" dirty="0"/>
              <a:t> ekvivalent TTL (HCT)</a:t>
            </a:r>
          </a:p>
          <a:p>
            <a:pPr lvl="1"/>
            <a:r>
              <a:rPr lang="sk-SK" dirty="0"/>
              <a:t>ECL, DTL, RTL, ...</a:t>
            </a:r>
          </a:p>
        </p:txBody>
      </p:sp>
    </p:spTree>
    <p:extLst>
      <p:ext uri="{BB962C8B-B14F-4D97-AF65-F5344CB8AC3E}">
        <p14:creationId xmlns:p14="http://schemas.microsoft.com/office/powerpoint/2010/main" val="190717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E5029B-9A13-4DAF-AAF8-7CADDE1F5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927" y="20840"/>
            <a:ext cx="7886700" cy="985839"/>
          </a:xfrm>
        </p:spPr>
        <p:txBody>
          <a:bodyPr/>
          <a:lstStyle/>
          <a:p>
            <a:r>
              <a:rPr lang="sk-SK" dirty="0"/>
              <a:t>Princíp TTL</a:t>
            </a:r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772EFF6-77C7-48F6-88BE-11F3BEAD8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145" y="1217142"/>
            <a:ext cx="7886700" cy="3305430"/>
          </a:xfrm>
        </p:spPr>
        <p:txBody>
          <a:bodyPr>
            <a:normAutofit fontScale="70000" lnSpcReduction="20000"/>
          </a:bodyPr>
          <a:lstStyle/>
          <a:p>
            <a:r>
              <a:rPr lang="sk-SK" dirty="0"/>
              <a:t>Základná štruktúra TTL hradla:</a:t>
            </a:r>
          </a:p>
          <a:p>
            <a:pPr lvl="1"/>
            <a:r>
              <a:rPr lang="sk-SK" dirty="0" err="1"/>
              <a:t>Viacemitorový</a:t>
            </a:r>
            <a:r>
              <a:rPr lang="sk-SK" dirty="0"/>
              <a:t> tranzistor na vstupe vytvárajúca operáciu AND</a:t>
            </a:r>
          </a:p>
          <a:p>
            <a:pPr lvl="1"/>
            <a:r>
              <a:rPr lang="sk-SK" dirty="0"/>
              <a:t>Výstup tzv. Totem, </a:t>
            </a:r>
          </a:p>
          <a:p>
            <a:pPr lvl="1"/>
            <a:r>
              <a:rPr lang="sk-SK" dirty="0"/>
              <a:t>Špeciálny prípad riešenia výstupu: otvorený kolektor</a:t>
            </a:r>
          </a:p>
          <a:p>
            <a:pPr lvl="2"/>
            <a:r>
              <a:rPr lang="sk-SK" dirty="0"/>
              <a:t>Priame </a:t>
            </a:r>
            <a:r>
              <a:rPr lang="sk-SK" dirty="0" err="1"/>
              <a:t>spínamie</a:t>
            </a:r>
            <a:r>
              <a:rPr lang="sk-SK" dirty="0"/>
              <a:t> záťaže rádovo 100mA</a:t>
            </a:r>
          </a:p>
          <a:p>
            <a:pPr lvl="2"/>
            <a:r>
              <a:rPr lang="sk-SK" dirty="0"/>
              <a:t>Paralelné spojenie viacerých výstupov na spoločnú externú záťaž R pre </a:t>
            </a:r>
            <a:r>
              <a:rPr lang="sk-SK" dirty="0" err="1"/>
              <a:t>vyvorenie</a:t>
            </a:r>
            <a:r>
              <a:rPr lang="sk-SK" dirty="0"/>
              <a:t> log. Operácie AND</a:t>
            </a:r>
          </a:p>
          <a:p>
            <a:pPr lvl="1"/>
            <a:r>
              <a:rPr lang="sk-SK" dirty="0"/>
              <a:t>Napájacie napätie 5V s toleranciou 0,25V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 0.5V </a:t>
            </a:r>
            <a:r>
              <a:rPr lang="en-US" dirty="0" err="1"/>
              <a:t>podľa</a:t>
            </a:r>
            <a:r>
              <a:rPr lang="en-US" dirty="0"/>
              <a:t> </a:t>
            </a:r>
            <a:r>
              <a:rPr lang="en-US" dirty="0" err="1"/>
              <a:t>typovej</a:t>
            </a:r>
            <a:r>
              <a:rPr lang="en-US" dirty="0"/>
              <a:t> </a:t>
            </a:r>
            <a:r>
              <a:rPr lang="en-US" dirty="0" err="1"/>
              <a:t>rady</a:t>
            </a:r>
            <a:r>
              <a:rPr lang="en-US" dirty="0"/>
              <a:t> 54…, resp 74…</a:t>
            </a:r>
            <a:endParaRPr lang="sk-SK" dirty="0"/>
          </a:p>
          <a:p>
            <a:pPr lvl="1"/>
            <a:r>
              <a:rPr lang="sk-SK" dirty="0"/>
              <a:t>V porovnaní s CMOS väčší príkon</a:t>
            </a:r>
          </a:p>
          <a:p>
            <a:pPr lvl="1"/>
            <a:r>
              <a:rPr lang="sk-SK" dirty="0"/>
              <a:t>Vo všeobecnosti rýchlejšie ako CMOS (podľa verzie hodiny aj viac ako 100MHz)</a:t>
            </a:r>
          </a:p>
          <a:p>
            <a:pPr lvl="1"/>
            <a:r>
              <a:rPr lang="sk-SK" dirty="0"/>
              <a:t>U niektorých obvodov hlavne určených pre </a:t>
            </a:r>
            <a:r>
              <a:rPr lang="sk-SK" dirty="0" err="1"/>
              <a:t>zbernicové</a:t>
            </a:r>
            <a:r>
              <a:rPr lang="sk-SK" dirty="0"/>
              <a:t> aplikácie možnosť uviesť výstup do tzv. Tretieho stavu = stav vysokej impedancie na výstupe (</a:t>
            </a:r>
            <a:r>
              <a:rPr lang="sk-SK" dirty="0" err="1"/>
              <a:t>High</a:t>
            </a:r>
            <a:r>
              <a:rPr lang="sk-SK" dirty="0"/>
              <a:t> Z  - odpojenie výstupu)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572A8A1B-635F-4E4E-8F4F-4E93D8AFB05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366062" y="4522572"/>
            <a:ext cx="3585649" cy="1927240"/>
          </a:xfrm>
          <a:prstGeom prst="rect">
            <a:avLst/>
          </a:prstGeom>
        </p:spPr>
      </p:pic>
      <p:grpSp>
        <p:nvGrpSpPr>
          <p:cNvPr id="12" name="Skupina 11">
            <a:extLst>
              <a:ext uri="{FF2B5EF4-FFF2-40B4-BE49-F238E27FC236}">
                <a16:creationId xmlns:a16="http://schemas.microsoft.com/office/drawing/2014/main" id="{C24FF42F-B1EB-49E9-82EB-5274D87C2A22}"/>
              </a:ext>
            </a:extLst>
          </p:cNvPr>
          <p:cNvGrpSpPr/>
          <p:nvPr/>
        </p:nvGrpSpPr>
        <p:grpSpPr>
          <a:xfrm>
            <a:off x="88268" y="4575326"/>
            <a:ext cx="2449268" cy="2009705"/>
            <a:chOff x="659039" y="4207191"/>
            <a:chExt cx="2899877" cy="2556894"/>
          </a:xfrm>
        </p:grpSpPr>
        <p:sp>
          <p:nvSpPr>
            <p:cNvPr id="4" name="object 66">
              <a:extLst>
                <a:ext uri="{FF2B5EF4-FFF2-40B4-BE49-F238E27FC236}">
                  <a16:creationId xmlns:a16="http://schemas.microsoft.com/office/drawing/2014/main" id="{5BFE4237-ECDE-4C42-88C9-41180A61FEE7}"/>
                </a:ext>
              </a:extLst>
            </p:cNvPr>
            <p:cNvSpPr/>
            <p:nvPr/>
          </p:nvSpPr>
          <p:spPr>
            <a:xfrm>
              <a:off x="659039" y="4290097"/>
              <a:ext cx="2449843" cy="2202777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Obrázok 7">
              <a:extLst>
                <a:ext uri="{FF2B5EF4-FFF2-40B4-BE49-F238E27FC236}">
                  <a16:creationId xmlns:a16="http://schemas.microsoft.com/office/drawing/2014/main" id="{723A69FB-AEC0-4D82-83B1-1464464AD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810046" y="6473332"/>
              <a:ext cx="470050" cy="290753"/>
            </a:xfrm>
            <a:prstGeom prst="rect">
              <a:avLst/>
            </a:prstGeom>
          </p:spPr>
        </p:pic>
        <p:pic>
          <p:nvPicPr>
            <p:cNvPr id="10" name="Obrázok 9">
              <a:extLst>
                <a:ext uri="{FF2B5EF4-FFF2-40B4-BE49-F238E27FC236}">
                  <a16:creationId xmlns:a16="http://schemas.microsoft.com/office/drawing/2014/main" id="{A98E9565-34DD-4DC1-BD47-325028795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8761" y="4207191"/>
              <a:ext cx="851041" cy="138127"/>
            </a:xfrm>
            <a:prstGeom prst="rect">
              <a:avLst/>
            </a:prstGeom>
          </p:spPr>
        </p:pic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93BA4CF9-5B8E-4AE6-8835-616CE7F11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64853" y="4212577"/>
              <a:ext cx="1594063" cy="138127"/>
            </a:xfrm>
            <a:prstGeom prst="rect">
              <a:avLst/>
            </a:prstGeom>
          </p:spPr>
        </p:pic>
      </p:grpSp>
      <p:pic>
        <p:nvPicPr>
          <p:cNvPr id="13" name="Obrázok 12">
            <a:extLst>
              <a:ext uri="{FF2B5EF4-FFF2-40B4-BE49-F238E27FC236}">
                <a16:creationId xmlns:a16="http://schemas.microsoft.com/office/drawing/2014/main" id="{DC1CF7BE-04B6-46BE-93D9-46D42E94C2B7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-20000" contrast="40000"/>
          </a:blip>
          <a:stretch>
            <a:fillRect/>
          </a:stretch>
        </p:blipFill>
        <p:spPr>
          <a:xfrm>
            <a:off x="5876576" y="4437777"/>
            <a:ext cx="3059422" cy="2200008"/>
          </a:xfrm>
          <a:prstGeom prst="rect">
            <a:avLst/>
          </a:prstGeom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151A3171-772F-4E6E-B802-D6D7DF213F82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 bright="-20000" contrast="40000"/>
          </a:blip>
          <a:stretch>
            <a:fillRect/>
          </a:stretch>
        </p:blipFill>
        <p:spPr>
          <a:xfrm>
            <a:off x="7794946" y="376967"/>
            <a:ext cx="1349054" cy="210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697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E5029B-9A13-4DAF-AAF8-7CADDE1F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Princíp CMOS</a:t>
            </a:r>
            <a:r>
              <a:rPr lang="en-US" dirty="0"/>
              <a:t> a </a:t>
            </a:r>
            <a:r>
              <a:rPr lang="en-US" dirty="0" err="1"/>
              <a:t>BiCMOS</a:t>
            </a:r>
            <a:endParaRPr lang="en-US" dirty="0"/>
          </a:p>
        </p:txBody>
      </p:sp>
      <p:pic>
        <p:nvPicPr>
          <p:cNvPr id="6" name="Obrázok 5" descr="Obrázok, na ktorom je meter&#10;&#10;Automaticky generovaný popis">
            <a:extLst>
              <a:ext uri="{FF2B5EF4-FFF2-40B4-BE49-F238E27FC236}">
                <a16:creationId xmlns:a16="http://schemas.microsoft.com/office/drawing/2014/main" id="{7C7596F4-16FA-4A8C-95E3-62CF8AD47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047" y="1190530"/>
            <a:ext cx="1759884" cy="2645159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55251F43-EF9C-4585-8D9A-CA6EB78EE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64" y="4332610"/>
            <a:ext cx="2609137" cy="242891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DBA384EF-D33D-4F3D-9B11-1C87F729225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-20000" contrast="40000"/>
          </a:blip>
          <a:stretch>
            <a:fillRect/>
          </a:stretch>
        </p:blipFill>
        <p:spPr>
          <a:xfrm>
            <a:off x="4730811" y="4024676"/>
            <a:ext cx="4464166" cy="2833324"/>
          </a:xfrm>
          <a:prstGeom prst="rect">
            <a:avLst/>
          </a:prstGeom>
        </p:spPr>
      </p:pic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772EFF6-77C7-48F6-88BE-11F3BEAD8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53" y="1475128"/>
            <a:ext cx="5787987" cy="2987816"/>
          </a:xfrm>
        </p:spPr>
        <p:txBody>
          <a:bodyPr>
            <a:normAutofit fontScale="85000" lnSpcReduction="10000"/>
          </a:bodyPr>
          <a:lstStyle/>
          <a:p>
            <a:r>
              <a:rPr lang="sk-SK" dirty="0"/>
              <a:t>Základná štruktúra CMOS</a:t>
            </a:r>
          </a:p>
          <a:p>
            <a:pPr lvl="1"/>
            <a:r>
              <a:rPr lang="sk-SK" dirty="0"/>
              <a:t>Komplementárna dvojica MOS FET tranzistorov</a:t>
            </a:r>
          </a:p>
          <a:p>
            <a:pPr lvl="1"/>
            <a:r>
              <a:rPr lang="sk-SK" dirty="0"/>
              <a:t>Alternatívy s napájaním 15V, 5V, 3,3, 2,5V, 1,25V</a:t>
            </a:r>
          </a:p>
          <a:p>
            <a:pPr lvl="1"/>
            <a:r>
              <a:rPr lang="sk-SK" dirty="0"/>
              <a:t>Príkon súvisí s frekvenciou zmien log. Úrovní</a:t>
            </a:r>
          </a:p>
          <a:p>
            <a:pPr lvl="1"/>
            <a:r>
              <a:rPr lang="sk-SK" dirty="0"/>
              <a:t>Typicky použiteľné podľa verzie do desiatok MHz</a:t>
            </a:r>
            <a:r>
              <a:rPr lang="en-US" dirty="0"/>
              <a:t> (</a:t>
            </a:r>
            <a:r>
              <a:rPr lang="en-US" dirty="0" err="1"/>
              <a:t>hodiny</a:t>
            </a:r>
            <a:r>
              <a:rPr lang="en-US" dirty="0"/>
              <a:t>)</a:t>
            </a:r>
            <a:endParaRPr lang="sk-SK" dirty="0"/>
          </a:p>
          <a:p>
            <a:pPr lvl="1"/>
            <a:r>
              <a:rPr lang="sk-SK" dirty="0" err="1"/>
              <a:t>BiCMOS</a:t>
            </a:r>
            <a:r>
              <a:rPr lang="sk-SK" dirty="0"/>
              <a:t> – kombinovaná logika, vstup CMOS, výstup TTL</a:t>
            </a:r>
          </a:p>
        </p:txBody>
      </p:sp>
    </p:spTree>
    <p:extLst>
      <p:ext uri="{BB962C8B-B14F-4D97-AF65-F5344CB8AC3E}">
        <p14:creationId xmlns:p14="http://schemas.microsoft.com/office/powerpoint/2010/main" val="28911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F9363B-8CC1-4AFB-AFC2-0D457609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Napájacie napätie</a:t>
            </a:r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6C7B5F2-372E-42C5-A960-EEA96C7A5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Napájanie logických obvodov sa pre prehľadnosť obyčajne nezakresľuje do schém</a:t>
            </a:r>
          </a:p>
          <a:p>
            <a:r>
              <a:rPr lang="sk-SK" dirty="0"/>
              <a:t>Veľkosť napätia a prúdový odber závisí najmä na technológii obvodu a u CMOS aj na pracovnej frekvencii.</a:t>
            </a:r>
          </a:p>
          <a:p>
            <a:r>
              <a:rPr lang="sk-SK" dirty="0"/>
              <a:t>Rozvod napájania môže predstavovať cestu pre rušenie – vhodný návrh plošného spoja, blokovanie keramickými kondenzátormi</a:t>
            </a:r>
          </a:p>
          <a:p>
            <a:r>
              <a:rPr lang="sk-SK" dirty="0"/>
              <a:t>Napájací zdroj stabilizovaný a vhodne výkonovo navrhnutý</a:t>
            </a:r>
          </a:p>
        </p:txBody>
      </p:sp>
    </p:spTree>
    <p:extLst>
      <p:ext uri="{BB962C8B-B14F-4D97-AF65-F5344CB8AC3E}">
        <p14:creationId xmlns:p14="http://schemas.microsoft.com/office/powerpoint/2010/main" val="663182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FB03D6-056C-427C-AA66-A88B9AA24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Úrovne H a L</a:t>
            </a:r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BFDED7F-EC15-46AE-AD00-FD8CEC604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47" y="1807694"/>
            <a:ext cx="4238766" cy="4685179"/>
          </a:xfrm>
        </p:spPr>
        <p:txBody>
          <a:bodyPr>
            <a:normAutofit fontScale="92500" lnSpcReduction="10000"/>
          </a:bodyPr>
          <a:lstStyle/>
          <a:p>
            <a:r>
              <a:rPr lang="sk-SK" dirty="0"/>
              <a:t>Sú určené druhom realizácie a napájacím napätím</a:t>
            </a:r>
          </a:p>
          <a:p>
            <a:r>
              <a:rPr lang="sk-SK" dirty="0"/>
              <a:t>Intervaly sú inak definované na vstupe a výstupe obvodu</a:t>
            </a:r>
          </a:p>
          <a:p>
            <a:r>
              <a:rPr lang="sk-SK" b="1" dirty="0"/>
              <a:t>Logický zisk </a:t>
            </a:r>
            <a:r>
              <a:rPr lang="sk-SK" dirty="0"/>
              <a:t>udáva koľko ekvivalentných vstupov je možné pripojiť na jeden výstup pri zachovaní dostatočných napätí na vstupoch pre úrovne H a L</a:t>
            </a:r>
          </a:p>
          <a:p>
            <a:pPr lvl="1"/>
            <a:r>
              <a:rPr lang="sk-SK" dirty="0"/>
              <a:t>Je určený pomerom max. veľkostí výstupného a vstupného prúdu logického obvodu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815D6586-A401-44F5-8586-7B3CC92646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grayscl/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888" y="266325"/>
            <a:ext cx="4003823" cy="2162896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FA17208A-1476-40D1-A745-980A0EDD51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grayscl/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711" y="2429221"/>
            <a:ext cx="3910176" cy="2173064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AC31CE3F-6282-4A5F-8C2C-E6358D9061DE}"/>
              </a:ext>
            </a:extLst>
          </p:cNvPr>
          <p:cNvSpPr txBox="1"/>
          <p:nvPr/>
        </p:nvSpPr>
        <p:spPr>
          <a:xfrm>
            <a:off x="6225153" y="266325"/>
            <a:ext cx="1649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CMOS</a:t>
            </a:r>
            <a:endParaRPr lang="en-US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BDA96444-4A4C-40AC-AAC0-53D3B7CE4FB9}"/>
              </a:ext>
            </a:extLst>
          </p:cNvPr>
          <p:cNvSpPr txBox="1"/>
          <p:nvPr/>
        </p:nvSpPr>
        <p:spPr>
          <a:xfrm>
            <a:off x="6487747" y="2613887"/>
            <a:ext cx="151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TTL</a:t>
            </a:r>
            <a:endParaRPr lang="en-US" dirty="0"/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3939B92B-9713-44F8-B2A4-0EFCEEFFF3A0}"/>
              </a:ext>
            </a:extLst>
          </p:cNvPr>
          <p:cNvGrpSpPr/>
          <p:nvPr/>
        </p:nvGrpSpPr>
        <p:grpSpPr>
          <a:xfrm>
            <a:off x="4349134" y="4957807"/>
            <a:ext cx="4554216" cy="1518072"/>
            <a:chOff x="4349134" y="4957807"/>
            <a:chExt cx="4554216" cy="1518072"/>
          </a:xfrm>
        </p:grpSpPr>
        <p:pic>
          <p:nvPicPr>
            <p:cNvPr id="8" name="Picture 2" descr="LogZisk">
              <a:extLst>
                <a:ext uri="{FF2B5EF4-FFF2-40B4-BE49-F238E27FC236}">
                  <a16:creationId xmlns:a16="http://schemas.microsoft.com/office/drawing/2014/main" id="{AAC43EB6-DF95-4DFA-994B-4A31EAD6A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134" y="4957807"/>
              <a:ext cx="4554216" cy="151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9" name="Object 55">
              <a:extLst>
                <a:ext uri="{FF2B5EF4-FFF2-40B4-BE49-F238E27FC236}">
                  <a16:creationId xmlns:a16="http://schemas.microsoft.com/office/drawing/2014/main" id="{C65D3A48-87F2-49C6-A122-B5494697A1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9016310"/>
                </p:ext>
              </p:extLst>
            </p:nvPr>
          </p:nvGraphicFramePr>
          <p:xfrm>
            <a:off x="4479574" y="5646076"/>
            <a:ext cx="779478" cy="6105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Rovnica" r:id="rId6" imgW="571252" imgH="444307" progId="Equation.3">
                    <p:embed/>
                  </p:oleObj>
                </mc:Choice>
                <mc:Fallback>
                  <p:oleObj name="Rovnica" r:id="rId6" imgW="571252" imgH="444307" progId="Equation.3">
                    <p:embed/>
                    <p:pic>
                      <p:nvPicPr>
                        <p:cNvPr id="3074" name="Object 55">
                          <a:extLst>
                            <a:ext uri="{FF2B5EF4-FFF2-40B4-BE49-F238E27FC236}">
                              <a16:creationId xmlns:a16="http://schemas.microsoft.com/office/drawing/2014/main" id="{323A286C-0348-489F-8A20-9E139D6CDC2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574" y="5646076"/>
                          <a:ext cx="779478" cy="61059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56">
              <a:extLst>
                <a:ext uri="{FF2B5EF4-FFF2-40B4-BE49-F238E27FC236}">
                  <a16:creationId xmlns:a16="http://schemas.microsoft.com/office/drawing/2014/main" id="{38D746AA-8268-40A7-A24D-31B2B97140B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0262492"/>
                </p:ext>
              </p:extLst>
            </p:nvPr>
          </p:nvGraphicFramePr>
          <p:xfrm>
            <a:off x="6855525" y="5668977"/>
            <a:ext cx="779477" cy="581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Rovnica" r:id="rId8" imgW="596641" imgH="444307" progId="Equation.3">
                    <p:embed/>
                  </p:oleObj>
                </mc:Choice>
                <mc:Fallback>
                  <p:oleObj name="Rovnica" r:id="rId8" imgW="596641" imgH="444307" progId="Equation.3">
                    <p:embed/>
                    <p:pic>
                      <p:nvPicPr>
                        <p:cNvPr id="3075" name="Object 56">
                          <a:extLst>
                            <a:ext uri="{FF2B5EF4-FFF2-40B4-BE49-F238E27FC236}">
                              <a16:creationId xmlns:a16="http://schemas.microsoft.com/office/drawing/2014/main" id="{8D626F59-BAA2-4E74-BB91-DCC01690E6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5525" y="5668977"/>
                          <a:ext cx="779477" cy="58136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817891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A4AF27-59BB-4C00-8C07-5E0137595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Šumová imunita</a:t>
            </a:r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A695CED-29B8-4285-86B9-4BDA175C0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Šumová imunita (</a:t>
            </a:r>
            <a:r>
              <a:rPr lang="sk-SK" dirty="0" err="1"/>
              <a:t>Noise</a:t>
            </a:r>
            <a:r>
              <a:rPr lang="sk-SK" dirty="0"/>
              <a:t> </a:t>
            </a:r>
            <a:r>
              <a:rPr lang="sk-SK" dirty="0" err="1"/>
              <a:t>Immunity</a:t>
            </a:r>
            <a:r>
              <a:rPr lang="sk-SK" dirty="0"/>
              <a:t>) opisuje odolnosť logických obvodov voči rušivým vplyvom (impulzom) pôsobiacim na vstupe.</a:t>
            </a:r>
          </a:p>
          <a:p>
            <a:r>
              <a:rPr lang="sk-SK" dirty="0"/>
              <a:t> Udáva sa vo voltoch a predstavuje maximálnu amplitúdu rušivého vplyvu, ktorý ešte nenaruší správnu činnosť logického obvodu.</a:t>
            </a:r>
          </a:p>
          <a:p>
            <a:endParaRPr lang="en-US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377CB2E0-FA69-4CAA-9E39-511BD6D32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06" y="4513899"/>
            <a:ext cx="4194846" cy="1402807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9A8368E9-63B4-48C1-B97A-AC4BD5901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100" y="4605906"/>
            <a:ext cx="3476250" cy="1310800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2AA41D8E-99C1-47A9-B1F3-ED12CFC2A69D}"/>
              </a:ext>
            </a:extLst>
          </p:cNvPr>
          <p:cNvSpPr txBox="1"/>
          <p:nvPr/>
        </p:nvSpPr>
        <p:spPr>
          <a:xfrm>
            <a:off x="395003" y="5992297"/>
            <a:ext cx="835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Ak rušenie prekročí hraničnú hodnotu môže spôsobiť chybnú úroveň na výstupe obvodu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24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DF7127-DEF4-494D-82A8-33B2C2782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Prevodová charakteristika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E556A10-9D61-49A8-B39A-E9D70328B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19076"/>
            <a:ext cx="4857750" cy="4873798"/>
          </a:xfrm>
        </p:spPr>
        <p:txBody>
          <a:bodyPr>
            <a:normAutofit fontScale="77500" lnSpcReduction="20000"/>
          </a:bodyPr>
          <a:lstStyle/>
          <a:p>
            <a:r>
              <a:rPr lang="sk-SK" dirty="0"/>
              <a:t>Prevodová charakteristika opisuje súvis napätia na výstupe voči napätiu na vstupe v statickom režime (jednosmerné napätia)</a:t>
            </a:r>
          </a:p>
          <a:p>
            <a:r>
              <a:rPr lang="sk-SK" dirty="0"/>
              <a:t>Nie je skoková (ideálna, podobná napäťovému </a:t>
            </a:r>
            <a:r>
              <a:rPr lang="sk-SK" dirty="0" err="1"/>
              <a:t>komparátoru</a:t>
            </a:r>
            <a:r>
              <a:rPr lang="sk-SK" dirty="0"/>
              <a:t>) ale v zakázanom pásme sa často obvod správa ako zosilňovač (kvázi lineárna prevodová charakteristika)</a:t>
            </a:r>
          </a:p>
          <a:p>
            <a:r>
              <a:rPr lang="sk-SK" dirty="0"/>
              <a:t>Exitujú obvody, ktorých vstup sa správa ako napäťový </a:t>
            </a:r>
            <a:r>
              <a:rPr lang="sk-SK" dirty="0" err="1"/>
              <a:t>komparátor</a:t>
            </a:r>
            <a:r>
              <a:rPr lang="sk-SK" dirty="0"/>
              <a:t> s </a:t>
            </a:r>
            <a:r>
              <a:rPr lang="sk-SK" dirty="0" err="1"/>
              <a:t>hysteréziou</a:t>
            </a:r>
            <a:r>
              <a:rPr lang="sk-SK" dirty="0"/>
              <a:t> (</a:t>
            </a:r>
            <a:r>
              <a:rPr lang="sk-SK" dirty="0" err="1"/>
              <a:t>Schmitt-Trigger</a:t>
            </a:r>
            <a:r>
              <a:rPr lang="sk-SK" dirty="0"/>
              <a:t>, napr. </a:t>
            </a:r>
            <a:r>
              <a:rPr lang="sk-SK" dirty="0" err="1"/>
              <a:t>Invertor</a:t>
            </a:r>
            <a:r>
              <a:rPr lang="sk-SK" dirty="0"/>
              <a:t> 7414)</a:t>
            </a:r>
          </a:p>
          <a:p>
            <a:pPr lvl="1"/>
            <a:r>
              <a:rPr lang="sk-SK" dirty="0"/>
              <a:t>vytvarovanie poškodených (zašumených, deformovaných) impulzov,</a:t>
            </a:r>
          </a:p>
          <a:p>
            <a:pPr lvl="1"/>
            <a:r>
              <a:rPr lang="sk-SK" dirty="0"/>
              <a:t>Zvýšenie šumovej imunity</a:t>
            </a:r>
          </a:p>
          <a:p>
            <a:pPr lvl="1"/>
            <a:r>
              <a:rPr lang="sk-SK" dirty="0"/>
              <a:t>Spracovanie impulzov s veľmi pomalými hranami</a:t>
            </a:r>
          </a:p>
          <a:p>
            <a:endParaRPr lang="en-US" dirty="0"/>
          </a:p>
        </p:txBody>
      </p:sp>
      <p:pic>
        <p:nvPicPr>
          <p:cNvPr id="4" name="Picture 2" descr="Prev CharTTL">
            <a:extLst>
              <a:ext uri="{FF2B5EF4-FFF2-40B4-BE49-F238E27FC236}">
                <a16:creationId xmlns:a16="http://schemas.microsoft.com/office/drawing/2014/main" id="{6E625249-099C-4DCB-A2CF-FE10E59BF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086" y="1513370"/>
            <a:ext cx="2529458" cy="237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E75488E7-86D0-4870-A5E2-205C1E061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6586" y="4039760"/>
            <a:ext cx="2529458" cy="231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618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F168E2-E8BB-495B-ADD6-89032AA80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Dynamické parametre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C8667A9-A21D-4F48-9C9C-5230F1D87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287299" cy="4351338"/>
          </a:xfrm>
        </p:spPr>
        <p:txBody>
          <a:bodyPr/>
          <a:lstStyle/>
          <a:p>
            <a:r>
              <a:rPr lang="sk-SK" dirty="0"/>
              <a:t>Viď definície z merania:</a:t>
            </a:r>
          </a:p>
          <a:p>
            <a:pPr lvl="1"/>
            <a:r>
              <a:rPr lang="sk-SK" dirty="0"/>
              <a:t>Oneskorenie</a:t>
            </a:r>
          </a:p>
          <a:p>
            <a:pPr lvl="1"/>
            <a:r>
              <a:rPr lang="sk-SK" dirty="0"/>
              <a:t>Doba čela a tyla impulzu</a:t>
            </a:r>
          </a:p>
          <a:p>
            <a:pPr lvl="1"/>
            <a:r>
              <a:rPr lang="sk-SK" dirty="0"/>
              <a:t>Šírka impulzu (minimálna aby obvod zareagoval – určuje maximálnu pracovnú frekvenciu)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7634A374-965B-4E67-ABE0-B505C898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374" y="1311450"/>
            <a:ext cx="3751200" cy="2773734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3F5D7432-54B0-47E2-A914-0E1393FB4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103" y="4425505"/>
            <a:ext cx="3047850" cy="163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0845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</TotalTime>
  <Words>701</Words>
  <Application>Microsoft Office PowerPoint</Application>
  <PresentationFormat>Prezentácia na obrazovke (4:3)</PresentationFormat>
  <Paragraphs>76</Paragraphs>
  <Slides>13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Motív Office</vt:lpstr>
      <vt:lpstr>Rovnica</vt:lpstr>
      <vt:lpstr>Základné operačné charakteristiky a parametre logických obvodov</vt:lpstr>
      <vt:lpstr>Realizácie logických obvodov</vt:lpstr>
      <vt:lpstr>Princíp TTL</vt:lpstr>
      <vt:lpstr>Princíp CMOS a BiCMOS</vt:lpstr>
      <vt:lpstr>Napájacie napätie</vt:lpstr>
      <vt:lpstr>Úrovne H a L</vt:lpstr>
      <vt:lpstr>Šumová imunita</vt:lpstr>
      <vt:lpstr>Prevodová charakteristika</vt:lpstr>
      <vt:lpstr>Dynamické parametre</vt:lpstr>
      <vt:lpstr>Hazardy</vt:lpstr>
      <vt:lpstr>Príklady vzniku hazardov</vt:lpstr>
      <vt:lpstr>Ďalšie parametre</vt:lpstr>
      <vt:lpstr>Puzdrenie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Základné operačné charakteristiky a parametre logických obvodov</dc:title>
  <dc:creator>jano.saliga@gmail.com</dc:creator>
  <cp:lastModifiedBy>Ján Šaliga</cp:lastModifiedBy>
  <cp:revision>31</cp:revision>
  <dcterms:created xsi:type="dcterms:W3CDTF">2019-10-30T18:48:03Z</dcterms:created>
  <dcterms:modified xsi:type="dcterms:W3CDTF">2019-11-06T10:57:28Z</dcterms:modified>
</cp:coreProperties>
</file>