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9" r:id="rId10"/>
    <p:sldId id="274" r:id="rId11"/>
    <p:sldId id="275" r:id="rId12"/>
    <p:sldId id="276" r:id="rId13"/>
    <p:sldId id="277" r:id="rId14"/>
    <p:sldId id="280" r:id="rId15"/>
    <p:sldId id="281" r:id="rId16"/>
    <p:sldId id="283" r:id="rId17"/>
    <p:sldId id="282" r:id="rId18"/>
    <p:sldId id="284" r:id="rId19"/>
    <p:sldId id="286" r:id="rId20"/>
    <p:sldId id="287" r:id="rId21"/>
    <p:sldId id="288" r:id="rId22"/>
    <p:sldId id="290" r:id="rId23"/>
    <p:sldId id="289" r:id="rId24"/>
    <p:sldId id="291" r:id="rId25"/>
    <p:sldId id="292" r:id="rId26"/>
  </p:sldIdLst>
  <p:sldSz cx="10693400" cy="7556500"/>
  <p:notesSz cx="10693400" cy="75565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50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79" cy="18891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10017" y="718819"/>
            <a:ext cx="8073365" cy="234025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10017" y="1742093"/>
            <a:ext cx="8073365" cy="15237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7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8276" y="2528822"/>
            <a:ext cx="6528424" cy="338302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9545" marR="12700" indent="-157480">
              <a:lnSpc>
                <a:spcPct val="100000"/>
              </a:lnSpc>
            </a:pPr>
            <a:r>
              <a:rPr sz="4400" dirty="0">
                <a:latin typeface="Arial"/>
                <a:cs typeface="Arial"/>
              </a:rPr>
              <a:t>A</a:t>
            </a:r>
            <a:r>
              <a:rPr sz="4400" spc="-5" dirty="0">
                <a:latin typeface="Arial"/>
                <a:cs typeface="Arial"/>
              </a:rPr>
              <a:t>L</a:t>
            </a:r>
            <a:r>
              <a:rPr sz="4400" spc="-10" dirty="0">
                <a:latin typeface="Arial"/>
                <a:cs typeface="Arial"/>
              </a:rPr>
              <a:t>G</a:t>
            </a:r>
            <a:r>
              <a:rPr sz="4400" spc="0" dirty="0">
                <a:latin typeface="Arial"/>
                <a:cs typeface="Arial"/>
              </a:rPr>
              <a:t>EBRY</a:t>
            </a:r>
            <a:r>
              <a:rPr lang="sk-SK" sz="4400" spc="0" dirty="0">
                <a:latin typeface="Arial"/>
                <a:cs typeface="Arial"/>
              </a:rPr>
              <a:t>,</a:t>
            </a:r>
            <a:r>
              <a:rPr sz="4400" spc="-25" dirty="0">
                <a:latin typeface="Arial"/>
                <a:cs typeface="Arial"/>
              </a:rPr>
              <a:t> </a:t>
            </a:r>
            <a:r>
              <a:rPr sz="4400" spc="-5" dirty="0">
                <a:latin typeface="Arial"/>
                <a:cs typeface="Arial"/>
              </a:rPr>
              <a:t>L</a:t>
            </a:r>
            <a:r>
              <a:rPr sz="4400" spc="-10" dirty="0">
                <a:latin typeface="Arial"/>
                <a:cs typeface="Arial"/>
              </a:rPr>
              <a:t>OG</a:t>
            </a:r>
            <a:r>
              <a:rPr sz="4400" spc="-5" dirty="0">
                <a:latin typeface="Arial"/>
                <a:cs typeface="Arial"/>
              </a:rPr>
              <a:t>I</a:t>
            </a:r>
            <a:r>
              <a:rPr sz="4400" spc="0" dirty="0">
                <a:latin typeface="Arial"/>
                <a:cs typeface="Arial"/>
              </a:rPr>
              <a:t>KY</a:t>
            </a:r>
            <a:r>
              <a:rPr lang="en-US" sz="4400" spc="0" dirty="0">
                <a:latin typeface="Arial"/>
                <a:cs typeface="Arial"/>
              </a:rPr>
              <a:t>,</a:t>
            </a:r>
            <a:r>
              <a:rPr sz="4400" spc="15" dirty="0">
                <a:latin typeface="Arial"/>
                <a:cs typeface="Arial"/>
              </a:rPr>
              <a:t> </a:t>
            </a:r>
            <a:r>
              <a:rPr sz="4400" spc="0" dirty="0">
                <a:latin typeface="Arial"/>
                <a:cs typeface="Arial"/>
              </a:rPr>
              <a:t> </a:t>
            </a:r>
            <a:r>
              <a:rPr sz="4400" spc="-5" dirty="0">
                <a:latin typeface="Arial"/>
                <a:cs typeface="Arial"/>
              </a:rPr>
              <a:t>L</a:t>
            </a:r>
            <a:r>
              <a:rPr sz="4400" spc="-10" dirty="0">
                <a:latin typeface="Arial"/>
                <a:cs typeface="Arial"/>
              </a:rPr>
              <a:t>OG</a:t>
            </a:r>
            <a:r>
              <a:rPr sz="4400" spc="-5" dirty="0">
                <a:latin typeface="Arial"/>
                <a:cs typeface="Arial"/>
              </a:rPr>
              <a:t>I</a:t>
            </a:r>
            <a:r>
              <a:rPr sz="4400" spc="0" dirty="0">
                <a:latin typeface="Arial"/>
                <a:cs typeface="Arial"/>
              </a:rPr>
              <a:t>CKÉ</a:t>
            </a:r>
            <a:r>
              <a:rPr sz="4400" spc="-10" dirty="0">
                <a:latin typeface="Arial"/>
                <a:cs typeface="Arial"/>
              </a:rPr>
              <a:t> </a:t>
            </a:r>
            <a:r>
              <a:rPr sz="4400" spc="-5" dirty="0">
                <a:latin typeface="Arial"/>
                <a:cs typeface="Arial"/>
              </a:rPr>
              <a:t>F</a:t>
            </a:r>
            <a:r>
              <a:rPr sz="4400" spc="0" dirty="0">
                <a:latin typeface="Arial"/>
                <a:cs typeface="Arial"/>
              </a:rPr>
              <a:t>UNKC</a:t>
            </a:r>
            <a:r>
              <a:rPr sz="4400" spc="-5" dirty="0">
                <a:latin typeface="Arial"/>
                <a:cs typeface="Arial"/>
              </a:rPr>
              <a:t>I</a:t>
            </a:r>
            <a:r>
              <a:rPr sz="4400" spc="0" dirty="0">
                <a:latin typeface="Arial"/>
                <a:cs typeface="Arial"/>
              </a:rPr>
              <a:t>E</a:t>
            </a:r>
            <a:r>
              <a:rPr lang="en-US" sz="4400" spc="0" dirty="0">
                <a:latin typeface="Arial"/>
                <a:cs typeface="Arial"/>
              </a:rPr>
              <a:t>, KÓDY A ČÍSLA</a:t>
            </a:r>
            <a:endParaRPr sz="4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3700" y="718819"/>
            <a:ext cx="10058399" cy="9480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4400" dirty="0">
                <a:latin typeface="Arial"/>
                <a:ea typeface="+mj-ea"/>
                <a:cs typeface="Arial"/>
              </a:rPr>
              <a:t>Grafické znázornenie </a:t>
            </a:r>
            <a:r>
              <a:rPr sz="4400" dirty="0" err="1">
                <a:latin typeface="Arial"/>
                <a:ea typeface="+mj-ea"/>
                <a:cs typeface="Arial"/>
              </a:rPr>
              <a:t>logických</a:t>
            </a:r>
            <a:r>
              <a:rPr sz="4400" dirty="0">
                <a:latin typeface="Arial"/>
                <a:ea typeface="+mj-ea"/>
                <a:cs typeface="Arial"/>
              </a:rPr>
              <a:t> </a:t>
            </a:r>
            <a:r>
              <a:rPr sz="4400" dirty="0" err="1">
                <a:latin typeface="Arial"/>
                <a:ea typeface="+mj-ea"/>
                <a:cs typeface="Arial"/>
              </a:rPr>
              <a:t>funkcií</a:t>
            </a:r>
            <a:endParaRPr sz="4400" dirty="0">
              <a:latin typeface="Arial"/>
              <a:ea typeface="+mj-ea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43463" y="1833372"/>
            <a:ext cx="8281416" cy="48493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0016" y="718819"/>
            <a:ext cx="8380083" cy="935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ts val="650"/>
              </a:lnSpc>
              <a:spcBef>
                <a:spcPts val="21"/>
              </a:spcBef>
            </a:pPr>
            <a:endParaRPr sz="650" dirty="0"/>
          </a:p>
          <a:p>
            <a:pPr marL="12700" algn="ctr"/>
            <a:r>
              <a:rPr lang="sk-SK" sz="4400" dirty="0">
                <a:latin typeface="Arial"/>
                <a:cs typeface="Arial"/>
              </a:rPr>
              <a:t>Zápis logických funkcií  - </a:t>
            </a:r>
            <a:r>
              <a:rPr lang="sk-SK" sz="4400" dirty="0" err="1">
                <a:latin typeface="Arial"/>
                <a:ea typeface="+mj-ea"/>
                <a:cs typeface="Arial"/>
              </a:rPr>
              <a:t>Vennove</a:t>
            </a:r>
            <a:r>
              <a:rPr lang="sk-SK" sz="4400" dirty="0">
                <a:latin typeface="Arial"/>
                <a:ea typeface="+mj-ea"/>
                <a:cs typeface="Arial"/>
              </a:rPr>
              <a:t> diagramy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10016" y="2449512"/>
            <a:ext cx="7467600" cy="1524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200"/>
              </a:lnSpc>
            </a:pPr>
            <a:r>
              <a:rPr sz="2800" spc="-10" dirty="0">
                <a:latin typeface="Arial"/>
                <a:cs typeface="Arial"/>
              </a:rPr>
              <a:t>- 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spc="0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ini</a:t>
            </a:r>
            <a:r>
              <a:rPr sz="2400" spc="0" dirty="0">
                <a:latin typeface="Arial"/>
                <a:cs typeface="Arial"/>
              </a:rPr>
              <a:t>č</a:t>
            </a:r>
            <a:r>
              <a:rPr sz="2400" spc="-5" dirty="0">
                <a:latin typeface="Arial"/>
                <a:cs typeface="Arial"/>
              </a:rPr>
              <a:t>n</a:t>
            </a:r>
            <a:r>
              <a:rPr sz="2400" spc="0" dirty="0">
                <a:latin typeface="Arial"/>
                <a:cs typeface="Arial"/>
              </a:rPr>
              <a:t>á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obla</a:t>
            </a:r>
            <a:r>
              <a:rPr sz="2400" spc="0" dirty="0">
                <a:latin typeface="Arial"/>
                <a:cs typeface="Arial"/>
              </a:rPr>
              <a:t>sť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un</a:t>
            </a:r>
            <a:r>
              <a:rPr sz="2400" spc="0" dirty="0">
                <a:latin typeface="Arial"/>
                <a:cs typeface="Arial"/>
              </a:rPr>
              <a:t>kc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e 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0" dirty="0">
                <a:latin typeface="Arial"/>
                <a:cs typeface="Arial"/>
              </a:rPr>
              <a:t>e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ed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en</a:t>
            </a:r>
            <a:r>
              <a:rPr sz="2400" spc="0" dirty="0">
                <a:latin typeface="Arial"/>
                <a:cs typeface="Arial"/>
              </a:rPr>
              <a:t>á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inn</a:t>
            </a:r>
            <a:r>
              <a:rPr sz="2400" spc="0" dirty="0">
                <a:latin typeface="Arial"/>
                <a:cs typeface="Arial"/>
              </a:rPr>
              <a:t>ým </a:t>
            </a:r>
            <a:r>
              <a:rPr sz="2400" spc="-5" dirty="0">
                <a:latin typeface="Arial"/>
                <a:cs typeface="Arial"/>
              </a:rPr>
              <a:t>ú</a:t>
            </a:r>
            <a:r>
              <a:rPr sz="2400" spc="0" dirty="0">
                <a:latin typeface="Arial"/>
                <a:cs typeface="Arial"/>
              </a:rPr>
              <a:t>tv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m,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č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k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ž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spc="0" dirty="0">
                <a:latin typeface="Arial"/>
                <a:cs typeface="Arial"/>
              </a:rPr>
              <a:t>j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enne</a:t>
            </a:r>
            <a:r>
              <a:rPr sz="2400" spc="0" dirty="0">
                <a:latin typeface="Arial"/>
                <a:cs typeface="Arial"/>
              </a:rPr>
              <a:t>j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sú v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t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mto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ú</a:t>
            </a:r>
            <a:r>
              <a:rPr sz="2400" spc="0" dirty="0">
                <a:latin typeface="Arial"/>
                <a:cs typeface="Arial"/>
              </a:rPr>
              <a:t>tv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re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aden</a:t>
            </a:r>
            <a:r>
              <a:rPr sz="2400" spc="0" dirty="0">
                <a:latin typeface="Arial"/>
                <a:cs typeface="Arial"/>
              </a:rPr>
              <a:t>é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</a:t>
            </a:r>
            <a:r>
              <a:rPr sz="2400" spc="0" dirty="0">
                <a:latin typeface="Arial"/>
                <a:cs typeface="Arial"/>
              </a:rPr>
              <a:t>ve </a:t>
            </a:r>
            <a:r>
              <a:rPr sz="2400" spc="-5" dirty="0">
                <a:latin typeface="Arial"/>
                <a:cs typeface="Arial"/>
              </a:rPr>
              <a:t>obla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-5" dirty="0">
                <a:latin typeface="Arial"/>
                <a:cs typeface="Arial"/>
              </a:rPr>
              <a:t>edne</a:t>
            </a:r>
            <a:r>
              <a:rPr sz="2400" spc="0" dirty="0">
                <a:latin typeface="Arial"/>
                <a:cs typeface="Arial"/>
              </a:rPr>
              <a:t>j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obla</a:t>
            </a:r>
            <a:r>
              <a:rPr sz="2400" spc="0" dirty="0">
                <a:latin typeface="Arial"/>
                <a:cs typeface="Arial"/>
              </a:rPr>
              <a:t>sti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enn</a:t>
            </a:r>
            <a:r>
              <a:rPr sz="2400" spc="0" dirty="0">
                <a:latin typeface="Arial"/>
                <a:cs typeface="Arial"/>
              </a:rPr>
              <a:t>á </a:t>
            </a:r>
            <a:r>
              <a:rPr sz="2400" spc="-5" dirty="0">
                <a:latin typeface="Arial"/>
                <a:cs typeface="Arial"/>
              </a:rPr>
              <a:t>nadobúd</a:t>
            </a:r>
            <a:r>
              <a:rPr sz="2400" spc="0" dirty="0">
                <a:latin typeface="Arial"/>
                <a:cs typeface="Arial"/>
              </a:rPr>
              <a:t>a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hodno</a:t>
            </a:r>
            <a:r>
              <a:rPr sz="2400" spc="0" dirty="0">
                <a:latin typeface="Arial"/>
                <a:cs typeface="Arial"/>
              </a:rPr>
              <a:t>tu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1</a:t>
            </a:r>
            <a:r>
              <a:rPr sz="2400" spc="0" dirty="0">
                <a:latin typeface="Arial"/>
                <a:cs typeface="Arial"/>
              </a:rPr>
              <a:t>,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uhe</a:t>
            </a:r>
            <a:r>
              <a:rPr sz="2400" spc="0" dirty="0">
                <a:latin typeface="Arial"/>
                <a:cs typeface="Arial"/>
              </a:rPr>
              <a:t>j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0</a:t>
            </a:r>
            <a:r>
              <a:rPr sz="2400" spc="0" dirty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27300" y="4768850"/>
            <a:ext cx="5399532" cy="1978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2900" y="297864"/>
            <a:ext cx="7543800" cy="935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spcBef>
                <a:spcPts val="21"/>
              </a:spcBef>
            </a:pPr>
            <a:endParaRPr lang="sk-SK" sz="650" dirty="0"/>
          </a:p>
          <a:p>
            <a:pPr marL="12700" algn="ctr"/>
            <a:r>
              <a:rPr lang="sk-SK" sz="4400" dirty="0">
                <a:latin typeface="Arial"/>
                <a:cs typeface="Arial"/>
              </a:rPr>
              <a:t>Zápis logických funkcií  - </a:t>
            </a:r>
            <a:r>
              <a:rPr lang="sk-SK" sz="4400" dirty="0" err="1">
                <a:latin typeface="Arial"/>
                <a:ea typeface="+mj-ea"/>
                <a:cs typeface="Arial"/>
              </a:rPr>
              <a:t>Karnaughove</a:t>
            </a:r>
            <a:r>
              <a:rPr lang="sk-SK" sz="4400" dirty="0">
                <a:latin typeface="Arial"/>
                <a:ea typeface="+mj-ea"/>
                <a:cs typeface="Arial"/>
              </a:rPr>
              <a:t> mapy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22301" y="1742093"/>
            <a:ext cx="9448800" cy="15237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200"/>
              </a:lnSpc>
            </a:pPr>
            <a:r>
              <a:rPr sz="2800" spc="-10" dirty="0">
                <a:latin typeface="Arial"/>
                <a:cs typeface="Arial"/>
              </a:rPr>
              <a:t>- </a:t>
            </a:r>
            <a:r>
              <a:rPr sz="2400" spc="0" dirty="0">
                <a:latin typeface="Arial"/>
                <a:cs typeface="Arial"/>
              </a:rPr>
              <a:t>sú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od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oden</a:t>
            </a:r>
            <a:r>
              <a:rPr sz="2400" spc="0" dirty="0">
                <a:latin typeface="Arial"/>
                <a:cs typeface="Arial"/>
              </a:rPr>
              <a:t>é</a:t>
            </a:r>
            <a:r>
              <a:rPr sz="2400" spc="3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z</a:t>
            </a:r>
            <a:r>
              <a:rPr sz="2400" i="1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Veno</a:t>
            </a:r>
            <a:r>
              <a:rPr sz="2400" spc="0" dirty="0">
                <a:latin typeface="Arial"/>
                <a:cs typeface="Arial"/>
              </a:rPr>
              <a:t>vých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diag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v.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Ka</a:t>
            </a:r>
            <a:r>
              <a:rPr sz="2400" spc="0" dirty="0">
                <a:latin typeface="Arial"/>
                <a:cs typeface="Arial"/>
              </a:rPr>
              <a:t>ž</a:t>
            </a:r>
            <a:r>
              <a:rPr sz="2400" spc="-5" dirty="0">
                <a:latin typeface="Arial"/>
                <a:cs typeface="Arial"/>
              </a:rPr>
              <a:t>de</a:t>
            </a:r>
            <a:r>
              <a:rPr sz="2400" spc="0" dirty="0">
                <a:latin typeface="Arial"/>
                <a:cs typeface="Arial"/>
              </a:rPr>
              <a:t>j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obla</a:t>
            </a:r>
            <a:r>
              <a:rPr sz="2400" spc="0" dirty="0">
                <a:latin typeface="Arial"/>
                <a:cs typeface="Arial"/>
              </a:rPr>
              <a:t>sti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z </a:t>
            </a:r>
            <a:r>
              <a:rPr sz="2400" spc="-5" dirty="0">
                <a:latin typeface="Arial"/>
                <a:cs typeface="Arial"/>
              </a:rPr>
              <a:t>Venno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spc="0" dirty="0">
                <a:latin typeface="Arial"/>
                <a:cs typeface="Arial"/>
              </a:rPr>
              <a:t>o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diag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mu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z</a:t>
            </a:r>
            <a:r>
              <a:rPr sz="2400" spc="-5" dirty="0">
                <a:latin typeface="Arial"/>
                <a:cs typeface="Arial"/>
              </a:rPr>
              <a:t>odpo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ed</a:t>
            </a:r>
            <a:r>
              <a:rPr sz="2400" spc="0" dirty="0">
                <a:latin typeface="Arial"/>
                <a:cs typeface="Arial"/>
              </a:rPr>
              <a:t>á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-5" dirty="0">
                <a:latin typeface="Arial"/>
                <a:cs typeface="Arial"/>
              </a:rPr>
              <a:t>ede</a:t>
            </a:r>
            <a:r>
              <a:rPr sz="2400" spc="0" dirty="0">
                <a:latin typeface="Arial"/>
                <a:cs typeface="Arial"/>
              </a:rPr>
              <a:t>n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štv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rč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k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ap</a:t>
            </a:r>
            <a:r>
              <a:rPr sz="2400" spc="0" dirty="0">
                <a:latin typeface="Arial"/>
                <a:cs typeface="Arial"/>
              </a:rPr>
              <a:t>y. 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č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t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štv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rč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k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re </a:t>
            </a:r>
            <a:r>
              <a:rPr sz="2400" spc="-5" dirty="0">
                <a:latin typeface="Arial"/>
                <a:cs typeface="Arial"/>
              </a:rPr>
              <a:t>n</a:t>
            </a:r>
            <a:r>
              <a:rPr sz="2400" spc="0" dirty="0">
                <a:latin typeface="Arial"/>
                <a:cs typeface="Arial"/>
              </a:rPr>
              <a:t>-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enn</a:t>
            </a:r>
            <a:r>
              <a:rPr sz="2400" spc="0" dirty="0">
                <a:latin typeface="Arial"/>
                <a:cs typeface="Arial"/>
              </a:rPr>
              <a:t>ých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0" dirty="0">
                <a:latin typeface="Arial"/>
                <a:cs typeface="Arial"/>
              </a:rPr>
              <a:t>e </a:t>
            </a:r>
            <a:r>
              <a:rPr sz="2400" spc="-5" dirty="0">
                <a:latin typeface="Arial"/>
                <a:cs typeface="Arial"/>
              </a:rPr>
              <a:t>2</a:t>
            </a:r>
            <a:r>
              <a:rPr sz="2400" spc="-15" baseline="41666" dirty="0">
                <a:latin typeface="Arial"/>
                <a:cs typeface="Arial"/>
              </a:rPr>
              <a:t>n</a:t>
            </a:r>
            <a:r>
              <a:rPr sz="2400" spc="-1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 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c</a:t>
            </a:r>
            <a:r>
              <a:rPr sz="2400" spc="-5" dirty="0">
                <a:latin typeface="Arial"/>
                <a:cs typeface="Arial"/>
              </a:rPr>
              <a:t>ho</a:t>
            </a:r>
            <a:r>
              <a:rPr sz="2400" spc="0" dirty="0">
                <a:latin typeface="Arial"/>
                <a:cs typeface="Arial"/>
              </a:rPr>
              <a:t>d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d </a:t>
            </a:r>
            <a:r>
              <a:rPr sz="2400" spc="-5" dirty="0">
                <a:latin typeface="Arial"/>
                <a:cs typeface="Arial"/>
              </a:rPr>
              <a:t>Venno</a:t>
            </a:r>
            <a:r>
              <a:rPr sz="2400" spc="0" dirty="0">
                <a:latin typeface="Arial"/>
                <a:cs typeface="Arial"/>
              </a:rPr>
              <a:t>vých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diag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ku </a:t>
            </a:r>
            <a:r>
              <a:rPr sz="2400" spc="-5" dirty="0">
                <a:latin typeface="Arial"/>
                <a:cs typeface="Arial"/>
              </a:rPr>
              <a:t>Ka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naugho</a:t>
            </a:r>
            <a:r>
              <a:rPr sz="2400" spc="0" dirty="0">
                <a:latin typeface="Arial"/>
                <a:cs typeface="Arial"/>
              </a:rPr>
              <a:t>vým</a:t>
            </a:r>
            <a:r>
              <a:rPr sz="2400" spc="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apá</a:t>
            </a:r>
            <a:r>
              <a:rPr sz="2400" spc="0" dirty="0">
                <a:latin typeface="Arial"/>
                <a:cs typeface="Arial"/>
              </a:rPr>
              <a:t>m: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35048" y="3587320"/>
            <a:ext cx="6623304" cy="3671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89CFF758-44B3-4642-9147-F6285D29013D}"/>
              </a:ext>
            </a:extLst>
          </p:cNvPr>
          <p:cNvSpPr/>
          <p:nvPr/>
        </p:nvSpPr>
        <p:spPr>
          <a:xfrm>
            <a:off x="1154371" y="1567872"/>
            <a:ext cx="7776971" cy="21507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-15231" y="425450"/>
            <a:ext cx="7776971" cy="16272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Zápis logických funkcií  - </a:t>
            </a:r>
            <a:r>
              <a:rPr lang="sk-SK" sz="4400" dirty="0" err="1">
                <a:latin typeface="Arial"/>
                <a:ea typeface="+mj-ea"/>
                <a:cs typeface="Arial"/>
              </a:rPr>
              <a:t>Karnaughove</a:t>
            </a:r>
            <a:r>
              <a:rPr lang="sk-SK" sz="4400" dirty="0">
                <a:latin typeface="Arial"/>
                <a:ea typeface="+mj-ea"/>
                <a:cs typeface="Arial"/>
              </a:rPr>
              <a:t> mapy</a:t>
            </a:r>
          </a:p>
        </p:txBody>
      </p:sp>
      <p:sp>
        <p:nvSpPr>
          <p:cNvPr id="3" name="object 3"/>
          <p:cNvSpPr/>
          <p:nvPr/>
        </p:nvSpPr>
        <p:spPr>
          <a:xfrm>
            <a:off x="1730443" y="3719234"/>
            <a:ext cx="6624828" cy="35489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61845"/>
            <a:ext cx="9296400" cy="45358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30" dirty="0">
                <a:latin typeface="Arial"/>
                <a:cs typeface="Arial"/>
              </a:rPr>
              <a:t>N</a:t>
            </a:r>
            <a:r>
              <a:rPr lang="sk-SK" sz="2800" spc="-15" dirty="0">
                <a:latin typeface="Arial"/>
                <a:cs typeface="Arial"/>
              </a:rPr>
              <a:t>a</a:t>
            </a:r>
            <a:r>
              <a:rPr lang="sk-SK" sz="2800" spc="-10" dirty="0">
                <a:latin typeface="Arial"/>
                <a:cs typeface="Arial"/>
              </a:rPr>
              <a:t>jvi</a:t>
            </a:r>
            <a:r>
              <a:rPr lang="sk-SK" sz="2800" spc="-15" dirty="0">
                <a:latin typeface="Arial"/>
                <a:cs typeface="Arial"/>
              </a:rPr>
              <a:t>ac</a:t>
            </a:r>
            <a:r>
              <a:rPr lang="sk-SK" sz="2800" spc="-5" dirty="0">
                <a:latin typeface="Arial"/>
                <a:cs typeface="Arial"/>
              </a:rPr>
              <a:t> </a:t>
            </a:r>
            <a:r>
              <a:rPr lang="sk-SK" sz="2800" spc="-15" dirty="0">
                <a:latin typeface="Arial"/>
                <a:cs typeface="Arial"/>
              </a:rPr>
              <a:t>pou</a:t>
            </a:r>
            <a:r>
              <a:rPr lang="sk-SK" sz="2800" spc="-10" dirty="0">
                <a:latin typeface="Arial"/>
                <a:cs typeface="Arial"/>
              </a:rPr>
              <a:t>žív</a:t>
            </a:r>
            <a:r>
              <a:rPr lang="sk-SK" sz="2800" spc="-15" dirty="0">
                <a:latin typeface="Arial"/>
                <a:cs typeface="Arial"/>
              </a:rPr>
              <a:t>an</a:t>
            </a:r>
            <a:r>
              <a:rPr lang="sk-SK" sz="2800" spc="-20" dirty="0">
                <a:latin typeface="Arial"/>
                <a:cs typeface="Arial"/>
              </a:rPr>
              <a:t>é</a:t>
            </a:r>
            <a:r>
              <a:rPr lang="sk-SK" sz="2800" spc="5" dirty="0">
                <a:latin typeface="Arial"/>
                <a:cs typeface="Arial"/>
              </a:rPr>
              <a:t> </a:t>
            </a:r>
            <a:r>
              <a:rPr lang="sk-SK" sz="2800" spc="-10" dirty="0">
                <a:latin typeface="Arial"/>
                <a:cs typeface="Arial"/>
              </a:rPr>
              <a:t>l</a:t>
            </a:r>
            <a:r>
              <a:rPr lang="sk-SK" sz="2800" spc="-15" dirty="0">
                <a:latin typeface="Arial"/>
                <a:cs typeface="Arial"/>
              </a:rPr>
              <a:t>og</a:t>
            </a:r>
            <a:r>
              <a:rPr lang="sk-SK" sz="2800" spc="-10" dirty="0">
                <a:latin typeface="Arial"/>
                <a:cs typeface="Arial"/>
              </a:rPr>
              <a:t>ick</a:t>
            </a:r>
            <a:r>
              <a:rPr lang="sk-SK" sz="2800" spc="-20" dirty="0">
                <a:latin typeface="Arial"/>
                <a:cs typeface="Arial"/>
              </a:rPr>
              <a:t>é</a:t>
            </a:r>
            <a:r>
              <a:rPr lang="sk-SK" sz="2800" spc="5" dirty="0">
                <a:latin typeface="Arial"/>
                <a:cs typeface="Arial"/>
              </a:rPr>
              <a:t> </a:t>
            </a:r>
            <a:r>
              <a:rPr lang="sk-SK" sz="2800" spc="-10" dirty="0">
                <a:latin typeface="Arial"/>
                <a:cs typeface="Arial"/>
              </a:rPr>
              <a:t>f</a:t>
            </a:r>
            <a:r>
              <a:rPr lang="sk-SK" sz="2800" spc="-15" dirty="0">
                <a:latin typeface="Arial"/>
                <a:cs typeface="Arial"/>
              </a:rPr>
              <a:t>un</a:t>
            </a:r>
            <a:r>
              <a:rPr lang="sk-SK" sz="2800" spc="-10" dirty="0">
                <a:latin typeface="Arial"/>
                <a:cs typeface="Arial"/>
              </a:rPr>
              <a:t>kc</a:t>
            </a:r>
            <a:r>
              <a:rPr lang="sk-SK" sz="2800" spc="-15" dirty="0">
                <a:latin typeface="Arial"/>
                <a:cs typeface="Arial"/>
              </a:rPr>
              <a:t>ie</a:t>
            </a:r>
            <a:r>
              <a:rPr lang="sk-SK" sz="2800" spc="-5" dirty="0">
                <a:latin typeface="Arial"/>
                <a:cs typeface="Arial"/>
              </a:rPr>
              <a:t> </a:t>
            </a:r>
            <a:r>
              <a:rPr lang="sk-SK" sz="2800" spc="-10" dirty="0">
                <a:latin typeface="Arial"/>
                <a:cs typeface="Arial"/>
              </a:rPr>
              <a:t>s</a:t>
            </a:r>
            <a:r>
              <a:rPr lang="sk-SK" sz="2800" spc="-20" dirty="0">
                <a:latin typeface="Arial"/>
                <a:cs typeface="Arial"/>
              </a:rPr>
              <a:t>a</a:t>
            </a:r>
            <a:r>
              <a:rPr lang="sk-SK" sz="2800" spc="-10" dirty="0">
                <a:latin typeface="Arial"/>
                <a:cs typeface="Arial"/>
              </a:rPr>
              <a:t> z</a:t>
            </a:r>
            <a:r>
              <a:rPr lang="sk-SK" sz="2800" spc="-15" dirty="0">
                <a:latin typeface="Arial"/>
                <a:cs typeface="Arial"/>
              </a:rPr>
              <a:t>ná</a:t>
            </a:r>
            <a:r>
              <a:rPr lang="sk-SK" sz="2800" spc="-10" dirty="0">
                <a:latin typeface="Arial"/>
                <a:cs typeface="Arial"/>
              </a:rPr>
              <a:t>z</a:t>
            </a:r>
            <a:r>
              <a:rPr lang="sk-SK" sz="2800" spc="-15" dirty="0">
                <a:latin typeface="Arial"/>
                <a:cs typeface="Arial"/>
              </a:rPr>
              <a:t>o</a:t>
            </a:r>
            <a:r>
              <a:rPr lang="sk-SK" sz="2800" spc="-5" dirty="0">
                <a:latin typeface="Arial"/>
                <a:cs typeface="Arial"/>
              </a:rPr>
              <a:t>r</a:t>
            </a:r>
            <a:r>
              <a:rPr lang="sk-SK" sz="2800" spc="-15" dirty="0">
                <a:latin typeface="Arial"/>
                <a:cs typeface="Arial"/>
              </a:rPr>
              <a:t>ňujú</a:t>
            </a:r>
            <a:r>
              <a:rPr lang="sk-SK" sz="2800" spc="-5" dirty="0">
                <a:latin typeface="Arial"/>
                <a:cs typeface="Arial"/>
              </a:rPr>
              <a:t> </a:t>
            </a:r>
            <a:r>
              <a:rPr lang="sk-SK" sz="2800" spc="-10" dirty="0">
                <a:latin typeface="Arial"/>
                <a:cs typeface="Arial"/>
              </a:rPr>
              <a:t>sc</a:t>
            </a:r>
            <a:r>
              <a:rPr lang="sk-SK" sz="2800" spc="-15" dirty="0">
                <a:latin typeface="Arial"/>
                <a:cs typeface="Arial"/>
              </a:rPr>
              <a:t>he</a:t>
            </a:r>
            <a:r>
              <a:rPr lang="sk-SK" sz="2800" spc="-30" dirty="0">
                <a:latin typeface="Arial"/>
                <a:cs typeface="Arial"/>
              </a:rPr>
              <a:t>m</a:t>
            </a:r>
            <a:r>
              <a:rPr lang="sk-SK" sz="2800" spc="-15" dirty="0">
                <a:latin typeface="Arial"/>
                <a:cs typeface="Arial"/>
              </a:rPr>
              <a:t>a</a:t>
            </a:r>
            <a:r>
              <a:rPr lang="sk-SK" sz="2800" spc="-10" dirty="0">
                <a:latin typeface="Arial"/>
                <a:cs typeface="Arial"/>
              </a:rPr>
              <a:t>tick</a:t>
            </a:r>
            <a:r>
              <a:rPr lang="sk-SK" sz="2800" spc="-15" dirty="0">
                <a:latin typeface="Arial"/>
                <a:cs typeface="Arial"/>
              </a:rPr>
              <a:t>y</a:t>
            </a:r>
            <a:r>
              <a:rPr lang="sk-SK" sz="2800" spc="-5" dirty="0">
                <a:latin typeface="Arial"/>
                <a:cs typeface="Arial"/>
              </a:rPr>
              <a:t> </a:t>
            </a:r>
            <a:r>
              <a:rPr lang="sk-SK" sz="2800" spc="-15" dirty="0">
                <a:latin typeface="Arial"/>
                <a:cs typeface="Arial"/>
              </a:rPr>
              <a:t>po</a:t>
            </a:r>
            <a:r>
              <a:rPr lang="sk-SK" sz="2800" spc="-30" dirty="0">
                <a:latin typeface="Arial"/>
                <a:cs typeface="Arial"/>
              </a:rPr>
              <a:t>m</a:t>
            </a:r>
            <a:r>
              <a:rPr lang="sk-SK" sz="2800" spc="-15" dirty="0">
                <a:latin typeface="Arial"/>
                <a:cs typeface="Arial"/>
              </a:rPr>
              <a:t>o</a:t>
            </a:r>
            <a:r>
              <a:rPr lang="sk-SK" sz="2800" spc="-10" dirty="0">
                <a:latin typeface="Arial"/>
                <a:cs typeface="Arial"/>
              </a:rPr>
              <a:t>c</a:t>
            </a:r>
            <a:r>
              <a:rPr lang="sk-SK" sz="2800" spc="-15" dirty="0">
                <a:latin typeface="Arial"/>
                <a:cs typeface="Arial"/>
              </a:rPr>
              <a:t>o</a:t>
            </a:r>
            <a:r>
              <a:rPr lang="sk-SK" sz="2800" spc="-20" dirty="0">
                <a:latin typeface="Arial"/>
                <a:cs typeface="Arial"/>
              </a:rPr>
              <a:t>u</a:t>
            </a:r>
            <a:r>
              <a:rPr lang="sk-SK" sz="2800" spc="15" dirty="0">
                <a:latin typeface="Arial"/>
                <a:cs typeface="Arial"/>
              </a:rPr>
              <a:t> zaužívaných – štandardizovaných schematických </a:t>
            </a:r>
            <a:r>
              <a:rPr lang="sk-SK" sz="2800" spc="-10" dirty="0">
                <a:latin typeface="Arial"/>
                <a:cs typeface="Arial"/>
              </a:rPr>
              <a:t>z</a:t>
            </a:r>
            <a:r>
              <a:rPr lang="sk-SK" sz="2800" spc="-15" dirty="0">
                <a:latin typeface="Arial"/>
                <a:cs typeface="Arial"/>
              </a:rPr>
              <a:t>na</a:t>
            </a:r>
            <a:r>
              <a:rPr lang="sk-SK" sz="2800" spc="-10" dirty="0">
                <a:latin typeface="Arial"/>
                <a:cs typeface="Arial"/>
              </a:rPr>
              <a:t>či</a:t>
            </a:r>
            <a:r>
              <a:rPr lang="sk-SK" sz="2800" spc="-15" dirty="0">
                <a:latin typeface="Arial"/>
                <a:cs typeface="Arial"/>
              </a:rPr>
              <a:t>e</a:t>
            </a:r>
            <a:r>
              <a:rPr lang="sk-SK" sz="2800" spc="-10" dirty="0">
                <a:latin typeface="Arial"/>
                <a:cs typeface="Arial"/>
              </a:rPr>
              <a:t>k.</a:t>
            </a:r>
          </a:p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10" dirty="0">
                <a:latin typeface="Arial"/>
                <a:cs typeface="Arial"/>
              </a:rPr>
              <a:t>Pre rovnakú funkciu sa používa viacero rôznych značiek</a:t>
            </a:r>
          </a:p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10" dirty="0">
                <a:latin typeface="Arial"/>
                <a:cs typeface="Arial"/>
              </a:rPr>
              <a:t>Značky sa používajú rovnako pre formálny zápis logických funkcií (operácií) ako aj v elektrických schémach pre skutočné zapojenie 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lang="sk-SK" sz="2800" spc="-10" dirty="0">
                <a:latin typeface="Arial"/>
                <a:cs typeface="Arial"/>
              </a:rPr>
              <a:t>elektronických obvodov</a:t>
            </a:r>
          </a:p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10" dirty="0">
                <a:latin typeface="Arial"/>
                <a:cs typeface="Arial"/>
              </a:rPr>
              <a:t>Elektronické obvody realizujúce základné logické operácia sa často nazývajú </a:t>
            </a:r>
            <a:r>
              <a:rPr lang="sk-SK" sz="2800" b="1" spc="-10" dirty="0">
                <a:latin typeface="Arial"/>
                <a:cs typeface="Arial"/>
              </a:rPr>
              <a:t>hradlá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F745F59-D8DB-4870-B85F-805C4F4293CB}"/>
              </a:ext>
            </a:extLst>
          </p:cNvPr>
          <p:cNvSpPr txBox="1"/>
          <p:nvPr/>
        </p:nvSpPr>
        <p:spPr>
          <a:xfrm>
            <a:off x="1460500" y="349250"/>
            <a:ext cx="8005134" cy="16272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Zápis logických funkcií  - funkčné bloky</a:t>
            </a:r>
            <a:endParaRPr lang="sk-SK" sz="4400" dirty="0"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9719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61845"/>
            <a:ext cx="9296400" cy="649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30" dirty="0">
                <a:latin typeface="Arial"/>
                <a:cs typeface="Arial"/>
              </a:rPr>
              <a:t>Funkcia NOT (negácia, inverzia, INVERT)</a:t>
            </a:r>
          </a:p>
          <a:p>
            <a:pPr marL="12700" marR="12700">
              <a:lnSpc>
                <a:spcPct val="100000"/>
              </a:lnSpc>
              <a:tabLst>
                <a:tab pos="354965" algn="l"/>
              </a:tabLst>
            </a:pPr>
            <a:endParaRPr lang="sk-SK" sz="2800" spc="-10" dirty="0"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F745F59-D8DB-4870-B85F-805C4F4293CB}"/>
              </a:ext>
            </a:extLst>
          </p:cNvPr>
          <p:cNvSpPr txBox="1"/>
          <p:nvPr/>
        </p:nvSpPr>
        <p:spPr>
          <a:xfrm>
            <a:off x="1460500" y="349250"/>
            <a:ext cx="8005134" cy="16272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Zápis logických funkcií  - funkčné bloky</a:t>
            </a:r>
            <a:endParaRPr lang="sk-SK" sz="4400" dirty="0">
              <a:latin typeface="Arial"/>
              <a:ea typeface="+mj-ea"/>
              <a:cs typeface="Arial"/>
            </a:endParaRPr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22E085B6-D0D4-4B4F-826D-69B5AEE06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2711450"/>
            <a:ext cx="2724530" cy="1600423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B8C417C5-BFB0-4BFC-91CF-7B4F449E5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030" y="2882361"/>
            <a:ext cx="2132100" cy="125860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6B635E41-77F1-4528-8B32-13A32CF43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00" y="4425818"/>
            <a:ext cx="8513630" cy="1181232"/>
          </a:xfrm>
          <a:prstGeom prst="rect">
            <a:avLst/>
          </a:prstGeom>
        </p:spPr>
      </p:pic>
      <p:graphicFrame>
        <p:nvGraphicFramePr>
          <p:cNvPr id="6" name="Tabuľka 5">
            <a:extLst>
              <a:ext uri="{FF2B5EF4-FFF2-40B4-BE49-F238E27FC236}">
                <a16:creationId xmlns:a16="http://schemas.microsoft.com/office/drawing/2014/main" id="{B99F94EA-870F-45D7-A3B2-9B5E2C785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041931"/>
              </p:ext>
            </p:extLst>
          </p:nvPr>
        </p:nvGraphicFramePr>
        <p:xfrm>
          <a:off x="1706033" y="5855329"/>
          <a:ext cx="19642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467">
                  <a:extLst>
                    <a:ext uri="{9D8B030D-6E8A-4147-A177-3AD203B41FA5}">
                      <a16:colId xmlns:a16="http://schemas.microsoft.com/office/drawing/2014/main" val="2613425098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944780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x̄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24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3408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605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775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F745F59-D8DB-4870-B85F-805C4F4293CB}"/>
              </a:ext>
            </a:extLst>
          </p:cNvPr>
          <p:cNvSpPr txBox="1"/>
          <p:nvPr/>
        </p:nvSpPr>
        <p:spPr>
          <a:xfrm>
            <a:off x="1460500" y="349250"/>
            <a:ext cx="8005134" cy="16272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Zápis logických funkcií  - funkčné bloky</a:t>
            </a:r>
            <a:endParaRPr lang="sk-SK" sz="4400" dirty="0">
              <a:latin typeface="Arial"/>
              <a:ea typeface="+mj-ea"/>
              <a:cs typeface="Arial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3EDAF00-4F26-4395-A861-CB89F42F7B10}"/>
              </a:ext>
            </a:extLst>
          </p:cNvPr>
          <p:cNvSpPr txBox="1"/>
          <p:nvPr/>
        </p:nvSpPr>
        <p:spPr>
          <a:xfrm>
            <a:off x="927100" y="1982811"/>
            <a:ext cx="9296400" cy="649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30" dirty="0">
                <a:latin typeface="Arial"/>
                <a:cs typeface="Arial"/>
              </a:rPr>
              <a:t>Funkcia AND (logický súčin</a:t>
            </a:r>
            <a:endParaRPr lang="sk-SK" sz="2800" spc="-10" dirty="0">
              <a:latin typeface="Arial"/>
              <a:cs typeface="Arial"/>
            </a:endParaRP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DFE9A09E-42AD-4DA7-A35D-CA6724E39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77" y="2691960"/>
            <a:ext cx="2328423" cy="1234644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39D9409C-7419-4CB8-8749-D6E32FB7E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00" y="4083050"/>
            <a:ext cx="1828800" cy="1181144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F948B87E-453E-47D4-81A1-A8359329C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700" y="2913924"/>
            <a:ext cx="6858000" cy="2062920"/>
          </a:xfrm>
          <a:prstGeom prst="rect">
            <a:avLst/>
          </a:prstGeom>
        </p:spPr>
      </p:pic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E1117C9E-4F04-4D24-A6B8-76B3039FBE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17018"/>
              </p:ext>
            </p:extLst>
          </p:nvPr>
        </p:nvGraphicFramePr>
        <p:xfrm>
          <a:off x="1384300" y="5607050"/>
          <a:ext cx="2133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77238709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8983071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3301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xꓥy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945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597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33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711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300" y="2061845"/>
            <a:ext cx="9296400" cy="649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30" dirty="0">
                <a:latin typeface="Arial"/>
                <a:cs typeface="Arial"/>
              </a:rPr>
              <a:t>Funkcia OR (logický súčet)</a:t>
            </a:r>
          </a:p>
          <a:p>
            <a:pPr marL="12700" marR="12700">
              <a:lnSpc>
                <a:spcPct val="100000"/>
              </a:lnSpc>
              <a:tabLst>
                <a:tab pos="354965" algn="l"/>
              </a:tabLst>
            </a:pPr>
            <a:endParaRPr lang="sk-SK" sz="2800" spc="-10" dirty="0"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F745F59-D8DB-4870-B85F-805C4F4293CB}"/>
              </a:ext>
            </a:extLst>
          </p:cNvPr>
          <p:cNvSpPr txBox="1"/>
          <p:nvPr/>
        </p:nvSpPr>
        <p:spPr>
          <a:xfrm>
            <a:off x="1460500" y="349250"/>
            <a:ext cx="8005134" cy="16272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Zápis logických funkcií  - funkčné bloky</a:t>
            </a:r>
            <a:endParaRPr lang="sk-SK" sz="4400" dirty="0">
              <a:latin typeface="Arial"/>
              <a:ea typeface="+mj-ea"/>
              <a:cs typeface="Arial"/>
            </a:endParaRP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AFEDF493-94DD-4C21-879A-3956E3C11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391" y="2769755"/>
            <a:ext cx="1653309" cy="846677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9A5BFA81-5CEF-4F9F-968D-A405D083B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3778250"/>
            <a:ext cx="1706866" cy="1234588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B35489F7-F241-4DD1-99EA-BA63665B3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009" y="3027952"/>
            <a:ext cx="5715000" cy="1817099"/>
          </a:xfrm>
          <a:prstGeom prst="rect">
            <a:avLst/>
          </a:prstGeom>
        </p:spPr>
      </p:pic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2676908E-BC3E-48C4-BCBA-F2670533B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659508"/>
              </p:ext>
            </p:extLst>
          </p:nvPr>
        </p:nvGraphicFramePr>
        <p:xfrm>
          <a:off x="2374900" y="5226050"/>
          <a:ext cx="2133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77238709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8983071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3301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xꓦy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945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597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33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8062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06DF5596-671E-47F3-A2D1-D8604325D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4268551"/>
            <a:ext cx="2286000" cy="1151049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3B59CB90-A1D6-4E93-A267-0210ADF3C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700" y="4263687"/>
            <a:ext cx="2286000" cy="876925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622300" y="2061845"/>
            <a:ext cx="9296400" cy="21736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30" dirty="0">
                <a:latin typeface="Arial"/>
                <a:cs typeface="Arial"/>
              </a:rPr>
              <a:t>Základné operácie je možné kombinovať pre vytvorenie zložitejších </a:t>
            </a:r>
            <a:r>
              <a:rPr lang="sk-SK" sz="2400" spc="-30">
                <a:latin typeface="Arial"/>
                <a:cs typeface="Arial"/>
              </a:rPr>
              <a:t>logických funkcií</a:t>
            </a:r>
            <a:endParaRPr lang="sk-SK" sz="2400" spc="-30" dirty="0">
              <a:latin typeface="Arial"/>
              <a:cs typeface="Arial"/>
            </a:endParaRPr>
          </a:p>
          <a:p>
            <a:pPr marL="355600" marR="127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30" dirty="0">
                <a:latin typeface="Arial"/>
                <a:cs typeface="Arial"/>
              </a:rPr>
              <a:t>Najjednoduchšie kombinácie je pridanie NOT na výstup alebo vstup operácií AN</a:t>
            </a:r>
            <a:r>
              <a:rPr lang="en-US" sz="2400" spc="-30" dirty="0">
                <a:latin typeface="Arial"/>
                <a:cs typeface="Arial"/>
              </a:rPr>
              <a:t>D</a:t>
            </a:r>
            <a:r>
              <a:rPr lang="sk-SK" sz="2400" spc="-30" dirty="0">
                <a:latin typeface="Arial"/>
                <a:cs typeface="Arial"/>
              </a:rPr>
              <a:t> a OR</a:t>
            </a:r>
            <a:r>
              <a:rPr lang="en-US" sz="2400" spc="-30" dirty="0">
                <a:latin typeface="Arial"/>
                <a:cs typeface="Arial"/>
              </a:rPr>
              <a:t>, </a:t>
            </a:r>
            <a:r>
              <a:rPr lang="en-US" sz="2400" spc="-30" dirty="0" err="1">
                <a:latin typeface="Arial"/>
                <a:cs typeface="Arial"/>
              </a:rPr>
              <a:t>čím</a:t>
            </a:r>
            <a:r>
              <a:rPr lang="en-US" sz="2400" spc="-30" dirty="0">
                <a:latin typeface="Arial"/>
                <a:cs typeface="Arial"/>
              </a:rPr>
              <a:t> </a:t>
            </a:r>
            <a:r>
              <a:rPr lang="en-US" sz="2400" spc="-30" dirty="0" err="1">
                <a:latin typeface="Arial"/>
                <a:cs typeface="Arial"/>
              </a:rPr>
              <a:t>vzniká</a:t>
            </a:r>
            <a:r>
              <a:rPr lang="en-US" sz="2400" spc="-30" dirty="0">
                <a:latin typeface="Arial"/>
                <a:cs typeface="Arial"/>
              </a:rPr>
              <a:t> </a:t>
            </a:r>
            <a:r>
              <a:rPr lang="en-US" sz="2400" spc="-30" dirty="0" err="1">
                <a:latin typeface="Arial"/>
                <a:cs typeface="Arial"/>
              </a:rPr>
              <a:t>operácia</a:t>
            </a:r>
            <a:r>
              <a:rPr lang="en-US" sz="2400" spc="-30" dirty="0">
                <a:latin typeface="Arial"/>
                <a:cs typeface="Arial"/>
              </a:rPr>
              <a:t> NAND, resp. NOR</a:t>
            </a:r>
            <a:endParaRPr lang="sk-SK" sz="2400" spc="-30" dirty="0">
              <a:latin typeface="Arial"/>
              <a:cs typeface="Arial"/>
            </a:endParaRPr>
          </a:p>
          <a:p>
            <a:pPr marL="812800" marR="12700" lvl="1" indent="-342900">
              <a:buFont typeface="Arial"/>
              <a:buChar char="•"/>
              <a:tabLst>
                <a:tab pos="354965" algn="l"/>
              </a:tabLst>
            </a:pPr>
            <a:r>
              <a:rPr lang="sk-SK" sz="2400" spc="-30" dirty="0">
                <a:latin typeface="Arial"/>
                <a:cs typeface="Arial"/>
              </a:rPr>
              <a:t>Pridanie NOT sa označuje pridaní</a:t>
            </a:r>
            <a:r>
              <a:rPr lang="en-US" sz="2400" spc="-30" dirty="0">
                <a:latin typeface="Arial"/>
                <a:cs typeface="Arial"/>
              </a:rPr>
              <a:t>m</a:t>
            </a:r>
            <a:r>
              <a:rPr lang="sk-SK" sz="2400" spc="-30" dirty="0">
                <a:latin typeface="Arial"/>
                <a:cs typeface="Arial"/>
              </a:rPr>
              <a:t> krúžku na daný vývod značky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F745F59-D8DB-4870-B85F-805C4F4293CB}"/>
              </a:ext>
            </a:extLst>
          </p:cNvPr>
          <p:cNvSpPr txBox="1"/>
          <p:nvPr/>
        </p:nvSpPr>
        <p:spPr>
          <a:xfrm>
            <a:off x="622300" y="577850"/>
            <a:ext cx="8843334" cy="1143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sk-SK" sz="4400" dirty="0">
                <a:latin typeface="Arial"/>
                <a:cs typeface="Arial"/>
              </a:rPr>
              <a:t>Kombinácie základných operácií</a:t>
            </a:r>
            <a:endParaRPr lang="sk-SK" sz="4400" dirty="0">
              <a:latin typeface="Arial"/>
              <a:ea typeface="+mj-ea"/>
              <a:cs typeface="Arial"/>
            </a:endParaRPr>
          </a:p>
        </p:txBody>
      </p:sp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004A5372-0D2B-493E-ABB6-CC1E60FCFE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046511"/>
              </p:ext>
            </p:extLst>
          </p:nvPr>
        </p:nvGraphicFramePr>
        <p:xfrm>
          <a:off x="1384300" y="5395099"/>
          <a:ext cx="2133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77238709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8983071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3301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xꓥy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945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597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33402"/>
                  </a:ext>
                </a:extLst>
              </a:tr>
            </a:tbl>
          </a:graphicData>
        </a:graphic>
      </p:graphicFrame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521A6E1A-44A9-4FE5-9E9F-2087903646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597282"/>
              </p:ext>
            </p:extLst>
          </p:nvPr>
        </p:nvGraphicFramePr>
        <p:xfrm>
          <a:off x="6032502" y="5386229"/>
          <a:ext cx="2133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77238709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89830718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233011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xꓦy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945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1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597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33402"/>
                  </a:ext>
                </a:extLst>
              </a:tr>
            </a:tbl>
          </a:graphicData>
        </a:graphic>
      </p:graphicFrame>
      <p:cxnSp>
        <p:nvCxnSpPr>
          <p:cNvPr id="10" name="Rovná spojnica 9">
            <a:extLst>
              <a:ext uri="{FF2B5EF4-FFF2-40B4-BE49-F238E27FC236}">
                <a16:creationId xmlns:a16="http://schemas.microsoft.com/office/drawing/2014/main" id="{CAE9EB64-B976-46E8-9435-6F36A41F4F95}"/>
              </a:ext>
            </a:extLst>
          </p:cNvPr>
          <p:cNvCxnSpPr/>
          <p:nvPr/>
        </p:nvCxnSpPr>
        <p:spPr>
          <a:xfrm>
            <a:off x="2908300" y="5454650"/>
            <a:ext cx="38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Rovná spojnica 10">
            <a:extLst>
              <a:ext uri="{FF2B5EF4-FFF2-40B4-BE49-F238E27FC236}">
                <a16:creationId xmlns:a16="http://schemas.microsoft.com/office/drawing/2014/main" id="{565322A5-DA19-4867-99E4-2F08AD418844}"/>
              </a:ext>
            </a:extLst>
          </p:cNvPr>
          <p:cNvCxnSpPr/>
          <p:nvPr/>
        </p:nvCxnSpPr>
        <p:spPr>
          <a:xfrm>
            <a:off x="7556500" y="5454650"/>
            <a:ext cx="381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887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0BE3BFB4-2F55-4A4E-AEA5-F3D377816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Kódy</a:t>
            </a:r>
            <a:r>
              <a:rPr lang="en-US" dirty="0"/>
              <a:t> a </a:t>
            </a:r>
            <a:r>
              <a:rPr lang="en-US" dirty="0" err="1"/>
              <a:t>čísla</a:t>
            </a:r>
            <a:endParaRPr lang="en-US" dirty="0"/>
          </a:p>
        </p:txBody>
      </p:sp>
      <p:sp>
        <p:nvSpPr>
          <p:cNvPr id="4" name="Zástupný objekt pre text 3">
            <a:extLst>
              <a:ext uri="{FF2B5EF4-FFF2-40B4-BE49-F238E27FC236}">
                <a16:creationId xmlns:a16="http://schemas.microsoft.com/office/drawing/2014/main" id="{5B4EFD72-32C4-4945-8B8C-162221926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1300" y="1568450"/>
            <a:ext cx="10287000" cy="5638800"/>
          </a:xfrm>
        </p:spPr>
        <p:txBody>
          <a:bodyPr/>
          <a:lstStyle/>
          <a:p>
            <a:r>
              <a:rPr lang="sk-SK" dirty="0"/>
              <a:t>Logické systémy sa často používajú pre spracovanie rôznych typov dát</a:t>
            </a:r>
          </a:p>
          <a:p>
            <a:r>
              <a:rPr lang="sk-SK" dirty="0"/>
              <a:t>Pod dátami budeme rozumieť kombináciu jednotiek a núl = bitov zoskupených do určitej skupiny (bajt, slovo, …)</a:t>
            </a:r>
          </a:p>
          <a:p>
            <a:r>
              <a:rPr lang="sk-SK" dirty="0"/>
              <a:t>Tieto kombinácie – skupiny môžu byť interpretované dvoma spôsobmi:</a:t>
            </a:r>
          </a:p>
          <a:p>
            <a:pPr lvl="1"/>
            <a:r>
              <a:rPr lang="sk-SK" dirty="0"/>
              <a:t>Hodnota – číslo, napr. veľkosť veličiny vstupujúca do výpočtu v programe v PC</a:t>
            </a:r>
          </a:p>
          <a:p>
            <a:pPr lvl="1"/>
            <a:r>
              <a:rPr lang="sk-SK" dirty="0"/>
              <a:t>Znak – symbol, napr. </a:t>
            </a:r>
            <a:r>
              <a:rPr lang="en-US" dirty="0"/>
              <a:t>p</a:t>
            </a:r>
            <a:r>
              <a:rPr lang="sk-SK" dirty="0"/>
              <a:t>í</a:t>
            </a:r>
            <a:r>
              <a:rPr lang="en-US" dirty="0"/>
              <a:t>s</a:t>
            </a:r>
            <a:r>
              <a:rPr lang="sk-SK" dirty="0"/>
              <a:t>meno v textovom </a:t>
            </a:r>
            <a:r>
              <a:rPr lang="en-US" dirty="0" err="1"/>
              <a:t>súbore</a:t>
            </a:r>
            <a:r>
              <a:rPr lang="en-US" dirty="0"/>
              <a:t> </a:t>
            </a:r>
            <a:r>
              <a:rPr lang="sk-SK" dirty="0"/>
              <a:t>uloženom v PC</a:t>
            </a:r>
          </a:p>
          <a:p>
            <a:r>
              <a:rPr lang="sk-SK" dirty="0"/>
              <a:t>Napríklad kombinácia bitov 01000001 môže vyjadrovať v binárnej sústave hodnotu 65 alebo reprezentovať písmeno A podľa kódovej tabuľky ASCII</a:t>
            </a:r>
            <a:endParaRPr lang="en-US" dirty="0"/>
          </a:p>
          <a:p>
            <a:r>
              <a:rPr lang="sk-SK" b="1" dirty="0">
                <a:solidFill>
                  <a:srgbClr val="FF0000"/>
                </a:solidFill>
              </a:rPr>
              <a:t>Ak máme skupinu bitov je vždy nutné vedieť ktorý bit je  </a:t>
            </a:r>
            <a:r>
              <a:rPr lang="sk-SK" b="1" dirty="0" err="1">
                <a:solidFill>
                  <a:srgbClr val="FF0000"/>
                </a:solidFill>
              </a:rPr>
              <a:t>navýznamnejší</a:t>
            </a:r>
            <a:r>
              <a:rPr lang="sk-SK" b="1" dirty="0">
                <a:solidFill>
                  <a:srgbClr val="FF0000"/>
                </a:solidFill>
              </a:rPr>
              <a:t> (má najvyššiu váhu skratka MSB) a ktorý je </a:t>
            </a:r>
            <a:r>
              <a:rPr lang="sk-SK" b="1" dirty="0" err="1">
                <a:solidFill>
                  <a:srgbClr val="FF0000"/>
                </a:solidFill>
              </a:rPr>
              <a:t>najm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sk-SK" b="1" dirty="0">
                <a:solidFill>
                  <a:srgbClr val="FF0000"/>
                </a:solidFill>
              </a:rPr>
              <a:t>nej významový (má najnižšiu váhu – LSB)</a:t>
            </a:r>
          </a:p>
        </p:txBody>
      </p:sp>
    </p:spTree>
    <p:extLst>
      <p:ext uri="{BB962C8B-B14F-4D97-AF65-F5344CB8AC3E}">
        <p14:creationId xmlns:p14="http://schemas.microsoft.com/office/powerpoint/2010/main" val="2614221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0017" y="718819"/>
            <a:ext cx="8073365" cy="925831"/>
          </a:xfrm>
          <a:prstGeom prst="rect">
            <a:avLst/>
          </a:prstGeom>
        </p:spPr>
        <p:txBody>
          <a:bodyPr vert="horz" wrap="square" lIns="0" tIns="125983" rIns="0" bIns="0" rtlCol="0">
            <a:noAutofit/>
          </a:bodyPr>
          <a:lstStyle/>
          <a:p>
            <a:pPr marL="2014855">
              <a:lnSpc>
                <a:spcPts val="5235"/>
              </a:lnSpc>
            </a:pPr>
            <a:r>
              <a:rPr sz="4400" dirty="0" err="1">
                <a:latin typeface="Arial"/>
                <a:cs typeface="Arial"/>
              </a:rPr>
              <a:t>B</a:t>
            </a:r>
            <a:r>
              <a:rPr sz="4400" spc="-5" dirty="0" err="1">
                <a:latin typeface="Arial"/>
                <a:cs typeface="Arial"/>
              </a:rPr>
              <a:t>oo</a:t>
            </a:r>
            <a:r>
              <a:rPr sz="4400" spc="5" dirty="0" err="1">
                <a:latin typeface="Arial"/>
                <a:cs typeface="Arial"/>
              </a:rPr>
              <a:t>l</a:t>
            </a:r>
            <a:r>
              <a:rPr lang="en-US" sz="4400" spc="5" dirty="0" err="1">
                <a:latin typeface="Arial"/>
                <a:cs typeface="Arial"/>
              </a:rPr>
              <a:t>e</a:t>
            </a:r>
            <a:r>
              <a:rPr sz="4400" spc="-5" dirty="0" err="1">
                <a:latin typeface="Arial"/>
                <a:cs typeface="Arial"/>
              </a:rPr>
              <a:t>o</a:t>
            </a:r>
            <a:r>
              <a:rPr sz="4400" spc="5" dirty="0" err="1">
                <a:latin typeface="Arial"/>
                <a:cs typeface="Arial"/>
              </a:rPr>
              <a:t>v</a:t>
            </a:r>
            <a:r>
              <a:rPr sz="4400" spc="0" dirty="0" err="1">
                <a:latin typeface="Arial"/>
                <a:cs typeface="Arial"/>
              </a:rPr>
              <a:t>a</a:t>
            </a:r>
            <a:r>
              <a:rPr sz="4400" spc="-25" dirty="0">
                <a:latin typeface="Arial"/>
                <a:cs typeface="Arial"/>
              </a:rPr>
              <a:t> </a:t>
            </a:r>
            <a:r>
              <a:rPr sz="4400" spc="-5" dirty="0">
                <a:latin typeface="Arial"/>
                <a:cs typeface="Arial"/>
              </a:rPr>
              <a:t>a</a:t>
            </a:r>
            <a:r>
              <a:rPr sz="4400" spc="5" dirty="0">
                <a:latin typeface="Arial"/>
                <a:cs typeface="Arial"/>
              </a:rPr>
              <a:t>l</a:t>
            </a:r>
            <a:r>
              <a:rPr sz="4400" spc="-5" dirty="0">
                <a:latin typeface="Arial"/>
                <a:cs typeface="Arial"/>
              </a:rPr>
              <a:t>gebr</a:t>
            </a:r>
            <a:r>
              <a:rPr sz="4400" spc="0" dirty="0">
                <a:latin typeface="Arial"/>
                <a:cs typeface="Arial"/>
              </a:rPr>
              <a:t>a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0901" y="1983230"/>
            <a:ext cx="9143999" cy="49623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10" dirty="0">
                <a:latin typeface="Arial"/>
                <a:cs typeface="Arial"/>
              </a:rPr>
              <a:t>Základným nástrojom pre opis logických systémov a obvodov je </a:t>
            </a:r>
            <a:r>
              <a:rPr lang="sk-SK" sz="2400" spc="-10" dirty="0" err="1">
                <a:latin typeface="Arial"/>
                <a:cs typeface="Arial"/>
              </a:rPr>
              <a:t>Booleova</a:t>
            </a:r>
            <a:r>
              <a:rPr lang="sk-SK" sz="2400" spc="-10" dirty="0">
                <a:latin typeface="Arial"/>
                <a:cs typeface="Arial"/>
              </a:rPr>
              <a:t> algebra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10" dirty="0">
                <a:latin typeface="Arial"/>
                <a:cs typeface="Arial"/>
              </a:rPr>
              <a:t>184</a:t>
            </a:r>
            <a:r>
              <a:rPr lang="sk-SK" sz="2400" spc="0" dirty="0">
                <a:latin typeface="Arial"/>
                <a:cs typeface="Arial"/>
              </a:rPr>
              <a:t>9</a:t>
            </a:r>
            <a:r>
              <a:rPr lang="sk-SK" sz="2400" spc="-20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-</a:t>
            </a:r>
            <a:r>
              <a:rPr lang="sk-SK" sz="2400" spc="-15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G</a:t>
            </a:r>
            <a:r>
              <a:rPr lang="sk-SK" sz="2400" spc="-10" dirty="0">
                <a:latin typeface="Arial"/>
                <a:cs typeface="Arial"/>
              </a:rPr>
              <a:t>eo</a:t>
            </a:r>
            <a:r>
              <a:rPr lang="sk-SK" sz="2400" spc="0" dirty="0">
                <a:latin typeface="Arial"/>
                <a:cs typeface="Arial"/>
              </a:rPr>
              <a:t>r</a:t>
            </a:r>
            <a:r>
              <a:rPr lang="sk-SK" sz="2400" spc="-10" dirty="0">
                <a:latin typeface="Arial"/>
                <a:cs typeface="Arial"/>
              </a:rPr>
              <a:t>g</a:t>
            </a:r>
            <a:r>
              <a:rPr lang="sk-SK" sz="2400" spc="0" dirty="0">
                <a:latin typeface="Arial"/>
                <a:cs typeface="Arial"/>
              </a:rPr>
              <a:t>e</a:t>
            </a:r>
            <a:r>
              <a:rPr lang="sk-SK" sz="2400" spc="-20" dirty="0">
                <a:latin typeface="Arial"/>
                <a:cs typeface="Arial"/>
              </a:rPr>
              <a:t> </a:t>
            </a:r>
            <a:r>
              <a:rPr lang="sk-SK" sz="2400" spc="-5" dirty="0" err="1">
                <a:latin typeface="Arial"/>
                <a:cs typeface="Arial"/>
              </a:rPr>
              <a:t>B</a:t>
            </a:r>
            <a:r>
              <a:rPr lang="sk-SK" sz="2400" spc="-10" dirty="0" err="1">
                <a:latin typeface="Arial"/>
                <a:cs typeface="Arial"/>
              </a:rPr>
              <a:t>oo</a:t>
            </a:r>
            <a:r>
              <a:rPr lang="sk-SK" sz="2400" spc="-5" dirty="0" err="1">
                <a:latin typeface="Arial"/>
                <a:cs typeface="Arial"/>
              </a:rPr>
              <a:t>l</a:t>
            </a:r>
            <a:r>
              <a:rPr lang="sk-SK" sz="2400" spc="0" dirty="0" err="1">
                <a:latin typeface="Arial"/>
                <a:cs typeface="Arial"/>
              </a:rPr>
              <a:t>e</a:t>
            </a:r>
            <a:endParaRPr lang="sk-SK" sz="2400" dirty="0">
              <a:latin typeface="Arial"/>
              <a:cs typeface="Arial"/>
            </a:endParaRPr>
          </a:p>
          <a:p>
            <a:pPr>
              <a:lnSpc>
                <a:spcPts val="650"/>
              </a:lnSpc>
              <a:spcBef>
                <a:spcPts val="37"/>
              </a:spcBef>
              <a:buFont typeface="Arial"/>
              <a:buChar char="•"/>
            </a:pPr>
            <a:endParaRPr lang="sk-SK" sz="500" dirty="0"/>
          </a:p>
          <a:p>
            <a:pPr marL="756285" marR="12700" lvl="1" indent="-287020">
              <a:lnSpc>
                <a:spcPct val="100000"/>
              </a:lnSpc>
              <a:buFont typeface="Arial"/>
              <a:buChar char="–"/>
              <a:tabLst>
                <a:tab pos="756285" algn="l"/>
              </a:tabLst>
            </a:pPr>
            <a:r>
              <a:rPr lang="sk-SK" sz="2000" spc="-15" dirty="0" err="1">
                <a:latin typeface="Arial"/>
                <a:cs typeface="Arial"/>
              </a:rPr>
              <a:t>a</a:t>
            </a:r>
            <a:r>
              <a:rPr lang="sk-SK" sz="2000" spc="-10" dirty="0" err="1">
                <a:latin typeface="Arial"/>
                <a:cs typeface="Arial"/>
              </a:rPr>
              <a:t>l</a:t>
            </a:r>
            <a:r>
              <a:rPr lang="sk-SK" sz="2000" spc="-15" dirty="0" err="1">
                <a:latin typeface="Arial"/>
                <a:cs typeface="Arial"/>
              </a:rPr>
              <a:t>geb</a:t>
            </a:r>
            <a:r>
              <a:rPr lang="sk-SK" sz="2000" spc="-5" dirty="0" err="1">
                <a:latin typeface="Arial"/>
                <a:cs typeface="Arial"/>
              </a:rPr>
              <a:t>r</a:t>
            </a:r>
            <a:r>
              <a:rPr lang="sk-SK" sz="2000" spc="-15" dirty="0" err="1">
                <a:latin typeface="Arial"/>
                <a:cs typeface="Arial"/>
              </a:rPr>
              <a:t>a</a:t>
            </a:r>
            <a:r>
              <a:rPr lang="sk-SK" sz="2000" spc="-10" dirty="0" err="1">
                <a:latin typeface="Arial"/>
                <a:cs typeface="Arial"/>
              </a:rPr>
              <a:t>ick</a:t>
            </a:r>
            <a:r>
              <a:rPr lang="sk-SK" sz="2000" spc="-20" dirty="0" err="1">
                <a:latin typeface="Arial"/>
                <a:cs typeface="Arial"/>
              </a:rPr>
              <a:t>á</a:t>
            </a:r>
            <a:r>
              <a:rPr lang="sk-SK" sz="2000" spc="-5" dirty="0">
                <a:latin typeface="Arial"/>
                <a:cs typeface="Arial"/>
              </a:rPr>
              <a:t> </a:t>
            </a:r>
            <a:r>
              <a:rPr lang="sk-SK" sz="2000" spc="-10" dirty="0">
                <a:latin typeface="Arial"/>
                <a:cs typeface="Arial"/>
              </a:rPr>
              <a:t>f</a:t>
            </a:r>
            <a:r>
              <a:rPr lang="sk-SK" sz="2000" spc="-15" dirty="0">
                <a:latin typeface="Arial"/>
                <a:cs typeface="Arial"/>
              </a:rPr>
              <a:t>o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-30" dirty="0">
                <a:latin typeface="Arial"/>
                <a:cs typeface="Arial"/>
              </a:rPr>
              <a:t>m</a:t>
            </a:r>
            <a:r>
              <a:rPr lang="sk-SK" sz="2000" spc="-15" dirty="0">
                <a:latin typeface="Arial"/>
                <a:cs typeface="Arial"/>
              </a:rPr>
              <a:t>u</a:t>
            </a:r>
            <a:r>
              <a:rPr lang="sk-SK" sz="2000" spc="-10" dirty="0">
                <a:latin typeface="Arial"/>
                <a:cs typeface="Arial"/>
              </a:rPr>
              <a:t>l</a:t>
            </a:r>
            <a:r>
              <a:rPr lang="sk-SK" sz="2000" spc="-15" dirty="0">
                <a:latin typeface="Arial"/>
                <a:cs typeface="Arial"/>
              </a:rPr>
              <a:t>á</a:t>
            </a:r>
            <a:r>
              <a:rPr lang="sk-SK" sz="2000" spc="-10" dirty="0">
                <a:latin typeface="Arial"/>
                <a:cs typeface="Arial"/>
              </a:rPr>
              <a:t>c</a:t>
            </a:r>
            <a:r>
              <a:rPr lang="sk-SK" sz="2000" spc="-15" dirty="0">
                <a:latin typeface="Arial"/>
                <a:cs typeface="Arial"/>
              </a:rPr>
              <a:t>ia</a:t>
            </a:r>
            <a:r>
              <a:rPr lang="sk-SK" sz="2000" spc="15" dirty="0">
                <a:latin typeface="Arial"/>
                <a:cs typeface="Arial"/>
              </a:rPr>
              <a:t> </a:t>
            </a:r>
            <a:r>
              <a:rPr lang="sk-SK" sz="2000" spc="-15" dirty="0">
                <a:latin typeface="Arial"/>
                <a:cs typeface="Arial"/>
              </a:rPr>
              <a:t>p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-15" dirty="0">
                <a:latin typeface="Arial"/>
                <a:cs typeface="Arial"/>
              </a:rPr>
              <a:t>o</a:t>
            </a:r>
            <a:r>
              <a:rPr lang="sk-SK" sz="2000" spc="-10" dirty="0">
                <a:latin typeface="Arial"/>
                <a:cs typeface="Arial"/>
              </a:rPr>
              <a:t>c</a:t>
            </a:r>
            <a:r>
              <a:rPr lang="sk-SK" sz="2000" spc="-15" dirty="0">
                <a:latin typeface="Arial"/>
                <a:cs typeface="Arial"/>
              </a:rPr>
              <a:t>e</a:t>
            </a:r>
            <a:r>
              <a:rPr lang="sk-SK" sz="2000" spc="-10" dirty="0">
                <a:latin typeface="Arial"/>
                <a:cs typeface="Arial"/>
              </a:rPr>
              <a:t>s</a:t>
            </a:r>
            <a:r>
              <a:rPr lang="sk-SK" sz="2000" spc="-15" dirty="0">
                <a:latin typeface="Arial"/>
                <a:cs typeface="Arial"/>
              </a:rPr>
              <a:t>ov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10" dirty="0">
                <a:latin typeface="Arial"/>
                <a:cs typeface="Arial"/>
              </a:rPr>
              <a:t>l</a:t>
            </a:r>
            <a:r>
              <a:rPr lang="sk-SK" sz="2000" spc="-15" dirty="0">
                <a:latin typeface="Arial"/>
                <a:cs typeface="Arial"/>
              </a:rPr>
              <a:t>og</a:t>
            </a:r>
            <a:r>
              <a:rPr lang="sk-SK" sz="2000" spc="-10" dirty="0">
                <a:latin typeface="Arial"/>
                <a:cs typeface="Arial"/>
              </a:rPr>
              <a:t>ick</a:t>
            </a:r>
            <a:r>
              <a:rPr lang="sk-SK" sz="2000" spc="-15" dirty="0">
                <a:latin typeface="Arial"/>
                <a:cs typeface="Arial"/>
              </a:rPr>
              <a:t>éh</a:t>
            </a:r>
            <a:r>
              <a:rPr lang="sk-SK" sz="2000" spc="-20" dirty="0">
                <a:latin typeface="Arial"/>
                <a:cs typeface="Arial"/>
              </a:rPr>
              <a:t>o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30" dirty="0">
                <a:latin typeface="Arial"/>
                <a:cs typeface="Arial"/>
              </a:rPr>
              <a:t>m</a:t>
            </a:r>
            <a:r>
              <a:rPr lang="sk-SK" sz="2000" spc="-10" dirty="0">
                <a:latin typeface="Arial"/>
                <a:cs typeface="Arial"/>
              </a:rPr>
              <a:t>ysl</a:t>
            </a:r>
            <a:r>
              <a:rPr lang="sk-SK" sz="2000" spc="-15" dirty="0">
                <a:latin typeface="Arial"/>
                <a:cs typeface="Arial"/>
              </a:rPr>
              <a:t>enia</a:t>
            </a:r>
            <a:endParaRPr lang="sk-SK" sz="2000" dirty="0">
              <a:latin typeface="Arial"/>
              <a:cs typeface="Arial"/>
            </a:endParaRPr>
          </a:p>
          <a:p>
            <a:pPr lvl="1">
              <a:lnSpc>
                <a:spcPts val="750"/>
              </a:lnSpc>
              <a:spcBef>
                <a:spcPts val="1"/>
              </a:spcBef>
              <a:buFont typeface="Arial"/>
              <a:buChar char="–"/>
            </a:pPr>
            <a:endParaRPr lang="sk-SK" sz="600" dirty="0"/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5" dirty="0" err="1">
                <a:latin typeface="Arial"/>
                <a:cs typeface="Arial"/>
              </a:rPr>
              <a:t>Booleova</a:t>
            </a:r>
            <a:r>
              <a:rPr lang="sk-SK" sz="2400" spc="-5" dirty="0">
                <a:latin typeface="Arial"/>
                <a:cs typeface="Arial"/>
              </a:rPr>
              <a:t> algebra j</a:t>
            </a:r>
            <a:r>
              <a:rPr lang="sk-SK" sz="2400" spc="0" dirty="0">
                <a:latin typeface="Arial"/>
                <a:cs typeface="Arial"/>
              </a:rPr>
              <a:t>e</a:t>
            </a:r>
            <a:r>
              <a:rPr lang="sk-SK" sz="2400" spc="-10" dirty="0">
                <a:latin typeface="Arial"/>
                <a:cs typeface="Arial"/>
              </a:rPr>
              <a:t> </a:t>
            </a:r>
            <a:r>
              <a:rPr lang="sk-SK" sz="2400" spc="-10" dirty="0" err="1">
                <a:latin typeface="Arial"/>
                <a:cs typeface="Arial"/>
              </a:rPr>
              <a:t>a</a:t>
            </a:r>
            <a:r>
              <a:rPr lang="sk-SK" sz="2400" spc="-5" dirty="0" err="1">
                <a:latin typeface="Arial"/>
                <a:cs typeface="Arial"/>
              </a:rPr>
              <a:t>l</a:t>
            </a:r>
            <a:r>
              <a:rPr lang="sk-SK" sz="2400" spc="-10" dirty="0" err="1">
                <a:latin typeface="Arial"/>
                <a:cs typeface="Arial"/>
              </a:rPr>
              <a:t>geb</a:t>
            </a:r>
            <a:r>
              <a:rPr lang="sk-SK" sz="2400" spc="0" dirty="0" err="1">
                <a:latin typeface="Arial"/>
                <a:cs typeface="Arial"/>
              </a:rPr>
              <a:t>r</a:t>
            </a:r>
            <a:r>
              <a:rPr lang="sk-SK" sz="2400" spc="-10" dirty="0" err="1">
                <a:latin typeface="Arial"/>
                <a:cs typeface="Arial"/>
              </a:rPr>
              <a:t>a</a:t>
            </a:r>
            <a:r>
              <a:rPr lang="sk-SK" sz="2400" spc="-5" dirty="0" err="1">
                <a:latin typeface="Arial"/>
                <a:cs typeface="Arial"/>
              </a:rPr>
              <a:t>i</a:t>
            </a:r>
            <a:r>
              <a:rPr lang="sk-SK" sz="2400" spc="5" dirty="0" err="1">
                <a:latin typeface="Arial"/>
                <a:cs typeface="Arial"/>
              </a:rPr>
              <a:t>c</a:t>
            </a:r>
            <a:r>
              <a:rPr lang="sk-SK" sz="2400" spc="-10" dirty="0" err="1">
                <a:latin typeface="Arial"/>
                <a:cs typeface="Arial"/>
              </a:rPr>
              <a:t>k</a:t>
            </a:r>
            <a:r>
              <a:rPr lang="sk-SK" sz="2400" spc="0" dirty="0" err="1">
                <a:latin typeface="Arial"/>
                <a:cs typeface="Arial"/>
              </a:rPr>
              <a:t>ý</a:t>
            </a:r>
            <a:r>
              <a:rPr lang="sk-SK" sz="2400" spc="0" dirty="0">
                <a:latin typeface="Arial"/>
                <a:cs typeface="Arial"/>
              </a:rPr>
              <a:t> </a:t>
            </a:r>
            <a:r>
              <a:rPr lang="sk-SK" sz="2400" spc="-10" dirty="0">
                <a:latin typeface="Arial"/>
                <a:cs typeface="Arial"/>
              </a:rPr>
              <a:t>sy</a:t>
            </a:r>
            <a:r>
              <a:rPr lang="sk-SK" sz="2400" spc="5" dirty="0">
                <a:latin typeface="Arial"/>
                <a:cs typeface="Arial"/>
              </a:rPr>
              <a:t>s</a:t>
            </a:r>
            <a:r>
              <a:rPr lang="sk-SK" sz="2400" spc="-5" dirty="0">
                <a:latin typeface="Arial"/>
                <a:cs typeface="Arial"/>
              </a:rPr>
              <a:t>t</a:t>
            </a:r>
            <a:r>
              <a:rPr lang="sk-SK" sz="2400" spc="-10" dirty="0">
                <a:latin typeface="Arial"/>
                <a:cs typeface="Arial"/>
              </a:rPr>
              <a:t>é</a:t>
            </a:r>
            <a:r>
              <a:rPr lang="sk-SK" sz="2400" spc="0" dirty="0">
                <a:latin typeface="Arial"/>
                <a:cs typeface="Arial"/>
              </a:rPr>
              <a:t>m (B),</a:t>
            </a:r>
            <a:r>
              <a:rPr lang="sk-SK" sz="2400" spc="-10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pre ktorý platí:</a:t>
            </a:r>
            <a:endParaRPr lang="sk-SK" sz="2400" dirty="0">
              <a:latin typeface="Arial"/>
              <a:cs typeface="Arial"/>
            </a:endParaRPr>
          </a:p>
          <a:p>
            <a:pPr>
              <a:lnSpc>
                <a:spcPts val="650"/>
              </a:lnSpc>
              <a:spcBef>
                <a:spcPts val="37"/>
              </a:spcBef>
              <a:buFont typeface="Arial"/>
              <a:buChar char="•"/>
            </a:pPr>
            <a:endParaRPr lang="sk-SK" sz="500" dirty="0"/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285" algn="l"/>
              </a:tabLst>
            </a:pPr>
            <a:r>
              <a:rPr lang="sk-SK" sz="2000" spc="-20" dirty="0">
                <a:latin typeface="Arial"/>
                <a:cs typeface="Arial"/>
              </a:rPr>
              <a:t>Booleovské premenné môžu nadobúdať iba hodnoty 0</a:t>
            </a:r>
            <a:r>
              <a:rPr lang="sk-SK" sz="2000" spc="-5" dirty="0">
                <a:latin typeface="Arial"/>
                <a:cs typeface="Arial"/>
              </a:rPr>
              <a:t> </a:t>
            </a:r>
            <a:r>
              <a:rPr lang="sk-SK" sz="2000" spc="-20" dirty="0">
                <a:latin typeface="Arial"/>
                <a:cs typeface="Arial"/>
              </a:rPr>
              <a:t>a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20" dirty="0">
                <a:latin typeface="Arial"/>
                <a:cs typeface="Arial"/>
              </a:rPr>
              <a:t>1 (</a:t>
            </a:r>
            <a:r>
              <a:rPr lang="sk-SK" sz="2000" spc="-20" dirty="0" err="1">
                <a:latin typeface="Arial"/>
                <a:cs typeface="Arial"/>
              </a:rPr>
              <a:t>True</a:t>
            </a:r>
            <a:r>
              <a:rPr lang="sk-SK" sz="2000" spc="-20" dirty="0">
                <a:latin typeface="Arial"/>
                <a:cs typeface="Arial"/>
              </a:rPr>
              <a:t> a </a:t>
            </a:r>
            <a:r>
              <a:rPr lang="sk-SK" sz="2000" spc="-20" dirty="0" err="1">
                <a:latin typeface="Arial"/>
                <a:cs typeface="Arial"/>
              </a:rPr>
              <a:t>False</a:t>
            </a:r>
            <a:r>
              <a:rPr lang="sk-SK" sz="2000" spc="-20" dirty="0">
                <a:latin typeface="Arial"/>
                <a:cs typeface="Arial"/>
              </a:rPr>
              <a:t>) (prvky B)</a:t>
            </a:r>
            <a:endParaRPr lang="sk-SK" sz="2000" dirty="0">
              <a:latin typeface="Arial"/>
              <a:cs typeface="Arial"/>
            </a:endParaRPr>
          </a:p>
          <a:p>
            <a:pPr lvl="1">
              <a:lnSpc>
                <a:spcPts val="650"/>
              </a:lnSpc>
              <a:spcBef>
                <a:spcPts val="21"/>
              </a:spcBef>
              <a:buFont typeface="Arial"/>
              <a:buChar char="–"/>
            </a:pPr>
            <a:endParaRPr lang="sk-SK" sz="500" dirty="0"/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285" algn="l"/>
              </a:tabLst>
            </a:pPr>
            <a:r>
              <a:rPr lang="sk-SK" sz="2000" spc="-20" dirty="0">
                <a:latin typeface="Arial"/>
                <a:cs typeface="Arial"/>
              </a:rPr>
              <a:t>3</a:t>
            </a:r>
            <a:r>
              <a:rPr lang="sk-SK" sz="2000" spc="-5" dirty="0">
                <a:latin typeface="Arial"/>
                <a:cs typeface="Arial"/>
              </a:rPr>
              <a:t> </a:t>
            </a:r>
            <a:r>
              <a:rPr lang="sk-SK" sz="2000" spc="-10" dirty="0">
                <a:latin typeface="Arial"/>
                <a:cs typeface="Arial"/>
              </a:rPr>
              <a:t>z</a:t>
            </a:r>
            <a:r>
              <a:rPr lang="sk-SK" sz="2000" spc="-15" dirty="0">
                <a:latin typeface="Arial"/>
                <a:cs typeface="Arial"/>
              </a:rPr>
              <a:t>á</a:t>
            </a:r>
            <a:r>
              <a:rPr lang="sk-SK" sz="2000" spc="-10" dirty="0">
                <a:latin typeface="Arial"/>
                <a:cs typeface="Arial"/>
              </a:rPr>
              <a:t>kl</a:t>
            </a:r>
            <a:r>
              <a:rPr lang="sk-SK" sz="2000" spc="-15" dirty="0">
                <a:latin typeface="Arial"/>
                <a:cs typeface="Arial"/>
              </a:rPr>
              <a:t>ad</a:t>
            </a:r>
            <a:r>
              <a:rPr lang="sk-SK" sz="2000" spc="-10" dirty="0">
                <a:latin typeface="Arial"/>
                <a:cs typeface="Arial"/>
              </a:rPr>
              <a:t>né </a:t>
            </a:r>
            <a:r>
              <a:rPr lang="sk-SK" sz="2000" spc="-15" dirty="0">
                <a:latin typeface="Arial"/>
                <a:cs typeface="Arial"/>
              </a:rPr>
              <a:t>ope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-15" dirty="0">
                <a:latin typeface="Arial"/>
                <a:cs typeface="Arial"/>
              </a:rPr>
              <a:t>á</a:t>
            </a:r>
            <a:r>
              <a:rPr lang="sk-SK" sz="2000" spc="-10" dirty="0">
                <a:latin typeface="Arial"/>
                <a:cs typeface="Arial"/>
              </a:rPr>
              <a:t>t</a:t>
            </a:r>
            <a:r>
              <a:rPr lang="sk-SK" sz="2000" spc="-15" dirty="0">
                <a:latin typeface="Arial"/>
                <a:cs typeface="Arial"/>
              </a:rPr>
              <a:t>o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-10" dirty="0">
                <a:latin typeface="Arial"/>
                <a:cs typeface="Arial"/>
              </a:rPr>
              <a:t>y: </a:t>
            </a:r>
          </a:p>
          <a:p>
            <a:pPr marL="1213485" lvl="2" indent="-287020">
              <a:buFont typeface="Arial"/>
              <a:buChar char="–"/>
              <a:tabLst>
                <a:tab pos="756285" algn="l"/>
              </a:tabLst>
            </a:pPr>
            <a:r>
              <a:rPr lang="sk-SK" spc="-10" dirty="0">
                <a:latin typeface="Arial"/>
                <a:cs typeface="Arial"/>
              </a:rPr>
              <a:t>logický súčin </a:t>
            </a:r>
            <a:r>
              <a:rPr lang="sk-SK" spc="-25" dirty="0">
                <a:latin typeface="Arial"/>
                <a:cs typeface="Arial"/>
              </a:rPr>
              <a:t>A</a:t>
            </a:r>
            <a:r>
              <a:rPr lang="sk-SK" spc="-30" dirty="0">
                <a:latin typeface="Arial"/>
                <a:cs typeface="Arial"/>
              </a:rPr>
              <a:t>ND (., </a:t>
            </a:r>
            <a:r>
              <a:rPr lang="en-US" dirty="0"/>
              <a:t>ꓥ</a:t>
            </a:r>
            <a:r>
              <a:rPr lang="sk-SK" spc="-30" dirty="0">
                <a:latin typeface="Arial"/>
                <a:cs typeface="Arial"/>
              </a:rPr>
              <a:t>)</a:t>
            </a:r>
            <a:r>
              <a:rPr lang="sk-SK" spc="-10" dirty="0">
                <a:latin typeface="Arial"/>
                <a:cs typeface="Arial"/>
              </a:rPr>
              <a:t>,</a:t>
            </a:r>
            <a:r>
              <a:rPr lang="sk-SK" spc="15" dirty="0">
                <a:latin typeface="Arial"/>
                <a:cs typeface="Arial"/>
              </a:rPr>
              <a:t> </a:t>
            </a:r>
          </a:p>
          <a:p>
            <a:pPr marL="1213485" lvl="2" indent="-287020">
              <a:buFont typeface="Arial"/>
              <a:buChar char="–"/>
              <a:tabLst>
                <a:tab pos="756285" algn="l"/>
              </a:tabLst>
            </a:pPr>
            <a:r>
              <a:rPr lang="sk-SK" spc="15" dirty="0">
                <a:latin typeface="Arial"/>
                <a:cs typeface="Arial"/>
              </a:rPr>
              <a:t>Logický súčet </a:t>
            </a:r>
            <a:r>
              <a:rPr lang="sk-SK" spc="-30" dirty="0">
                <a:latin typeface="Arial"/>
                <a:cs typeface="Arial"/>
              </a:rPr>
              <a:t>OR(+, </a:t>
            </a:r>
            <a:r>
              <a:rPr lang="en-US" dirty="0"/>
              <a:t>ꓦ</a:t>
            </a:r>
            <a:r>
              <a:rPr lang="sk-SK" spc="-30" dirty="0">
                <a:latin typeface="Arial"/>
                <a:cs typeface="Arial"/>
              </a:rPr>
              <a:t>)</a:t>
            </a:r>
            <a:r>
              <a:rPr lang="sk-SK" spc="-10" dirty="0">
                <a:latin typeface="Arial"/>
                <a:cs typeface="Arial"/>
              </a:rPr>
              <a:t>, </a:t>
            </a:r>
          </a:p>
          <a:p>
            <a:pPr marL="1213485" lvl="2" indent="-287020">
              <a:buFont typeface="Arial"/>
              <a:buChar char="–"/>
              <a:tabLst>
                <a:tab pos="756285" algn="l"/>
              </a:tabLst>
            </a:pPr>
            <a:r>
              <a:rPr lang="sk-SK" spc="-30" dirty="0">
                <a:latin typeface="Arial"/>
                <a:cs typeface="Arial"/>
              </a:rPr>
              <a:t>Negácia, inverzia NO</a:t>
            </a:r>
            <a:r>
              <a:rPr lang="sk-SK" spc="-20" dirty="0">
                <a:latin typeface="Arial"/>
                <a:cs typeface="Arial"/>
              </a:rPr>
              <a:t>T (‘, </a:t>
            </a:r>
            <a:r>
              <a:rPr lang="sk-SK" spc="-30" dirty="0">
                <a:latin typeface="Arial"/>
                <a:cs typeface="Arial"/>
              </a:rPr>
              <a:t>¯</a:t>
            </a:r>
            <a:r>
              <a:rPr lang="sk-SK" spc="-20" dirty="0">
                <a:latin typeface="Arial"/>
                <a:cs typeface="Arial"/>
              </a:rPr>
              <a:t>)</a:t>
            </a:r>
            <a:endParaRPr lang="sk-SK" dirty="0">
              <a:latin typeface="Arial"/>
              <a:cs typeface="Arial"/>
            </a:endParaRPr>
          </a:p>
          <a:p>
            <a:pPr lvl="1">
              <a:lnSpc>
                <a:spcPts val="650"/>
              </a:lnSpc>
              <a:spcBef>
                <a:spcPts val="21"/>
              </a:spcBef>
              <a:buFont typeface="Arial"/>
              <a:buChar char="–"/>
            </a:pPr>
            <a:endParaRPr lang="sk-SK" sz="500" dirty="0"/>
          </a:p>
          <a:p>
            <a:pPr marL="756285" lvl="1" indent="-287020">
              <a:lnSpc>
                <a:spcPts val="3329"/>
              </a:lnSpc>
              <a:buFont typeface="Arial"/>
              <a:buChar char="–"/>
              <a:tabLst>
                <a:tab pos="756285" algn="l"/>
              </a:tabLst>
            </a:pPr>
            <a:r>
              <a:rPr lang="sk-SK" sz="2000" spc="-10" dirty="0">
                <a:latin typeface="Arial"/>
                <a:cs typeface="Arial"/>
              </a:rPr>
              <a:t>výsledky operácií (x AND </a:t>
            </a:r>
            <a:r>
              <a:rPr lang="sk-SK" sz="2000" spc="-25" dirty="0">
                <a:latin typeface="Arial"/>
                <a:cs typeface="Arial"/>
              </a:rPr>
              <a:t>y)</a:t>
            </a:r>
            <a:r>
              <a:rPr lang="sk-SK" sz="2000" spc="-10" dirty="0">
                <a:latin typeface="Arial"/>
                <a:cs typeface="Arial"/>
              </a:rPr>
              <a:t>, (x OR y), </a:t>
            </a:r>
            <a:r>
              <a:rPr lang="sk-SK" sz="2000" spc="-25" dirty="0">
                <a:latin typeface="Arial"/>
                <a:cs typeface="Arial"/>
              </a:rPr>
              <a:t>x</a:t>
            </a:r>
            <a:r>
              <a:rPr lang="sk-SK" sz="2000" spc="-10" dirty="0">
                <a:latin typeface="Arial"/>
                <a:cs typeface="Arial"/>
              </a:rPr>
              <a:t>´</a:t>
            </a:r>
            <a:r>
              <a:rPr lang="sk-SK" sz="2000" spc="5" dirty="0">
                <a:latin typeface="Arial"/>
                <a:cs typeface="Arial"/>
              </a:rPr>
              <a:t>  (funkčné hodnoty) </a:t>
            </a:r>
            <a:r>
              <a:rPr lang="sk-SK" sz="2000" spc="-10" dirty="0">
                <a:latin typeface="Arial"/>
                <a:cs typeface="Arial"/>
              </a:rPr>
              <a:t>s</a:t>
            </a:r>
            <a:r>
              <a:rPr lang="sk-SK" sz="2000" spc="-20" dirty="0">
                <a:latin typeface="Arial"/>
                <a:cs typeface="Arial"/>
              </a:rPr>
              <a:t>ú</a:t>
            </a:r>
            <a:r>
              <a:rPr lang="sk-SK" sz="2000" spc="-5" dirty="0">
                <a:latin typeface="Arial"/>
                <a:cs typeface="Arial"/>
              </a:rPr>
              <a:t> </a:t>
            </a:r>
            <a:r>
              <a:rPr lang="sk-SK" sz="2000" spc="-10" dirty="0">
                <a:latin typeface="Arial"/>
                <a:cs typeface="Arial"/>
              </a:rPr>
              <a:t>ti</a:t>
            </a:r>
            <a:r>
              <a:rPr lang="sk-SK" sz="2000" spc="-15" dirty="0">
                <a:latin typeface="Arial"/>
                <a:cs typeface="Arial"/>
              </a:rPr>
              <a:t>ež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15" dirty="0">
                <a:latin typeface="Arial"/>
                <a:cs typeface="Arial"/>
              </a:rPr>
              <a:t>p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-25" dirty="0">
                <a:latin typeface="Arial"/>
                <a:cs typeface="Arial"/>
              </a:rPr>
              <a:t>vk</a:t>
            </a:r>
            <a:r>
              <a:rPr lang="sk-SK" sz="2000" spc="-15" dirty="0">
                <a:latin typeface="Arial"/>
                <a:cs typeface="Arial"/>
              </a:rPr>
              <a:t>a</a:t>
            </a:r>
            <a:r>
              <a:rPr lang="sk-SK" sz="2000" spc="-30" dirty="0">
                <a:latin typeface="Arial"/>
                <a:cs typeface="Arial"/>
              </a:rPr>
              <a:t>m</a:t>
            </a:r>
            <a:r>
              <a:rPr lang="sk-SK" sz="2000" spc="-10" dirty="0">
                <a:latin typeface="Arial"/>
                <a:cs typeface="Arial"/>
              </a:rPr>
              <a:t>i </a:t>
            </a:r>
            <a:r>
              <a:rPr lang="sk-SK" sz="2000" spc="-15" dirty="0">
                <a:latin typeface="Arial"/>
                <a:cs typeface="Arial"/>
              </a:rPr>
              <a:t>z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20" dirty="0">
                <a:latin typeface="Arial"/>
                <a:cs typeface="Arial"/>
              </a:rPr>
              <a:t>B (sú tiež Booleovské premenné)</a:t>
            </a:r>
            <a:endParaRPr lang="sk-SK"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BBB4B0-1BC8-4469-99A3-C66AA3930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17" y="718819"/>
            <a:ext cx="8073365" cy="849631"/>
          </a:xfrm>
        </p:spPr>
        <p:txBody>
          <a:bodyPr/>
          <a:lstStyle/>
          <a:p>
            <a:r>
              <a:rPr lang="sk-SK" dirty="0"/>
              <a:t>Číselné sústavy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B3DA9CD5-0B70-4A9A-9979-F05E328FF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1524924"/>
            <a:ext cx="9525000" cy="5312757"/>
          </a:xfrm>
        </p:spPr>
        <p:txBody>
          <a:bodyPr/>
          <a:lstStyle/>
          <a:p>
            <a:r>
              <a:rPr lang="sk-SK" dirty="0"/>
              <a:t>Princíp vyjadrenia hodnoty v číselných sústavách je založený na pozícii (polohe) číslice voči bodke/čiarke oddeľujúcej celú časť čísla od zlomkovej časti</a:t>
            </a:r>
          </a:p>
          <a:p>
            <a:r>
              <a:rPr lang="sk-SK" dirty="0"/>
              <a:t>Pozícia predstavuje exponent na ktorý je potrebné umocniť tzv. základ sústavy, aby sme dostali vyjadrovanú hodnotu.</a:t>
            </a:r>
          </a:p>
          <a:p>
            <a:pPr lvl="1"/>
            <a:r>
              <a:rPr lang="sk-SK" b="1" dirty="0"/>
              <a:t>Desia</a:t>
            </a:r>
            <a:r>
              <a:rPr lang="en-US" b="1" dirty="0"/>
              <a:t>t</a:t>
            </a:r>
            <a:r>
              <a:rPr lang="sk-SK" b="1" dirty="0" err="1"/>
              <a:t>ková</a:t>
            </a:r>
            <a:r>
              <a:rPr lang="sk-SK" b="1" dirty="0"/>
              <a:t> </a:t>
            </a:r>
            <a:r>
              <a:rPr lang="sk-SK" dirty="0"/>
              <a:t>sústava: základ 10, číslice 0, 1, …, 9, príklad vyjadrenia hodnoty</a:t>
            </a:r>
          </a:p>
          <a:p>
            <a:pPr marL="914400" lvl="2" indent="0">
              <a:buNone/>
            </a:pPr>
            <a:r>
              <a:rPr lang="sk-SK" dirty="0"/>
              <a:t>2124,31</a:t>
            </a:r>
            <a:r>
              <a:rPr lang="sk-SK" baseline="-25000" dirty="0"/>
              <a:t>10</a:t>
            </a:r>
            <a:r>
              <a:rPr lang="sk-SK" dirty="0"/>
              <a:t> = 2.10</a:t>
            </a:r>
            <a:r>
              <a:rPr lang="sk-SK" baseline="30000" dirty="0"/>
              <a:t>3</a:t>
            </a:r>
            <a:r>
              <a:rPr lang="sk-SK" dirty="0"/>
              <a:t> + 1.10</a:t>
            </a:r>
            <a:r>
              <a:rPr lang="sk-SK" baseline="30000" dirty="0"/>
              <a:t>2</a:t>
            </a:r>
            <a:r>
              <a:rPr lang="sk-SK" dirty="0"/>
              <a:t> + 2.10</a:t>
            </a:r>
            <a:r>
              <a:rPr lang="sk-SK" baseline="30000" dirty="0"/>
              <a:t>1</a:t>
            </a:r>
            <a:r>
              <a:rPr lang="sk-SK" dirty="0"/>
              <a:t> + 4.10</a:t>
            </a:r>
            <a:r>
              <a:rPr lang="sk-SK" baseline="30000" dirty="0"/>
              <a:t>0</a:t>
            </a:r>
            <a:r>
              <a:rPr lang="sk-SK" dirty="0"/>
              <a:t> + 3.10</a:t>
            </a:r>
            <a:r>
              <a:rPr lang="sk-SK" baseline="30000" dirty="0"/>
              <a:t>-1</a:t>
            </a:r>
            <a:r>
              <a:rPr lang="sk-SK" dirty="0"/>
              <a:t> + 1.10</a:t>
            </a:r>
            <a:r>
              <a:rPr lang="sk-SK" baseline="30000" dirty="0"/>
              <a:t>-2</a:t>
            </a:r>
            <a:r>
              <a:rPr lang="sk-SK" dirty="0"/>
              <a:t> </a:t>
            </a:r>
          </a:p>
          <a:p>
            <a:pPr lvl="1"/>
            <a:r>
              <a:rPr lang="sk-SK" b="1" dirty="0"/>
              <a:t>Dvojková</a:t>
            </a:r>
            <a:r>
              <a:rPr lang="sk-SK" dirty="0"/>
              <a:t> </a:t>
            </a:r>
            <a:r>
              <a:rPr lang="en-US" b="1" dirty="0"/>
              <a:t>(</a:t>
            </a:r>
            <a:r>
              <a:rPr lang="en-US" b="1" dirty="0" err="1"/>
              <a:t>binárna</a:t>
            </a:r>
            <a:r>
              <a:rPr lang="en-US" b="1" dirty="0"/>
              <a:t>) </a:t>
            </a:r>
            <a:r>
              <a:rPr lang="sk-SK" dirty="0"/>
              <a:t>sústava: základ 2, číslice 0, 1, príklad vyjadrenia hodnoty:</a:t>
            </a:r>
          </a:p>
          <a:p>
            <a:pPr marL="914400" lvl="2" indent="0">
              <a:buNone/>
            </a:pPr>
            <a:r>
              <a:rPr lang="sk-SK" dirty="0"/>
              <a:t>1011,01</a:t>
            </a:r>
            <a:r>
              <a:rPr lang="sk-SK" baseline="-25000" dirty="0"/>
              <a:t>2</a:t>
            </a:r>
            <a:r>
              <a:rPr lang="sk-SK" dirty="0"/>
              <a:t> = 1.2</a:t>
            </a:r>
            <a:r>
              <a:rPr lang="sk-SK" sz="1600" baseline="30000" dirty="0"/>
              <a:t>3</a:t>
            </a:r>
            <a:r>
              <a:rPr lang="sk-SK" dirty="0"/>
              <a:t> + 0.2</a:t>
            </a:r>
            <a:r>
              <a:rPr lang="sk-SK" sz="1600" baseline="30000" dirty="0"/>
              <a:t>2</a:t>
            </a:r>
            <a:r>
              <a:rPr lang="sk-SK" dirty="0"/>
              <a:t> + 1.2</a:t>
            </a:r>
            <a:r>
              <a:rPr lang="sk-SK" sz="1600" baseline="30000" dirty="0"/>
              <a:t>1</a:t>
            </a:r>
            <a:r>
              <a:rPr lang="sk-SK" dirty="0"/>
              <a:t> + 1.2</a:t>
            </a:r>
            <a:r>
              <a:rPr lang="sk-SK" sz="1600" baseline="30000" dirty="0"/>
              <a:t>0</a:t>
            </a:r>
            <a:r>
              <a:rPr lang="sk-SK" dirty="0"/>
              <a:t> + 0.2</a:t>
            </a:r>
            <a:r>
              <a:rPr lang="sk-SK" sz="1600" baseline="30000" dirty="0"/>
              <a:t>-1</a:t>
            </a:r>
            <a:r>
              <a:rPr lang="sk-SK" dirty="0"/>
              <a:t> + 1.2</a:t>
            </a:r>
            <a:r>
              <a:rPr lang="sk-SK" sz="1600" baseline="30000" dirty="0"/>
              <a:t>-2</a:t>
            </a:r>
            <a:r>
              <a:rPr lang="sk-SK" dirty="0"/>
              <a:t> = 8</a:t>
            </a:r>
            <a:r>
              <a:rPr lang="sk-SK" baseline="-25000" dirty="0"/>
              <a:t>10</a:t>
            </a:r>
            <a:r>
              <a:rPr lang="sk-SK" dirty="0"/>
              <a:t>+0+2</a:t>
            </a:r>
            <a:r>
              <a:rPr lang="sk-SK" baseline="-25000" dirty="0"/>
              <a:t>10</a:t>
            </a:r>
            <a:r>
              <a:rPr lang="sk-SK" dirty="0"/>
              <a:t>+1</a:t>
            </a:r>
            <a:r>
              <a:rPr lang="sk-SK" baseline="-25000" dirty="0"/>
              <a:t>10</a:t>
            </a:r>
            <a:r>
              <a:rPr lang="sk-SK" dirty="0"/>
              <a:t>+0+0.25</a:t>
            </a:r>
            <a:r>
              <a:rPr lang="sk-SK" baseline="-25000" dirty="0"/>
              <a:t>10</a:t>
            </a:r>
            <a:r>
              <a:rPr lang="sk-SK" dirty="0"/>
              <a:t>=11,25</a:t>
            </a:r>
            <a:r>
              <a:rPr lang="sk-SK" baseline="-25000" dirty="0"/>
              <a:t>10</a:t>
            </a:r>
            <a:endParaRPr lang="en-US" baseline="-25000" dirty="0"/>
          </a:p>
          <a:p>
            <a:pPr lvl="1"/>
            <a:r>
              <a:rPr lang="sk-SK" b="1" dirty="0" err="1"/>
              <a:t>Šesťnásťková</a:t>
            </a:r>
            <a:r>
              <a:rPr lang="sk-SK" b="1" dirty="0"/>
              <a:t> (hexadecimálna </a:t>
            </a:r>
            <a:r>
              <a:rPr lang="en-US" b="1" dirty="0"/>
              <a:t>– H) </a:t>
            </a:r>
            <a:r>
              <a:rPr lang="sk-SK" dirty="0"/>
              <a:t>sústava: základ </a:t>
            </a:r>
            <a:r>
              <a:rPr lang="en-US" dirty="0"/>
              <a:t>16</a:t>
            </a:r>
            <a:r>
              <a:rPr lang="sk-SK" baseline="-25000" dirty="0"/>
              <a:t>10</a:t>
            </a:r>
            <a:r>
              <a:rPr lang="sk-SK" dirty="0"/>
              <a:t>, číslice 0, 1, </a:t>
            </a:r>
            <a:r>
              <a:rPr lang="en-US" dirty="0"/>
              <a:t>…, 9, A, B, C, D, E, F, </a:t>
            </a:r>
            <a:r>
              <a:rPr lang="sk-SK" dirty="0"/>
              <a:t>príklad vyjadrenia hodnoty:</a:t>
            </a:r>
          </a:p>
          <a:p>
            <a:pPr marL="914400" lvl="2" indent="0">
              <a:buNone/>
            </a:pPr>
            <a:r>
              <a:rPr lang="en-US" dirty="0"/>
              <a:t>BC,3</a:t>
            </a:r>
            <a:r>
              <a:rPr lang="en-US" baseline="-25000" dirty="0"/>
              <a:t>H</a:t>
            </a:r>
            <a:r>
              <a:rPr lang="sk-SK" dirty="0"/>
              <a:t> = </a:t>
            </a:r>
            <a:r>
              <a:rPr lang="en-US" dirty="0"/>
              <a:t>B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sk-SK" sz="1600" baseline="30000" dirty="0"/>
              <a:t>1</a:t>
            </a:r>
            <a:r>
              <a:rPr lang="sk-SK" dirty="0"/>
              <a:t> + </a:t>
            </a:r>
            <a:r>
              <a:rPr lang="en-US" dirty="0"/>
              <a:t>C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sk-SK" sz="1600" baseline="30000" dirty="0"/>
              <a:t>0</a:t>
            </a:r>
            <a:r>
              <a:rPr lang="sk-SK" dirty="0"/>
              <a:t> + </a:t>
            </a:r>
            <a:r>
              <a:rPr lang="en-US" dirty="0"/>
              <a:t>3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sk-SK" sz="1600" baseline="30000" dirty="0"/>
              <a:t>-1</a:t>
            </a:r>
            <a:r>
              <a:rPr lang="sk-SK" dirty="0"/>
              <a:t> = </a:t>
            </a:r>
            <a:r>
              <a:rPr lang="en-US" dirty="0"/>
              <a:t>11</a:t>
            </a:r>
            <a:r>
              <a:rPr lang="en-US" sz="2400" baseline="-25000" dirty="0"/>
              <a:t>10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en-US" sz="1600" baseline="30000" dirty="0"/>
              <a:t>1</a:t>
            </a:r>
            <a:r>
              <a:rPr lang="sk-SK" dirty="0"/>
              <a:t> + </a:t>
            </a:r>
            <a:r>
              <a:rPr lang="en-US" dirty="0"/>
              <a:t>12</a:t>
            </a:r>
            <a:r>
              <a:rPr lang="en-US" sz="2400" baseline="-25000" dirty="0"/>
              <a:t>10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en-US" sz="1600" baseline="30000" dirty="0"/>
              <a:t>0</a:t>
            </a:r>
            <a:r>
              <a:rPr lang="sk-SK" dirty="0"/>
              <a:t> + </a:t>
            </a:r>
            <a:r>
              <a:rPr lang="en-US" dirty="0"/>
              <a:t>3</a:t>
            </a:r>
            <a:r>
              <a:rPr lang="sk-SK" dirty="0"/>
              <a:t>.</a:t>
            </a:r>
            <a:r>
              <a:rPr lang="en-US" dirty="0"/>
              <a:t>16</a:t>
            </a:r>
            <a:r>
              <a:rPr lang="en-US" sz="1600" baseline="30000" dirty="0"/>
              <a:t>-1</a:t>
            </a:r>
            <a:r>
              <a:rPr lang="sk-SK" dirty="0"/>
              <a:t> </a:t>
            </a:r>
            <a:r>
              <a:rPr lang="en-US" dirty="0"/>
              <a:t> = 176</a:t>
            </a:r>
            <a:r>
              <a:rPr lang="sk-SK" baseline="-25000" dirty="0"/>
              <a:t>10</a:t>
            </a:r>
            <a:r>
              <a:rPr lang="sk-SK" dirty="0"/>
              <a:t>+</a:t>
            </a:r>
            <a:r>
              <a:rPr lang="en-US" dirty="0"/>
              <a:t>1</a:t>
            </a:r>
            <a:r>
              <a:rPr lang="sk-SK" dirty="0"/>
              <a:t>2</a:t>
            </a:r>
            <a:r>
              <a:rPr lang="sk-SK" baseline="-25000" dirty="0"/>
              <a:t>10</a:t>
            </a:r>
            <a:r>
              <a:rPr lang="sk-SK" dirty="0"/>
              <a:t>+ 0,1875 </a:t>
            </a:r>
            <a:r>
              <a:rPr lang="sk-SK" baseline="-25000" dirty="0"/>
              <a:t>10</a:t>
            </a:r>
            <a:r>
              <a:rPr lang="sk-SK" dirty="0"/>
              <a:t>= 188,1875 </a:t>
            </a:r>
            <a:r>
              <a:rPr lang="sk-SK" baseline="-25000" dirty="0"/>
              <a:t>10</a:t>
            </a:r>
          </a:p>
          <a:p>
            <a:pPr lvl="1"/>
            <a:r>
              <a:rPr lang="en-US" b="1" dirty="0"/>
              <a:t>…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413461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130BA8-9761-4562-A797-2E1F43324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1" y="718819"/>
            <a:ext cx="8532482" cy="773431"/>
          </a:xfrm>
        </p:spPr>
        <p:txBody>
          <a:bodyPr/>
          <a:lstStyle/>
          <a:p>
            <a:r>
              <a:rPr lang="sk-SK" dirty="0"/>
              <a:t>Konverzie medzi </a:t>
            </a:r>
            <a:r>
              <a:rPr lang="sk-SK" dirty="0" err="1"/>
              <a:t>číslenými</a:t>
            </a:r>
            <a:r>
              <a:rPr lang="sk-SK" dirty="0"/>
              <a:t> sústavami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74E4A851-279C-44BF-BA59-AE6900B73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6100" y="1742093"/>
            <a:ext cx="9601199" cy="5236557"/>
          </a:xfrm>
        </p:spPr>
        <p:txBody>
          <a:bodyPr/>
          <a:lstStyle/>
          <a:p>
            <a:r>
              <a:rPr lang="sk-SK" dirty="0"/>
              <a:t>Princíp prevodu do desiatkovej sústavy vyplýva z definície – viď príklady v predchádzajúcom</a:t>
            </a:r>
          </a:p>
          <a:p>
            <a:r>
              <a:rPr lang="sk-SK" dirty="0"/>
              <a:t>Princíp prevodu z desiatkovej sústavy do inej je založený na postupnom delení čísla v desiatkovej sústave základom cieľov sústavy</a:t>
            </a:r>
          </a:p>
          <a:p>
            <a:pPr lvl="1"/>
            <a:r>
              <a:rPr lang="sk-SK" dirty="0"/>
              <a:t>Špeciálne zjednodušené prevody sú možné medzi sústavami s </a:t>
            </a:r>
            <a:r>
              <a:rPr lang="sk-SK" dirty="0" err="1"/>
              <a:t>mocnin</a:t>
            </a:r>
            <a:r>
              <a:rPr lang="en-US" dirty="0"/>
              <a:t>a</a:t>
            </a:r>
            <a:r>
              <a:rPr lang="sk-SK" dirty="0"/>
              <a:t>mi základov, napr. medzi binárnou a hexadecimálnou sústavou (16=2</a:t>
            </a:r>
            <a:r>
              <a:rPr lang="sk-SK" baseline="30000" dirty="0"/>
              <a:t>4</a:t>
            </a:r>
            <a:r>
              <a:rPr lang="sk-SK" dirty="0"/>
              <a:t>) alebo medzi binárnou a </a:t>
            </a:r>
            <a:r>
              <a:rPr lang="sk-SK" dirty="0" err="1"/>
              <a:t>osmičkovou</a:t>
            </a:r>
            <a:r>
              <a:rPr lang="sk-SK" dirty="0"/>
              <a:t> sústavou (8=2</a:t>
            </a:r>
            <a:r>
              <a:rPr lang="sk-SK" baseline="30000" dirty="0"/>
              <a:t>3</a:t>
            </a:r>
            <a:r>
              <a:rPr lang="sk-SK" dirty="0"/>
              <a:t>)</a:t>
            </a:r>
          </a:p>
          <a:p>
            <a:pPr lvl="1"/>
            <a:r>
              <a:rPr lang="sk-SK" dirty="0"/>
              <a:t>Postup: </a:t>
            </a:r>
          </a:p>
          <a:p>
            <a:pPr lvl="2"/>
            <a:r>
              <a:rPr lang="sk-SK" dirty="0"/>
              <a:t>Do binárnej: každá </a:t>
            </a:r>
            <a:r>
              <a:rPr lang="sk-SK" dirty="0" err="1"/>
              <a:t>hexa</a:t>
            </a:r>
            <a:r>
              <a:rPr lang="sk-SK" dirty="0"/>
              <a:t> číslica sa nahradí ekvivalentom 4 jednotiek a núl v binárnej sústave, napr.: 3AF</a:t>
            </a:r>
            <a:r>
              <a:rPr lang="sk-SK" baseline="-25000" dirty="0"/>
              <a:t>H</a:t>
            </a:r>
            <a:r>
              <a:rPr lang="sk-SK" dirty="0"/>
              <a:t> = 0011 1010 1111</a:t>
            </a:r>
            <a:r>
              <a:rPr lang="sk-SK" baseline="-25000" dirty="0"/>
              <a:t>2</a:t>
            </a:r>
            <a:endParaRPr lang="sk-SK" dirty="0"/>
          </a:p>
          <a:p>
            <a:pPr lvl="2"/>
            <a:r>
              <a:rPr lang="sk-SK" dirty="0"/>
              <a:t>Do </a:t>
            </a:r>
            <a:r>
              <a:rPr lang="sk-SK" dirty="0" err="1"/>
              <a:t>hex</a:t>
            </a:r>
            <a:r>
              <a:rPr lang="sk-SK" dirty="0"/>
              <a:t>: </a:t>
            </a:r>
            <a:r>
              <a:rPr lang="sk-SK" dirty="0" err="1"/>
              <a:t>dopln</a:t>
            </a:r>
            <a:r>
              <a:rPr lang="en-US" dirty="0" err="1"/>
              <a:t>i</a:t>
            </a:r>
            <a:r>
              <a:rPr lang="sk-SK" dirty="0"/>
              <a:t>a sa nuly pred </a:t>
            </a:r>
            <a:r>
              <a:rPr lang="sk-SK" dirty="0" err="1"/>
              <a:t>najv</a:t>
            </a:r>
            <a:r>
              <a:rPr lang="en-US" dirty="0" err="1"/>
              <a:t>yš</a:t>
            </a:r>
            <a:r>
              <a:rPr lang="sk-SK" dirty="0" err="1"/>
              <a:t>ší</a:t>
            </a:r>
            <a:r>
              <a:rPr lang="sk-SK" dirty="0"/>
              <a:t> a najnižší rád aby vznikli štvorice od oddeľovacej </a:t>
            </a:r>
            <a:r>
              <a:rPr lang="sk-SK" dirty="0" err="1"/>
              <a:t>čiark</a:t>
            </a:r>
            <a:r>
              <a:rPr lang="en-US" dirty="0"/>
              <a:t>y</a:t>
            </a:r>
            <a:r>
              <a:rPr lang="sk-SK" dirty="0"/>
              <a:t> a následne sa každá štvorica nahradí </a:t>
            </a:r>
            <a:r>
              <a:rPr lang="sk-SK" dirty="0" err="1"/>
              <a:t>hexa</a:t>
            </a:r>
            <a:r>
              <a:rPr lang="sk-SK" dirty="0"/>
              <a:t> číslicou: napr. 110101.101</a:t>
            </a:r>
            <a:r>
              <a:rPr lang="sk-SK" baseline="-25000" dirty="0"/>
              <a:t>2</a:t>
            </a:r>
            <a:r>
              <a:rPr lang="sk-SK" dirty="0"/>
              <a:t> = 0011 0101.1010</a:t>
            </a:r>
            <a:r>
              <a:rPr lang="sk-SK" baseline="-25000" dirty="0"/>
              <a:t>2</a:t>
            </a:r>
            <a:r>
              <a:rPr lang="sk-SK" dirty="0"/>
              <a:t> = 35,A</a:t>
            </a:r>
            <a:r>
              <a:rPr lang="sk-SK" baseline="-25000" dirty="0"/>
              <a:t>H</a:t>
            </a:r>
            <a:endParaRPr lang="sk-SK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355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F7C5C-2442-4E9C-843E-F90FA48DD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17" y="718820"/>
            <a:ext cx="8073365" cy="843450"/>
          </a:xfrm>
        </p:spPr>
        <p:txBody>
          <a:bodyPr/>
          <a:lstStyle/>
          <a:p>
            <a:r>
              <a:rPr lang="sk-SK" dirty="0"/>
              <a:t>Aritmetické verzus logické operácie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DBB91887-1879-4A1D-8861-CF386DD40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1742093"/>
            <a:ext cx="9372599" cy="3026757"/>
          </a:xfrm>
        </p:spPr>
        <p:txBody>
          <a:bodyPr/>
          <a:lstStyle/>
          <a:p>
            <a:r>
              <a:rPr lang="sk-SK" sz="2200" dirty="0"/>
              <a:t>Logické operácie boli definované v </a:t>
            </a:r>
            <a:r>
              <a:rPr lang="sk-SK" sz="2200" dirty="0" err="1"/>
              <a:t>Booleovej</a:t>
            </a:r>
            <a:r>
              <a:rPr lang="sk-SK" sz="2200" dirty="0"/>
              <a:t> logike a boli odvodené z výrokovej logiky, napr. logický súčet: výrok: svieti slnko alebo prší je pravdivý (log. 1), ak aspoň jedna časť je pravdivá (celý výrok je nepravdivý iba ak je zamračené = nesvieti slnko ale neprší), teda inak log. 1 + log. 1 = log. 1 výsledok je iba jednobitový</a:t>
            </a:r>
          </a:p>
          <a:p>
            <a:r>
              <a:rPr lang="sk-SK" sz="2200" dirty="0"/>
              <a:t>Aritmetické operácie sú viazané na “počty”, teda 1+1=2</a:t>
            </a:r>
            <a:r>
              <a:rPr lang="sk-SK" sz="2200" baseline="-25000" dirty="0"/>
              <a:t>10</a:t>
            </a:r>
            <a:r>
              <a:rPr lang="sk-SK" sz="2200" dirty="0"/>
              <a:t>=10</a:t>
            </a:r>
            <a:r>
              <a:rPr lang="sk-SK" sz="2200" baseline="-25000" dirty="0"/>
              <a:t>2 </a:t>
            </a:r>
            <a:r>
              <a:rPr lang="sk-SK" sz="2200" dirty="0"/>
              <a:t>– výsledok je dvojbitový</a:t>
            </a:r>
          </a:p>
          <a:p>
            <a:r>
              <a:rPr lang="sk-SK" sz="2200" dirty="0"/>
              <a:t>Aritmetické operácie je možné vytvárať z logických, napr. aritmetický súčet  dvoch jednobitových čísel A, B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AA28CD4A-C9BD-4031-B163-BD00DE71A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900" y="4845050"/>
            <a:ext cx="3770738" cy="244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21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4E913B-44D6-4F17-AD5C-A4117B21C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17" y="718819"/>
            <a:ext cx="8073365" cy="1230631"/>
          </a:xfrm>
        </p:spPr>
        <p:txBody>
          <a:bodyPr/>
          <a:lstStyle/>
          <a:p>
            <a:pPr algn="ctr"/>
            <a:r>
              <a:rPr lang="sk-SK" dirty="0"/>
              <a:t>Kódovanie čísel I.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323699AE-60BF-4144-9AEF-248D1E505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106" y="1647309"/>
            <a:ext cx="10046193" cy="5648131"/>
          </a:xfrm>
        </p:spPr>
        <p:txBody>
          <a:bodyPr/>
          <a:lstStyle/>
          <a:p>
            <a:r>
              <a:rPr lang="sk-SK" dirty="0"/>
              <a:t>Rovnaké číslo môže byť zastúpené (vyjadrené) pomocou rôznych kódov (rôznou kombináciou jednotiek a núl), napr.</a:t>
            </a:r>
          </a:p>
          <a:p>
            <a:endParaRPr lang="sk-SK" dirty="0"/>
          </a:p>
          <a:p>
            <a:pPr lvl="1"/>
            <a:r>
              <a:rPr lang="sk-SK" dirty="0"/>
              <a:t>Binárne číslo (dvojková sústava)</a:t>
            </a:r>
          </a:p>
          <a:p>
            <a:pPr lvl="1"/>
            <a:endParaRPr lang="sk-SK" dirty="0"/>
          </a:p>
          <a:p>
            <a:pPr lvl="1"/>
            <a:r>
              <a:rPr lang="sk-SK" b="1" dirty="0"/>
              <a:t>Prvý komplement </a:t>
            </a:r>
            <a:r>
              <a:rPr lang="sk-SK" dirty="0"/>
              <a:t>(negácia bitov)</a:t>
            </a:r>
          </a:p>
          <a:p>
            <a:pPr lvl="1"/>
            <a:endParaRPr lang="sk-SK" dirty="0"/>
          </a:p>
          <a:p>
            <a:pPr lvl="1"/>
            <a:r>
              <a:rPr lang="sk-SK" b="1" dirty="0"/>
              <a:t>Druhý komplement </a:t>
            </a:r>
            <a:r>
              <a:rPr lang="sk-SK" dirty="0"/>
              <a:t>(prvý </a:t>
            </a:r>
            <a:r>
              <a:rPr lang="sk-SK" dirty="0" err="1"/>
              <a:t>complement</a:t>
            </a:r>
            <a:r>
              <a:rPr lang="sk-SK" dirty="0"/>
              <a:t> +1)</a:t>
            </a:r>
          </a:p>
          <a:p>
            <a:pPr lvl="1"/>
            <a:endParaRPr lang="sk-SK" dirty="0"/>
          </a:p>
          <a:p>
            <a:pPr marL="457200" lvl="1" indent="0">
              <a:buNone/>
            </a:pPr>
            <a:r>
              <a:rPr lang="sk-SK" i="1" dirty="0"/>
              <a:t>Komplementy sa s výhodou používajú pri aritmetických operáciách – umožňujú napr. nahradiť rozdiel súčtom</a:t>
            </a:r>
          </a:p>
          <a:p>
            <a:pPr lvl="1"/>
            <a:r>
              <a:rPr lang="sk-SK" b="1" dirty="0"/>
              <a:t>BCD kód </a:t>
            </a:r>
            <a:r>
              <a:rPr lang="sk-SK" dirty="0"/>
              <a:t>– vyjadruje každú číslicu desiatkového čísla binárne pomocou 4 bitov</a:t>
            </a:r>
          </a:p>
          <a:p>
            <a:pPr marL="914400" lvl="2" indent="0">
              <a:buNone/>
            </a:pPr>
            <a:r>
              <a:rPr lang="sk-SK" dirty="0"/>
              <a:t>Napr. 1 1010 0111</a:t>
            </a:r>
            <a:r>
              <a:rPr lang="sk-SK" baseline="-25000" dirty="0"/>
              <a:t>2</a:t>
            </a:r>
            <a:r>
              <a:rPr lang="sk-SK" dirty="0"/>
              <a:t> = 423</a:t>
            </a:r>
            <a:r>
              <a:rPr lang="sk-SK" baseline="-25000" dirty="0"/>
              <a:t>10</a:t>
            </a:r>
            <a:r>
              <a:rPr lang="sk-SK" dirty="0"/>
              <a:t> = 0100 0010 0011</a:t>
            </a:r>
            <a:r>
              <a:rPr lang="sk-SK" baseline="-25000" dirty="0"/>
              <a:t>BCD</a:t>
            </a:r>
          </a:p>
          <a:p>
            <a:pPr lvl="1"/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9CA8E709-DFEE-4E9F-94B4-EA1615DD1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475" y="2556797"/>
            <a:ext cx="3452288" cy="1040695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AB601AA1-5E16-49B2-B01C-BA4F5C1A0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700" y="3849465"/>
            <a:ext cx="3340594" cy="124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207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19FB85-F406-4247-97A4-4B375AEC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017" y="501650"/>
            <a:ext cx="8073365" cy="697231"/>
          </a:xfrm>
        </p:spPr>
        <p:txBody>
          <a:bodyPr/>
          <a:lstStyle/>
          <a:p>
            <a:pPr algn="ctr"/>
            <a:r>
              <a:rPr lang="sk-SK" dirty="0"/>
              <a:t>Kódovanie čísel II.</a:t>
            </a:r>
          </a:p>
        </p:txBody>
      </p:sp>
      <p:sp>
        <p:nvSpPr>
          <p:cNvPr id="4" name="Zástupný objekt pre text 2">
            <a:extLst>
              <a:ext uri="{FF2B5EF4-FFF2-40B4-BE49-F238E27FC236}">
                <a16:creationId xmlns:a16="http://schemas.microsoft.com/office/drawing/2014/main" id="{59225F0F-28A1-4478-933B-722FAB25A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690" y="1222254"/>
            <a:ext cx="9601200" cy="5422190"/>
          </a:xfrm>
        </p:spPr>
        <p:txBody>
          <a:bodyPr/>
          <a:lstStyle/>
          <a:p>
            <a:pPr lvl="1"/>
            <a:r>
              <a:rPr lang="sk-SK" dirty="0"/>
              <a:t>Pridanie </a:t>
            </a:r>
            <a:r>
              <a:rPr lang="sk-SK" dirty="0" err="1"/>
              <a:t>znamienkového</a:t>
            </a:r>
            <a:r>
              <a:rPr lang="sk-SK" dirty="0"/>
              <a:t> bitu pred najvyšší bit</a:t>
            </a:r>
            <a:r>
              <a:rPr lang="en-US" dirty="0"/>
              <a:t> </a:t>
            </a:r>
            <a:r>
              <a:rPr lang="en-US" dirty="0" err="1"/>
              <a:t>binárneho</a:t>
            </a:r>
            <a:r>
              <a:rPr lang="en-US" dirty="0"/>
              <a:t> </a:t>
            </a:r>
            <a:r>
              <a:rPr lang="en-US" dirty="0" err="1"/>
              <a:t>kódu</a:t>
            </a:r>
            <a:r>
              <a:rPr lang="en-US" dirty="0"/>
              <a:t>, </a:t>
            </a:r>
            <a:r>
              <a:rPr lang="en-US" dirty="0" err="1"/>
              <a:t>napr</a:t>
            </a:r>
            <a:r>
              <a:rPr lang="en-US" dirty="0"/>
              <a:t>. </a:t>
            </a:r>
            <a:endParaRPr lang="sk-SK" dirty="0"/>
          </a:p>
          <a:p>
            <a:pPr marL="914400" lvl="2" indent="0">
              <a:buNone/>
            </a:pPr>
            <a:r>
              <a:rPr lang="en-US" b="1" dirty="0">
                <a:solidFill>
                  <a:srgbClr val="FF0000"/>
                </a:solidFill>
              </a:rPr>
              <a:t>0</a:t>
            </a:r>
            <a:r>
              <a:rPr lang="en-US" dirty="0"/>
              <a:t>00</a:t>
            </a:r>
            <a:r>
              <a:rPr lang="sk-SK" dirty="0"/>
              <a:t>1 0101‬</a:t>
            </a:r>
            <a:r>
              <a:rPr lang="en-US" dirty="0"/>
              <a:t> = 21</a:t>
            </a:r>
            <a:r>
              <a:rPr lang="en-US" baseline="-25000" dirty="0"/>
              <a:t>10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dirty="0"/>
              <a:t>001 0101 = -21</a:t>
            </a:r>
            <a:r>
              <a:rPr lang="en-US" baseline="-25000" dirty="0"/>
              <a:t>10</a:t>
            </a:r>
            <a:r>
              <a:rPr lang="en-US" dirty="0"/>
              <a:t>‬</a:t>
            </a:r>
          </a:p>
          <a:p>
            <a:pPr marL="914400" lvl="2" indent="0">
              <a:buNone/>
            </a:pPr>
            <a:endParaRPr lang="sk-SK" dirty="0"/>
          </a:p>
          <a:p>
            <a:pPr lvl="1"/>
            <a:r>
              <a:rPr lang="sk-SK" dirty="0"/>
              <a:t>Rozdelenie bitov na </a:t>
            </a:r>
            <a:r>
              <a:rPr lang="sk-SK" dirty="0" err="1"/>
              <a:t>mantisu</a:t>
            </a:r>
            <a:r>
              <a:rPr lang="sk-SK" dirty="0"/>
              <a:t> a </a:t>
            </a:r>
            <a:br>
              <a:rPr lang="sk-SK" dirty="0"/>
            </a:br>
            <a:r>
              <a:rPr lang="sk-SK" dirty="0"/>
              <a:t>exponent (</a:t>
            </a:r>
            <a:r>
              <a:rPr lang="sk-SK" b="1" dirty="0"/>
              <a:t>plávajúca desatinná čiarka</a:t>
            </a:r>
            <a:r>
              <a:rPr lang="sk-SK" dirty="0"/>
              <a:t>)</a:t>
            </a:r>
            <a:br>
              <a:rPr lang="sk-SK" dirty="0"/>
            </a:br>
            <a:r>
              <a:rPr lang="sk-SK" dirty="0"/>
              <a:t>používa sa pre rozšírenie rozsahu</a:t>
            </a:r>
            <a:br>
              <a:rPr lang="sk-SK" dirty="0"/>
            </a:br>
            <a:r>
              <a:rPr lang="sk-SK" dirty="0"/>
              <a:t>vyjadriteľných čísel pri danom obmedzenom počte bitov pre ich vyjadrenie, napr. presnosť single – 32 bitov, </a:t>
            </a:r>
            <a:r>
              <a:rPr lang="sk-SK" dirty="0" err="1"/>
              <a:t>double</a:t>
            </a:r>
            <a:r>
              <a:rPr lang="sk-SK" dirty="0"/>
              <a:t> – 64 bitov, </a:t>
            </a:r>
            <a:r>
              <a:rPr lang="sk-SK" dirty="0" err="1"/>
              <a:t>extended</a:t>
            </a:r>
            <a:r>
              <a:rPr lang="sk-SK" dirty="0"/>
              <a:t> 128 bitov</a:t>
            </a:r>
          </a:p>
          <a:p>
            <a:pPr lvl="1"/>
            <a:r>
              <a:rPr lang="sk-SK" b="1" dirty="0"/>
              <a:t>Grayov kód </a:t>
            </a:r>
            <a:r>
              <a:rPr lang="sk-SK" dirty="0"/>
              <a:t>(pri zmene hodnoty o 1 sa v kóde mení vždy iba jeden bit – ochrana pred náhodnými kombináciami pri prechodových javov v snímačoch polohy a otočenia)</a:t>
            </a:r>
            <a:endParaRPr lang="en-US" dirty="0"/>
          </a:p>
          <a:p>
            <a:pPr lvl="1"/>
            <a:r>
              <a:rPr lang="sk-SK" b="1" dirty="0" err="1"/>
              <a:t>Termometrický</a:t>
            </a:r>
            <a:r>
              <a:rPr lang="sk-SK" b="1" dirty="0"/>
              <a:t> kód </a:t>
            </a:r>
            <a:r>
              <a:rPr lang="sk-SK" dirty="0"/>
              <a:t>(posúva sa 1 po rozsahu bitov alebo plní sa skupina jednotkami – obdoba stĺpcového indikátora na </a:t>
            </a:r>
            <a:r>
              <a:rPr lang="sk-SK" dirty="0" err="1"/>
              <a:t>teplomeri</a:t>
            </a:r>
            <a:r>
              <a:rPr lang="sk-SK" dirty="0"/>
              <a:t>, plnenie zásobníka, úroveň hladiny a pod.)</a:t>
            </a:r>
          </a:p>
          <a:p>
            <a:pPr lvl="1"/>
            <a:r>
              <a:rPr lang="sk-SK" b="1" dirty="0"/>
              <a:t>Ochranné kódy </a:t>
            </a:r>
            <a:r>
              <a:rPr lang="sk-SK" dirty="0"/>
              <a:t>s detekciou chyby a prípadne aj opravou (parita, </a:t>
            </a:r>
            <a:r>
              <a:rPr lang="sk-SK" dirty="0" err="1"/>
              <a:t>Hamming</a:t>
            </a:r>
            <a:r>
              <a:rPr lang="sk-SK" dirty="0"/>
              <a:t>, …)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42418DF-0C4A-46A2-877A-55B75C7FD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0" y="2101850"/>
            <a:ext cx="4913701" cy="10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14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6C4E3B-727C-45F8-8DBC-8567D7FE6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718819"/>
            <a:ext cx="9296399" cy="2340259"/>
          </a:xfrm>
        </p:spPr>
        <p:txBody>
          <a:bodyPr/>
          <a:lstStyle/>
          <a:p>
            <a:r>
              <a:rPr lang="sk-SK" dirty="0"/>
              <a:t>Kódovanie textu (čísla, písmená, znaky)</a:t>
            </a:r>
          </a:p>
        </p:txBody>
      </p:sp>
      <p:sp>
        <p:nvSpPr>
          <p:cNvPr id="3" name="Zástupný objekt pre text 2">
            <a:extLst>
              <a:ext uri="{FF2B5EF4-FFF2-40B4-BE49-F238E27FC236}">
                <a16:creationId xmlns:a16="http://schemas.microsoft.com/office/drawing/2014/main" id="{84FADEB4-6606-47C1-B033-11B9E9E22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1742093"/>
            <a:ext cx="9296399" cy="5236557"/>
          </a:xfrm>
        </p:spPr>
        <p:txBody>
          <a:bodyPr/>
          <a:lstStyle/>
          <a:p>
            <a:r>
              <a:rPr lang="sk-SK" dirty="0"/>
              <a:t>Štandardne sa používa tzv. ASCII kód</a:t>
            </a:r>
          </a:p>
          <a:p>
            <a:r>
              <a:rPr lang="sk-SK" dirty="0"/>
              <a:t>Základný ASCII kód je 7 bitový a umožňuje kódovať číslice, veľké a mal</a:t>
            </a:r>
            <a:r>
              <a:rPr lang="en-US"/>
              <a:t>é</a:t>
            </a:r>
            <a:r>
              <a:rPr lang="sk-SK"/>
              <a:t> </a:t>
            </a:r>
            <a:r>
              <a:rPr lang="sk-SK" dirty="0"/>
              <a:t>písmená, zobraziteľné aj nezobraziteľné znaky používané v textových reťazcoch (</a:t>
            </a:r>
            <a:r>
              <a:rPr lang="sk-SK" dirty="0" err="1"/>
              <a:t>string</a:t>
            </a:r>
            <a:r>
              <a:rPr lang="sk-SK" dirty="0"/>
              <a:t>)</a:t>
            </a:r>
          </a:p>
          <a:p>
            <a:r>
              <a:rPr lang="sk-SK" dirty="0"/>
              <a:t>Príklad: </a:t>
            </a:r>
          </a:p>
          <a:p>
            <a:pPr lvl="1"/>
            <a:r>
              <a:rPr lang="sk-SK" dirty="0"/>
              <a:t>ASCII kód číslice 5 je 011 0101</a:t>
            </a:r>
            <a:r>
              <a:rPr lang="sk-SK" baseline="-25000" dirty="0"/>
              <a:t>2</a:t>
            </a:r>
            <a:r>
              <a:rPr lang="sk-SK" dirty="0"/>
              <a:t> = 35</a:t>
            </a:r>
            <a:r>
              <a:rPr lang="sk-SK" baseline="-25000" dirty="0"/>
              <a:t>H</a:t>
            </a:r>
          </a:p>
          <a:p>
            <a:pPr lvl="1"/>
            <a:r>
              <a:rPr lang="sk-SK" dirty="0"/>
              <a:t>ASCII kód písmena A je 100 0001</a:t>
            </a:r>
            <a:r>
              <a:rPr lang="sk-SK" baseline="-25000" dirty="0"/>
              <a:t>2</a:t>
            </a:r>
            <a:r>
              <a:rPr lang="sk-SK" dirty="0"/>
              <a:t> = 41</a:t>
            </a:r>
            <a:r>
              <a:rPr lang="sk-SK" baseline="-25000" dirty="0"/>
              <a:t>H</a:t>
            </a:r>
          </a:p>
          <a:p>
            <a:r>
              <a:rPr lang="sk-SK" dirty="0"/>
              <a:t>Okrem základnej verzie sa používa aj rozšírený ASCII kód využívajúci 8 bitov pre zobrazenie neanglických znakov, matematických symbolov atď.</a:t>
            </a:r>
            <a:endParaRPr lang="en-US" dirty="0"/>
          </a:p>
          <a:p>
            <a:r>
              <a:rPr lang="en-US" dirty="0" err="1"/>
              <a:t>Detaily</a:t>
            </a:r>
            <a:r>
              <a:rPr lang="en-US" dirty="0"/>
              <a:t> </a:t>
            </a:r>
            <a:r>
              <a:rPr lang="en-US" dirty="0" err="1"/>
              <a:t>pozri</a:t>
            </a:r>
            <a:r>
              <a:rPr lang="en-US" dirty="0"/>
              <a:t> internet</a:t>
            </a:r>
            <a:endParaRPr lang="sk-S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80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914776" y="2978406"/>
            <a:ext cx="1650492" cy="1130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4926" y="1644650"/>
            <a:ext cx="9372600" cy="46913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1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299085" marR="12700" indent="-28702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Booleo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2400" spc="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algeb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re</a:t>
            </a:r>
            <a:r>
              <a:rPr sz="2400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sa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va výr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zy r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na</a:t>
            </a:r>
            <a:r>
              <a:rPr sz="2400" spc="5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ú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,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 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 </a:t>
            </a:r>
            <a:r>
              <a:rPr sz="2400" spc="5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ede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n výr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sz="240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ž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nah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adi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ť</a:t>
            </a:r>
            <a:r>
              <a:rPr sz="2400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uh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ým.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2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rvku 1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a 0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3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Ko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tív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0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á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4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tív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á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36469" y="4578094"/>
            <a:ext cx="2007107" cy="9265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46226" y="5865876"/>
            <a:ext cx="3810000" cy="1066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CE64E33B-FC49-4E22-971A-C2B39D593C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10017" y="718819"/>
            <a:ext cx="8073365" cy="925831"/>
          </a:xfrm>
          <a:prstGeom prst="rect">
            <a:avLst/>
          </a:prstGeom>
        </p:spPr>
        <p:txBody>
          <a:bodyPr vert="horz" wrap="square" lIns="0" tIns="125983" rIns="0" bIns="0" rtlCol="0">
            <a:noAutofit/>
          </a:bodyPr>
          <a:lstStyle/>
          <a:p>
            <a:pPr algn="ctr">
              <a:lnSpc>
                <a:spcPts val="5235"/>
              </a:lnSpc>
            </a:pPr>
            <a:r>
              <a:rPr lang="en-US" dirty="0" err="1">
                <a:latin typeface="Arial"/>
                <a:cs typeface="Arial"/>
              </a:rPr>
              <a:t>Postuláty</a:t>
            </a:r>
            <a:endParaRPr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8370" y="2010412"/>
            <a:ext cx="4038599" cy="9646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65300" y="2198878"/>
            <a:ext cx="3446779" cy="47650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5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strí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bu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tív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0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á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6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ple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tu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7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Zá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iden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ck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j</a:t>
            </a:r>
            <a:r>
              <a:rPr sz="2400" spc="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nin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</a:pPr>
            <a:endParaRPr sz="1000" dirty="0"/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8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st</a:t>
            </a:r>
            <a:r>
              <a:rPr sz="2400" spc="-5" dirty="0">
                <a:latin typeface="Arial"/>
                <a:cs typeface="Arial"/>
              </a:rPr>
              <a:t>ulá</a:t>
            </a:r>
            <a:r>
              <a:rPr sz="2400" spc="0" dirty="0">
                <a:latin typeface="Arial"/>
                <a:cs typeface="Arial"/>
              </a:rPr>
              <a:t>t: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Vla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st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no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sti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rvk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v 1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spc="0" dirty="0">
                <a:solidFill>
                  <a:srgbClr val="FF0000"/>
                </a:solidFill>
                <a:latin typeface="Arial"/>
                <a:cs typeface="Arial"/>
              </a:rPr>
              <a:t>a 0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78886" y="3269236"/>
            <a:ext cx="1434083" cy="10546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707258" y="4637787"/>
            <a:ext cx="1574291" cy="10911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78886" y="6077967"/>
            <a:ext cx="1510283" cy="10530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90CBF09E-407D-4130-A911-425822BA0F37}"/>
              </a:ext>
            </a:extLst>
          </p:cNvPr>
          <p:cNvSpPr txBox="1">
            <a:spLocks/>
          </p:cNvSpPr>
          <p:nvPr/>
        </p:nvSpPr>
        <p:spPr>
          <a:xfrm>
            <a:off x="1310017" y="718819"/>
            <a:ext cx="8073365" cy="925831"/>
          </a:xfrm>
          <a:prstGeom prst="rect">
            <a:avLst/>
          </a:prstGeom>
        </p:spPr>
        <p:txBody>
          <a:bodyPr vert="horz" wrap="square" lIns="0" tIns="125983" rIns="0" bIns="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35"/>
              </a:lnSpc>
            </a:pPr>
            <a:r>
              <a:rPr lang="en-US" dirty="0" err="1">
                <a:latin typeface="Arial"/>
                <a:cs typeface="Arial"/>
              </a:rPr>
              <a:t>Postuláty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05636" y="2037842"/>
            <a:ext cx="2005583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32484" y="3406393"/>
            <a:ext cx="6477000" cy="12054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79500" y="4845050"/>
            <a:ext cx="8991600" cy="1447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FB49627-7C2C-4A82-B8B9-4685FB0599B7}"/>
              </a:ext>
            </a:extLst>
          </p:cNvPr>
          <p:cNvSpPr txBox="1">
            <a:spLocks/>
          </p:cNvSpPr>
          <p:nvPr/>
        </p:nvSpPr>
        <p:spPr>
          <a:xfrm>
            <a:off x="317500" y="718819"/>
            <a:ext cx="10375900" cy="925831"/>
          </a:xfrm>
          <a:prstGeom prst="rect">
            <a:avLst/>
          </a:prstGeom>
        </p:spPr>
        <p:txBody>
          <a:bodyPr vert="horz" wrap="square" lIns="0" tIns="125983" rIns="0" bIns="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lang="pt-BR" spc="-30" dirty="0">
                <a:latin typeface="Arial"/>
                <a:cs typeface="Arial"/>
              </a:rPr>
              <a:t>D</a:t>
            </a:r>
            <a:r>
              <a:rPr lang="pt-BR" spc="-20" dirty="0">
                <a:latin typeface="Arial"/>
                <a:cs typeface="Arial"/>
              </a:rPr>
              <a:t>e</a:t>
            </a:r>
            <a:r>
              <a:rPr lang="pt-BR" spc="5" dirty="0">
                <a:latin typeface="Arial"/>
                <a:cs typeface="Arial"/>
              </a:rPr>
              <a:t> </a:t>
            </a:r>
            <a:r>
              <a:rPr lang="pt-BR" spc="-30" dirty="0">
                <a:latin typeface="Arial"/>
                <a:cs typeface="Arial"/>
              </a:rPr>
              <a:t>M</a:t>
            </a:r>
            <a:r>
              <a:rPr lang="pt-BR" spc="-15" dirty="0">
                <a:latin typeface="Arial"/>
                <a:cs typeface="Arial"/>
              </a:rPr>
              <a:t>o</a:t>
            </a:r>
            <a:r>
              <a:rPr lang="pt-BR" spc="-5" dirty="0">
                <a:latin typeface="Arial"/>
                <a:cs typeface="Arial"/>
              </a:rPr>
              <a:t>r</a:t>
            </a:r>
            <a:r>
              <a:rPr lang="pt-BR" spc="-15" dirty="0">
                <a:latin typeface="Arial"/>
                <a:cs typeface="Arial"/>
              </a:rPr>
              <a:t>gano</a:t>
            </a:r>
            <a:r>
              <a:rPr lang="pt-BR" spc="-10" dirty="0">
                <a:latin typeface="Arial"/>
                <a:cs typeface="Arial"/>
              </a:rPr>
              <a:t>v</a:t>
            </a:r>
            <a:r>
              <a:rPr lang="pt-BR" spc="-20" dirty="0">
                <a:latin typeface="Arial"/>
                <a:cs typeface="Arial"/>
              </a:rPr>
              <a:t>e</a:t>
            </a:r>
            <a:r>
              <a:rPr lang="pt-BR" spc="15" dirty="0">
                <a:latin typeface="Arial"/>
                <a:cs typeface="Arial"/>
              </a:rPr>
              <a:t> </a:t>
            </a:r>
            <a:r>
              <a:rPr lang="pt-BR" spc="-15" dirty="0">
                <a:latin typeface="Arial"/>
                <a:cs typeface="Arial"/>
              </a:rPr>
              <a:t>p</a:t>
            </a:r>
            <a:r>
              <a:rPr lang="pt-BR" spc="-5" dirty="0">
                <a:latin typeface="Arial"/>
                <a:cs typeface="Arial"/>
              </a:rPr>
              <a:t>r</a:t>
            </a:r>
            <a:r>
              <a:rPr lang="pt-BR" spc="-15" dirty="0">
                <a:latin typeface="Arial"/>
                <a:cs typeface="Arial"/>
              </a:rPr>
              <a:t>a</a:t>
            </a:r>
            <a:r>
              <a:rPr lang="pt-BR" spc="-10" dirty="0">
                <a:latin typeface="Arial"/>
                <a:cs typeface="Arial"/>
              </a:rPr>
              <a:t>vi</a:t>
            </a:r>
            <a:r>
              <a:rPr lang="pt-BR" spc="-15" dirty="0">
                <a:latin typeface="Arial"/>
                <a:cs typeface="Arial"/>
              </a:rPr>
              <a:t>dlá</a:t>
            </a:r>
            <a:r>
              <a:rPr lang="pt-BR" spc="5" dirty="0">
                <a:latin typeface="Arial"/>
                <a:cs typeface="Arial"/>
              </a:rPr>
              <a:t> </a:t>
            </a:r>
            <a:r>
              <a:rPr lang="pt-BR" spc="-5" dirty="0">
                <a:latin typeface="Arial"/>
                <a:cs typeface="Arial"/>
              </a:rPr>
              <a:t>(</a:t>
            </a:r>
            <a:r>
              <a:rPr lang="pt-BR" spc="-15" dirty="0">
                <a:latin typeface="Arial"/>
                <a:cs typeface="Arial"/>
              </a:rPr>
              <a:t>p</a:t>
            </a:r>
            <a:r>
              <a:rPr lang="pt-BR" spc="-5" dirty="0">
                <a:latin typeface="Arial"/>
                <a:cs typeface="Arial"/>
              </a:rPr>
              <a:t>r</a:t>
            </a:r>
            <a:r>
              <a:rPr lang="pt-BR" spc="-15" dirty="0">
                <a:latin typeface="Arial"/>
                <a:cs typeface="Arial"/>
              </a:rPr>
              <a:t>a</a:t>
            </a:r>
            <a:r>
              <a:rPr lang="pt-BR" spc="-10" dirty="0">
                <a:latin typeface="Arial"/>
                <a:cs typeface="Arial"/>
              </a:rPr>
              <a:t>vi</a:t>
            </a:r>
            <a:r>
              <a:rPr lang="pt-BR" spc="-15" dirty="0">
                <a:latin typeface="Arial"/>
                <a:cs typeface="Arial"/>
              </a:rPr>
              <a:t>dlá</a:t>
            </a:r>
            <a:r>
              <a:rPr lang="pt-BR" spc="15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i</a:t>
            </a:r>
            <a:r>
              <a:rPr lang="pt-BR" spc="-15" dirty="0">
                <a:latin typeface="Arial"/>
                <a:cs typeface="Arial"/>
              </a:rPr>
              <a:t>n</a:t>
            </a:r>
            <a:r>
              <a:rPr lang="pt-BR" spc="-10" dirty="0">
                <a:latin typeface="Arial"/>
                <a:cs typeface="Arial"/>
              </a:rPr>
              <a:t>v</a:t>
            </a:r>
            <a:r>
              <a:rPr lang="pt-BR" spc="-15" dirty="0">
                <a:latin typeface="Arial"/>
                <a:cs typeface="Arial"/>
              </a:rPr>
              <a:t>e</a:t>
            </a:r>
            <a:r>
              <a:rPr lang="pt-BR" spc="-5" dirty="0">
                <a:latin typeface="Arial"/>
                <a:cs typeface="Arial"/>
              </a:rPr>
              <a:t>r</a:t>
            </a:r>
            <a:r>
              <a:rPr lang="pt-BR" spc="-10" dirty="0">
                <a:latin typeface="Arial"/>
                <a:cs typeface="Arial"/>
              </a:rPr>
              <a:t>zi</a:t>
            </a:r>
            <a:r>
              <a:rPr lang="pt-BR" spc="-15" dirty="0">
                <a:latin typeface="Arial"/>
                <a:cs typeface="Arial"/>
              </a:rPr>
              <a:t>e</a:t>
            </a:r>
            <a:r>
              <a:rPr lang="pt-BR" spc="-10" dirty="0">
                <a:latin typeface="Arial"/>
                <a:cs typeface="Arial"/>
              </a:rPr>
              <a:t>)</a:t>
            </a:r>
            <a:endParaRPr lang="pt-BR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2299" y="1681726"/>
            <a:ext cx="9525000" cy="544932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800" spc="-25" dirty="0">
                <a:latin typeface="Arial"/>
                <a:cs typeface="Arial"/>
              </a:rPr>
              <a:t>Upravená všeobecná </a:t>
            </a:r>
            <a:r>
              <a:rPr lang="sk-SK" sz="2800" spc="-25" dirty="0" err="1">
                <a:latin typeface="Arial"/>
                <a:cs typeface="Arial"/>
              </a:rPr>
              <a:t>Booleova</a:t>
            </a:r>
            <a:r>
              <a:rPr lang="sk-SK" sz="2800" spc="-25" dirty="0">
                <a:latin typeface="Arial"/>
                <a:cs typeface="Arial"/>
              </a:rPr>
              <a:t> algebra, využívaná pri syntéze kombinačných obvodov s využitím iba jedinej logickej operácie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endParaRPr lang="sk-SK" sz="2400" spc="-25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25" dirty="0" err="1">
                <a:latin typeface="Arial"/>
                <a:cs typeface="Arial"/>
              </a:rPr>
              <a:t>P</a:t>
            </a:r>
            <a:r>
              <a:rPr lang="sk-SK" sz="2400" spc="-15" dirty="0" err="1">
                <a:latin typeface="Arial"/>
                <a:cs typeface="Arial"/>
              </a:rPr>
              <a:t>e</a:t>
            </a:r>
            <a:r>
              <a:rPr lang="sk-SK" sz="2400" spc="-10" dirty="0" err="1">
                <a:latin typeface="Arial"/>
                <a:cs typeface="Arial"/>
              </a:rPr>
              <a:t>i</a:t>
            </a:r>
            <a:r>
              <a:rPr lang="sk-SK" sz="2400" spc="-5" dirty="0" err="1">
                <a:latin typeface="Arial"/>
                <a:cs typeface="Arial"/>
              </a:rPr>
              <a:t>r</a:t>
            </a:r>
            <a:r>
              <a:rPr lang="sk-SK" sz="2400" spc="-10" dirty="0" err="1">
                <a:latin typeface="Arial"/>
                <a:cs typeface="Arial"/>
              </a:rPr>
              <a:t>c</a:t>
            </a:r>
            <a:r>
              <a:rPr lang="sk-SK" sz="2400" spc="-15" dirty="0" err="1">
                <a:latin typeface="Arial"/>
                <a:cs typeface="Arial"/>
              </a:rPr>
              <a:t>eo</a:t>
            </a:r>
            <a:r>
              <a:rPr lang="sk-SK" sz="2400" spc="-10" dirty="0" err="1">
                <a:latin typeface="Arial"/>
                <a:cs typeface="Arial"/>
              </a:rPr>
              <a:t>v</a:t>
            </a:r>
            <a:r>
              <a:rPr lang="sk-SK" sz="2400" spc="-20" dirty="0" err="1">
                <a:latin typeface="Arial"/>
                <a:cs typeface="Arial"/>
              </a:rPr>
              <a:t>a</a:t>
            </a:r>
            <a:r>
              <a:rPr lang="sk-SK" sz="2400" spc="-5" dirty="0">
                <a:latin typeface="Arial"/>
                <a:cs typeface="Arial"/>
              </a:rPr>
              <a:t> </a:t>
            </a:r>
            <a:r>
              <a:rPr lang="sk-SK" sz="2400" spc="-15" dirty="0">
                <a:latin typeface="Arial"/>
                <a:cs typeface="Arial"/>
              </a:rPr>
              <a:t>a</a:t>
            </a:r>
            <a:r>
              <a:rPr lang="sk-SK" sz="2400" spc="-10" dirty="0">
                <a:latin typeface="Arial"/>
                <a:cs typeface="Arial"/>
              </a:rPr>
              <a:t>l</a:t>
            </a:r>
            <a:r>
              <a:rPr lang="sk-SK" sz="2400" spc="-15" dirty="0">
                <a:latin typeface="Arial"/>
                <a:cs typeface="Arial"/>
              </a:rPr>
              <a:t>geb</a:t>
            </a:r>
            <a:r>
              <a:rPr lang="sk-SK" sz="2400" spc="-5" dirty="0">
                <a:latin typeface="Arial"/>
                <a:cs typeface="Arial"/>
              </a:rPr>
              <a:t>r</a:t>
            </a:r>
            <a:r>
              <a:rPr lang="sk-SK" sz="2400" spc="-20" dirty="0">
                <a:latin typeface="Arial"/>
                <a:cs typeface="Arial"/>
              </a:rPr>
              <a:t>a</a:t>
            </a:r>
            <a:endParaRPr lang="sk-SK"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41"/>
              </a:spcBef>
            </a:pPr>
            <a:endParaRPr lang="sk-SK" sz="550" dirty="0"/>
          </a:p>
          <a:p>
            <a:pPr marL="756285" marR="12700" indent="-287020">
              <a:lnSpc>
                <a:spcPct val="100000"/>
              </a:lnSpc>
            </a:pPr>
            <a:r>
              <a:rPr lang="sk-SK" sz="2400" dirty="0">
                <a:latin typeface="Arial"/>
                <a:cs typeface="Arial"/>
              </a:rPr>
              <a:t>–</a:t>
            </a:r>
            <a:r>
              <a:rPr lang="sk-SK" sz="2400" spc="250" dirty="0">
                <a:latin typeface="Arial"/>
                <a:cs typeface="Arial"/>
              </a:rPr>
              <a:t> </a:t>
            </a:r>
            <a:r>
              <a:rPr lang="sk-SK" sz="2000" spc="-5" dirty="0" err="1">
                <a:latin typeface="Arial"/>
                <a:cs typeface="Arial"/>
              </a:rPr>
              <a:t>Pei</a:t>
            </a:r>
            <a:r>
              <a:rPr lang="sk-SK" sz="2000" spc="0" dirty="0" err="1">
                <a:latin typeface="Arial"/>
                <a:cs typeface="Arial"/>
              </a:rPr>
              <a:t>rc</a:t>
            </a:r>
            <a:r>
              <a:rPr lang="sk-SK" sz="2000" spc="-5" dirty="0" err="1">
                <a:latin typeface="Arial"/>
                <a:cs typeface="Arial"/>
              </a:rPr>
              <a:t>eo</a:t>
            </a:r>
            <a:r>
              <a:rPr lang="sk-SK" sz="2000" spc="0" dirty="0" err="1">
                <a:latin typeface="Arial"/>
                <a:cs typeface="Arial"/>
              </a:rPr>
              <a:t>va</a:t>
            </a:r>
            <a:r>
              <a:rPr lang="sk-SK" sz="2000" spc="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algeb</a:t>
            </a:r>
            <a:r>
              <a:rPr lang="sk-SK" sz="2000" spc="0" dirty="0">
                <a:latin typeface="Arial"/>
                <a:cs typeface="Arial"/>
              </a:rPr>
              <a:t>ra</a:t>
            </a:r>
            <a:r>
              <a:rPr lang="sk-SK" sz="2000" spc="25" dirty="0">
                <a:latin typeface="Arial"/>
                <a:cs typeface="Arial"/>
              </a:rPr>
              <a:t> 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 err="1">
                <a:latin typeface="Arial"/>
                <a:cs typeface="Arial"/>
              </a:rPr>
              <a:t>algeb</a:t>
            </a:r>
            <a:r>
              <a:rPr lang="sk-SK" sz="2000" spc="0" dirty="0" err="1">
                <a:latin typeface="Arial"/>
                <a:cs typeface="Arial"/>
              </a:rPr>
              <a:t>r</a:t>
            </a:r>
            <a:r>
              <a:rPr lang="sk-SK" sz="2000" spc="-5" dirty="0" err="1">
                <a:latin typeface="Arial"/>
                <a:cs typeface="Arial"/>
              </a:rPr>
              <a:t>ai</a:t>
            </a:r>
            <a:r>
              <a:rPr lang="sk-SK" sz="2000" spc="0" dirty="0" err="1">
                <a:latin typeface="Arial"/>
                <a:cs typeface="Arial"/>
              </a:rPr>
              <a:t>cký</a:t>
            </a:r>
            <a:r>
              <a:rPr lang="sk-SK" sz="2000" spc="4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syst</a:t>
            </a:r>
            <a:r>
              <a:rPr lang="sk-SK" sz="2000" spc="-5" dirty="0">
                <a:latin typeface="Arial"/>
                <a:cs typeface="Arial"/>
              </a:rPr>
              <a:t>é</a:t>
            </a:r>
            <a:r>
              <a:rPr lang="sk-SK" sz="2000" spc="0" dirty="0">
                <a:latin typeface="Arial"/>
                <a:cs typeface="Arial"/>
              </a:rPr>
              <a:t>m,</a:t>
            </a:r>
            <a:r>
              <a:rPr lang="sk-SK" sz="2000" spc="-15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kt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rý </a:t>
            </a:r>
            <a:r>
              <a:rPr lang="sk-SK" sz="2000" spc="-5" dirty="0">
                <a:latin typeface="Arial"/>
                <a:cs typeface="Arial"/>
              </a:rPr>
              <a:t>ob</a:t>
            </a:r>
            <a:r>
              <a:rPr lang="sk-SK" sz="2000" spc="0" dirty="0">
                <a:latin typeface="Arial"/>
                <a:cs typeface="Arial"/>
              </a:rPr>
              <a:t>s</a:t>
            </a:r>
            <a:r>
              <a:rPr lang="sk-SK" sz="2000" spc="-5" dirty="0">
                <a:latin typeface="Arial"/>
                <a:cs typeface="Arial"/>
              </a:rPr>
              <a:t>ahu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na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m</a:t>
            </a:r>
            <a:r>
              <a:rPr lang="sk-SK" sz="2000" spc="-5" dirty="0">
                <a:latin typeface="Arial"/>
                <a:cs typeface="Arial"/>
              </a:rPr>
              <a:t>ene</a:t>
            </a:r>
            <a:r>
              <a:rPr lang="sk-SK" sz="2000" spc="0" dirty="0">
                <a:latin typeface="Arial"/>
                <a:cs typeface="Arial"/>
              </a:rPr>
              <a:t>j</a:t>
            </a:r>
            <a:r>
              <a:rPr lang="sk-SK" sz="2000" spc="2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d</a:t>
            </a:r>
            <a:r>
              <a:rPr lang="sk-SK" sz="2000" spc="0" dirty="0">
                <a:latin typeface="Arial"/>
                <a:cs typeface="Arial"/>
              </a:rPr>
              <a:t>va </a:t>
            </a:r>
            <a:r>
              <a:rPr lang="sk-SK" sz="2000" spc="-5" dirty="0">
                <a:latin typeface="Arial"/>
                <a:cs typeface="Arial"/>
              </a:rPr>
              <a:t>p</a:t>
            </a:r>
            <a:r>
              <a:rPr lang="sk-SK" sz="2000" spc="0" dirty="0">
                <a:latin typeface="Arial"/>
                <a:cs typeface="Arial"/>
              </a:rPr>
              <a:t>rvky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0 a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1 a 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-5" dirty="0">
                <a:latin typeface="Arial"/>
                <a:cs typeface="Arial"/>
              </a:rPr>
              <a:t>ede</a:t>
            </a:r>
            <a:r>
              <a:rPr lang="sk-SK" sz="2000" spc="0" dirty="0">
                <a:latin typeface="Arial"/>
                <a:cs typeface="Arial"/>
              </a:rPr>
              <a:t>n z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k</a:t>
            </a:r>
            <a:r>
              <a:rPr lang="sk-SK" sz="2000" spc="-5" dirty="0">
                <a:latin typeface="Arial"/>
                <a:cs typeface="Arial"/>
              </a:rPr>
              <a:t>ladn</a:t>
            </a:r>
            <a:r>
              <a:rPr lang="sk-SK" sz="2000" spc="0" dirty="0">
                <a:latin typeface="Arial"/>
                <a:cs typeface="Arial"/>
              </a:rPr>
              <a:t>ý</a:t>
            </a:r>
            <a:r>
              <a:rPr lang="sk-SK" sz="2000" spc="1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ope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N</a:t>
            </a:r>
            <a:r>
              <a:rPr lang="sk-SK" sz="2000" spc="0" dirty="0">
                <a:latin typeface="Arial"/>
                <a:cs typeface="Arial"/>
              </a:rPr>
              <a:t>O</a:t>
            </a:r>
            <a:r>
              <a:rPr lang="sk-SK" sz="2000" spc="-5" dirty="0">
                <a:latin typeface="Arial"/>
                <a:cs typeface="Arial"/>
              </a:rPr>
              <a:t>R</a:t>
            </a:r>
            <a:r>
              <a:rPr lang="sk-SK" sz="2000" spc="0" dirty="0">
                <a:latin typeface="Arial"/>
                <a:cs typeface="Arial"/>
              </a:rPr>
              <a:t>,</a:t>
            </a:r>
            <a:r>
              <a:rPr lang="sk-SK" sz="2000" spc="-5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kt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rý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sa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z</a:t>
            </a:r>
            <a:r>
              <a:rPr lang="sk-SK" sz="2000" spc="-5" dirty="0">
                <a:latin typeface="Arial"/>
                <a:cs typeface="Arial"/>
              </a:rPr>
              <a:t>na</a:t>
            </a:r>
            <a:r>
              <a:rPr lang="sk-SK" sz="2000" spc="0" dirty="0">
                <a:latin typeface="Arial"/>
                <a:cs typeface="Arial"/>
              </a:rPr>
              <a:t>č</a:t>
            </a:r>
            <a:r>
              <a:rPr lang="sk-SK" sz="2000" spc="-5" dirty="0">
                <a:latin typeface="Arial"/>
                <a:cs typeface="Arial"/>
              </a:rPr>
              <a:t>u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2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a</a:t>
            </a:r>
            <a:r>
              <a:rPr lang="sk-SK" sz="2000" spc="0" dirty="0">
                <a:latin typeface="Arial"/>
                <a:cs typeface="Arial"/>
              </a:rPr>
              <a:t>ko </a:t>
            </a:r>
            <a:r>
              <a:rPr lang="sk-SK" sz="2000" u="heavy" spc="-5" dirty="0" err="1">
                <a:latin typeface="Arial"/>
                <a:cs typeface="Arial"/>
              </a:rPr>
              <a:t>Pei</a:t>
            </a:r>
            <a:r>
              <a:rPr lang="sk-SK" sz="2000" u="heavy" spc="0" dirty="0" err="1">
                <a:latin typeface="Arial"/>
                <a:cs typeface="Arial"/>
              </a:rPr>
              <a:t>rc</a:t>
            </a:r>
            <a:r>
              <a:rPr lang="sk-SK" sz="2000" u="heavy" spc="-5" dirty="0" err="1">
                <a:latin typeface="Arial"/>
                <a:cs typeface="Arial"/>
              </a:rPr>
              <a:t>eo</a:t>
            </a:r>
            <a:r>
              <a:rPr lang="sk-SK" sz="2000" u="heavy" spc="0" dirty="0" err="1">
                <a:latin typeface="Arial"/>
                <a:cs typeface="Arial"/>
              </a:rPr>
              <a:t>v</a:t>
            </a:r>
            <a:r>
              <a:rPr lang="sk-SK" sz="2000" u="heavy" spc="0" dirty="0">
                <a:latin typeface="Arial"/>
                <a:cs typeface="Arial"/>
              </a:rPr>
              <a:t> </a:t>
            </a:r>
            <a:r>
              <a:rPr lang="sk-SK" sz="2000" u="heavy" spc="-5" dirty="0">
                <a:latin typeface="Arial"/>
                <a:cs typeface="Arial"/>
              </a:rPr>
              <a:t>ope</a:t>
            </a:r>
            <a:r>
              <a:rPr lang="sk-SK" sz="2000" u="heavy" spc="0" dirty="0">
                <a:latin typeface="Arial"/>
                <a:cs typeface="Arial"/>
              </a:rPr>
              <a:t>r</a:t>
            </a:r>
            <a:r>
              <a:rPr lang="sk-SK" sz="2000" u="heavy" spc="-5" dirty="0">
                <a:latin typeface="Arial"/>
                <a:cs typeface="Arial"/>
              </a:rPr>
              <a:t>á</a:t>
            </a:r>
            <a:r>
              <a:rPr lang="sk-SK" sz="2000" u="heavy" spc="0" dirty="0">
                <a:latin typeface="Arial"/>
                <a:cs typeface="Arial"/>
              </a:rPr>
              <a:t>t</a:t>
            </a:r>
            <a:r>
              <a:rPr lang="sk-SK" sz="2000" u="heavy" spc="-5" dirty="0">
                <a:latin typeface="Arial"/>
                <a:cs typeface="Arial"/>
              </a:rPr>
              <a:t>o</a:t>
            </a:r>
            <a:r>
              <a:rPr lang="sk-SK" sz="2000" u="heavy" spc="0" dirty="0">
                <a:latin typeface="Arial"/>
                <a:cs typeface="Arial"/>
              </a:rPr>
              <a:t>r</a:t>
            </a:r>
            <a:r>
              <a:rPr lang="sk-SK" sz="2000" spc="0" dirty="0">
                <a:latin typeface="Arial"/>
                <a:cs typeface="Arial"/>
              </a:rPr>
              <a:t>.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Ten</a:t>
            </a:r>
            <a:r>
              <a:rPr lang="sk-SK" sz="2000" spc="0" dirty="0">
                <a:latin typeface="Arial"/>
                <a:cs typeface="Arial"/>
              </a:rPr>
              <a:t>to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ope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m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ž</a:t>
            </a:r>
            <a:r>
              <a:rPr lang="sk-SK" sz="2000" spc="-5" dirty="0">
                <a:latin typeface="Arial"/>
                <a:cs typeface="Arial"/>
              </a:rPr>
              <a:t>n</a:t>
            </a:r>
            <a:r>
              <a:rPr lang="sk-SK" sz="2000" spc="0" dirty="0">
                <a:latin typeface="Arial"/>
                <a:cs typeface="Arial"/>
              </a:rPr>
              <a:t>o</a:t>
            </a:r>
            <a:r>
              <a:rPr lang="sk-SK" sz="2000" spc="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vy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-5" dirty="0">
                <a:latin typeface="Arial"/>
                <a:cs typeface="Arial"/>
              </a:rPr>
              <a:t>ad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i</a:t>
            </a:r>
            <a:r>
              <a:rPr lang="sk-SK" sz="2000" spc="0" dirty="0">
                <a:latin typeface="Arial"/>
                <a:cs typeface="Arial"/>
              </a:rPr>
              <a:t>ť v tv</a:t>
            </a:r>
            <a:r>
              <a:rPr lang="sk-SK" sz="2000" spc="-5" dirty="0">
                <a:latin typeface="Arial"/>
                <a:cs typeface="Arial"/>
              </a:rPr>
              <a:t>a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e</a:t>
            </a:r>
            <a:r>
              <a:rPr lang="sk-SK" sz="2000" spc="0" dirty="0">
                <a:latin typeface="Arial"/>
                <a:cs typeface="Arial"/>
              </a:rPr>
              <a:t>:</a:t>
            </a: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endParaRPr lang="sk-SK" sz="2400" spc="-25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lang="sk-SK" sz="2400" spc="-25" dirty="0" err="1">
                <a:latin typeface="Arial"/>
                <a:cs typeface="Arial"/>
              </a:rPr>
              <a:t>S</a:t>
            </a:r>
            <a:r>
              <a:rPr lang="sk-SK" sz="2400" spc="-10" dirty="0" err="1">
                <a:latin typeface="Arial"/>
                <a:cs typeface="Arial"/>
              </a:rPr>
              <a:t>c</a:t>
            </a:r>
            <a:r>
              <a:rPr lang="sk-SK" sz="2400" spc="-15" dirty="0" err="1">
                <a:latin typeface="Arial"/>
                <a:cs typeface="Arial"/>
              </a:rPr>
              <a:t>he</a:t>
            </a:r>
            <a:r>
              <a:rPr lang="sk-SK" sz="2400" spc="-10" dirty="0" err="1">
                <a:latin typeface="Arial"/>
                <a:cs typeface="Arial"/>
              </a:rPr>
              <a:t>ff</a:t>
            </a:r>
            <a:r>
              <a:rPr lang="sk-SK" sz="2400" spc="-15" dirty="0" err="1">
                <a:latin typeface="Arial"/>
                <a:cs typeface="Arial"/>
              </a:rPr>
              <a:t>e</a:t>
            </a:r>
            <a:r>
              <a:rPr lang="sk-SK" sz="2400" spc="-5" dirty="0" err="1">
                <a:latin typeface="Arial"/>
                <a:cs typeface="Arial"/>
              </a:rPr>
              <a:t>r</a:t>
            </a:r>
            <a:r>
              <a:rPr lang="sk-SK" sz="2400" spc="-15" dirty="0" err="1">
                <a:latin typeface="Arial"/>
                <a:cs typeface="Arial"/>
              </a:rPr>
              <a:t>o</a:t>
            </a:r>
            <a:r>
              <a:rPr lang="sk-SK" sz="2400" spc="-10" dirty="0" err="1">
                <a:latin typeface="Arial"/>
                <a:cs typeface="Arial"/>
              </a:rPr>
              <a:t>v</a:t>
            </a:r>
            <a:r>
              <a:rPr lang="sk-SK" sz="2400" spc="-20" dirty="0" err="1">
                <a:latin typeface="Arial"/>
                <a:cs typeface="Arial"/>
              </a:rPr>
              <a:t>a</a:t>
            </a:r>
            <a:r>
              <a:rPr lang="sk-SK" sz="2400" spc="-20" dirty="0">
                <a:latin typeface="Arial"/>
                <a:cs typeface="Arial"/>
              </a:rPr>
              <a:t> </a:t>
            </a:r>
            <a:r>
              <a:rPr lang="sk-SK" sz="2400" spc="-15" dirty="0">
                <a:latin typeface="Arial"/>
                <a:cs typeface="Arial"/>
              </a:rPr>
              <a:t>a</a:t>
            </a:r>
            <a:r>
              <a:rPr lang="sk-SK" sz="2400" spc="-10" dirty="0">
                <a:latin typeface="Arial"/>
                <a:cs typeface="Arial"/>
              </a:rPr>
              <a:t>l</a:t>
            </a:r>
            <a:r>
              <a:rPr lang="sk-SK" sz="2400" spc="-15" dirty="0">
                <a:latin typeface="Arial"/>
                <a:cs typeface="Arial"/>
              </a:rPr>
              <a:t>geb</a:t>
            </a:r>
            <a:r>
              <a:rPr lang="sk-SK" sz="2400" spc="-5" dirty="0">
                <a:latin typeface="Arial"/>
                <a:cs typeface="Arial"/>
              </a:rPr>
              <a:t>r</a:t>
            </a:r>
            <a:r>
              <a:rPr lang="sk-SK" sz="2400" spc="-20" dirty="0">
                <a:latin typeface="Arial"/>
                <a:cs typeface="Arial"/>
              </a:rPr>
              <a:t>a</a:t>
            </a:r>
            <a:endParaRPr lang="sk-SK"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41"/>
              </a:spcBef>
            </a:pPr>
            <a:endParaRPr lang="sk-SK" sz="500" dirty="0"/>
          </a:p>
          <a:p>
            <a:pPr marL="756285" marR="12700" indent="-287020">
              <a:lnSpc>
                <a:spcPct val="100000"/>
              </a:lnSpc>
            </a:pPr>
            <a:r>
              <a:rPr lang="sk-SK" sz="2000" dirty="0">
                <a:latin typeface="Arial"/>
                <a:cs typeface="Arial"/>
              </a:rPr>
              <a:t>–</a:t>
            </a:r>
            <a:r>
              <a:rPr lang="sk-SK" sz="2000" spc="250" dirty="0">
                <a:latin typeface="Arial"/>
                <a:cs typeface="Arial"/>
              </a:rPr>
              <a:t> </a:t>
            </a:r>
            <a:r>
              <a:rPr lang="sk-SK" sz="2000" spc="-5" dirty="0" err="1">
                <a:latin typeface="Arial"/>
                <a:cs typeface="Arial"/>
              </a:rPr>
              <a:t>S</a:t>
            </a:r>
            <a:r>
              <a:rPr lang="sk-SK" sz="2000" spc="0" dirty="0" err="1">
                <a:latin typeface="Arial"/>
                <a:cs typeface="Arial"/>
              </a:rPr>
              <a:t>c</a:t>
            </a:r>
            <a:r>
              <a:rPr lang="sk-SK" sz="2000" spc="-5" dirty="0" err="1">
                <a:latin typeface="Arial"/>
                <a:cs typeface="Arial"/>
              </a:rPr>
              <a:t>he</a:t>
            </a:r>
            <a:r>
              <a:rPr lang="sk-SK" sz="2000" spc="0" dirty="0" err="1">
                <a:latin typeface="Arial"/>
                <a:cs typeface="Arial"/>
              </a:rPr>
              <a:t>ff</a:t>
            </a:r>
            <a:r>
              <a:rPr lang="sk-SK" sz="2000" spc="-5" dirty="0" err="1">
                <a:latin typeface="Arial"/>
                <a:cs typeface="Arial"/>
              </a:rPr>
              <a:t>e</a:t>
            </a:r>
            <a:r>
              <a:rPr lang="sk-SK" sz="2000" spc="0" dirty="0" err="1">
                <a:latin typeface="Arial"/>
                <a:cs typeface="Arial"/>
              </a:rPr>
              <a:t>r</a:t>
            </a:r>
            <a:r>
              <a:rPr lang="sk-SK" sz="2000" spc="-5" dirty="0" err="1">
                <a:latin typeface="Arial"/>
                <a:cs typeface="Arial"/>
              </a:rPr>
              <a:t>o</a:t>
            </a:r>
            <a:r>
              <a:rPr lang="sk-SK" sz="2000" spc="0" dirty="0" err="1">
                <a:latin typeface="Arial"/>
                <a:cs typeface="Arial"/>
              </a:rPr>
              <a:t>va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algeb</a:t>
            </a:r>
            <a:r>
              <a:rPr lang="sk-SK" sz="2000" spc="0" dirty="0">
                <a:latin typeface="Arial"/>
                <a:cs typeface="Arial"/>
              </a:rPr>
              <a:t>ra</a:t>
            </a:r>
            <a:r>
              <a:rPr lang="sk-SK" sz="2000" spc="25" dirty="0">
                <a:latin typeface="Arial"/>
                <a:cs typeface="Arial"/>
              </a:rPr>
              <a:t> 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 err="1">
                <a:latin typeface="Arial"/>
                <a:cs typeface="Arial"/>
              </a:rPr>
              <a:t>algeb</a:t>
            </a:r>
            <a:r>
              <a:rPr lang="sk-SK" sz="2000" spc="0" dirty="0" err="1">
                <a:latin typeface="Arial"/>
                <a:cs typeface="Arial"/>
              </a:rPr>
              <a:t>r</a:t>
            </a:r>
            <a:r>
              <a:rPr lang="sk-SK" sz="2000" spc="-5" dirty="0" err="1">
                <a:latin typeface="Arial"/>
                <a:cs typeface="Arial"/>
              </a:rPr>
              <a:t>ai</a:t>
            </a:r>
            <a:r>
              <a:rPr lang="sk-SK" sz="2000" spc="0" dirty="0" err="1">
                <a:latin typeface="Arial"/>
                <a:cs typeface="Arial"/>
              </a:rPr>
              <a:t>cký</a:t>
            </a:r>
            <a:r>
              <a:rPr lang="sk-SK" sz="2000" spc="4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syst</a:t>
            </a:r>
            <a:r>
              <a:rPr lang="sk-SK" sz="2000" spc="-5" dirty="0">
                <a:latin typeface="Arial"/>
                <a:cs typeface="Arial"/>
              </a:rPr>
              <a:t>é</a:t>
            </a:r>
            <a:r>
              <a:rPr lang="sk-SK" sz="2000" spc="0" dirty="0">
                <a:latin typeface="Arial"/>
                <a:cs typeface="Arial"/>
              </a:rPr>
              <a:t>m,</a:t>
            </a:r>
            <a:r>
              <a:rPr lang="sk-SK" sz="2000" spc="-15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kt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rý </a:t>
            </a:r>
            <a:r>
              <a:rPr lang="sk-SK" sz="2000" spc="-5" dirty="0">
                <a:latin typeface="Arial"/>
                <a:cs typeface="Arial"/>
              </a:rPr>
              <a:t>ob</a:t>
            </a:r>
            <a:r>
              <a:rPr lang="sk-SK" sz="2000" spc="0" dirty="0">
                <a:latin typeface="Arial"/>
                <a:cs typeface="Arial"/>
              </a:rPr>
              <a:t>s</a:t>
            </a:r>
            <a:r>
              <a:rPr lang="sk-SK" sz="2000" spc="-5" dirty="0">
                <a:latin typeface="Arial"/>
                <a:cs typeface="Arial"/>
              </a:rPr>
              <a:t>ahu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na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m</a:t>
            </a:r>
            <a:r>
              <a:rPr lang="sk-SK" sz="2000" spc="-5" dirty="0">
                <a:latin typeface="Arial"/>
                <a:cs typeface="Arial"/>
              </a:rPr>
              <a:t>ene</a:t>
            </a:r>
            <a:r>
              <a:rPr lang="sk-SK" sz="2000" spc="0" dirty="0">
                <a:latin typeface="Arial"/>
                <a:cs typeface="Arial"/>
              </a:rPr>
              <a:t>j</a:t>
            </a:r>
            <a:r>
              <a:rPr lang="sk-SK" sz="2000" spc="2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d</a:t>
            </a:r>
            <a:r>
              <a:rPr lang="sk-SK" sz="2000" spc="0" dirty="0">
                <a:latin typeface="Arial"/>
                <a:cs typeface="Arial"/>
              </a:rPr>
              <a:t>va </a:t>
            </a:r>
            <a:r>
              <a:rPr lang="sk-SK" sz="2000" spc="-5" dirty="0">
                <a:latin typeface="Arial"/>
                <a:cs typeface="Arial"/>
              </a:rPr>
              <a:t>p</a:t>
            </a:r>
            <a:r>
              <a:rPr lang="sk-SK" sz="2000" spc="0" dirty="0">
                <a:latin typeface="Arial"/>
                <a:cs typeface="Arial"/>
              </a:rPr>
              <a:t>rvky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0 a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1 a 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-5" dirty="0">
                <a:latin typeface="Arial"/>
                <a:cs typeface="Arial"/>
              </a:rPr>
              <a:t>ede</a:t>
            </a:r>
            <a:r>
              <a:rPr lang="sk-SK" sz="2000" spc="0" dirty="0">
                <a:latin typeface="Arial"/>
                <a:cs typeface="Arial"/>
              </a:rPr>
              <a:t>n z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k</a:t>
            </a:r>
            <a:r>
              <a:rPr lang="sk-SK" sz="2000" spc="-5" dirty="0">
                <a:latin typeface="Arial"/>
                <a:cs typeface="Arial"/>
              </a:rPr>
              <a:t>ladn</a:t>
            </a:r>
            <a:r>
              <a:rPr lang="sk-SK" sz="2000" spc="0" dirty="0">
                <a:latin typeface="Arial"/>
                <a:cs typeface="Arial"/>
              </a:rPr>
              <a:t>ý</a:t>
            </a:r>
            <a:r>
              <a:rPr lang="sk-SK" sz="2000" spc="1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ope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NAND</a:t>
            </a:r>
            <a:r>
              <a:rPr lang="sk-SK" sz="2000" spc="0" dirty="0">
                <a:latin typeface="Arial"/>
                <a:cs typeface="Arial"/>
              </a:rPr>
              <a:t>,</a:t>
            </a:r>
            <a:r>
              <a:rPr lang="sk-SK" sz="2000" spc="2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kt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rý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sa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z</a:t>
            </a:r>
            <a:r>
              <a:rPr lang="sk-SK" sz="2000" spc="-5" dirty="0">
                <a:latin typeface="Arial"/>
                <a:cs typeface="Arial"/>
              </a:rPr>
              <a:t>na</a:t>
            </a:r>
            <a:r>
              <a:rPr lang="sk-SK" sz="2000" spc="0" dirty="0">
                <a:latin typeface="Arial"/>
                <a:cs typeface="Arial"/>
              </a:rPr>
              <a:t>č</a:t>
            </a:r>
            <a:r>
              <a:rPr lang="sk-SK" sz="2000" spc="-5" dirty="0">
                <a:latin typeface="Arial"/>
                <a:cs typeface="Arial"/>
              </a:rPr>
              <a:t>u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0" dirty="0">
                <a:latin typeface="Arial"/>
                <a:cs typeface="Arial"/>
              </a:rPr>
              <a:t>e</a:t>
            </a:r>
            <a:r>
              <a:rPr lang="sk-SK" sz="2000" spc="2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a</a:t>
            </a:r>
            <a:r>
              <a:rPr lang="sk-SK" sz="2000" spc="0" dirty="0">
                <a:latin typeface="Arial"/>
                <a:cs typeface="Arial"/>
              </a:rPr>
              <a:t>ko </a:t>
            </a:r>
            <a:r>
              <a:rPr lang="sk-SK" sz="2000" u="heavy" spc="-5" dirty="0" err="1">
                <a:latin typeface="Arial"/>
                <a:cs typeface="Arial"/>
              </a:rPr>
              <a:t>S</a:t>
            </a:r>
            <a:r>
              <a:rPr lang="sk-SK" sz="2000" u="heavy" spc="0" dirty="0" err="1">
                <a:latin typeface="Arial"/>
                <a:cs typeface="Arial"/>
              </a:rPr>
              <a:t>c</a:t>
            </a:r>
            <a:r>
              <a:rPr lang="sk-SK" sz="2000" u="heavy" spc="-5" dirty="0" err="1">
                <a:latin typeface="Arial"/>
                <a:cs typeface="Arial"/>
              </a:rPr>
              <a:t>he</a:t>
            </a:r>
            <a:r>
              <a:rPr lang="sk-SK" sz="2000" u="heavy" spc="0" dirty="0" err="1">
                <a:latin typeface="Arial"/>
                <a:cs typeface="Arial"/>
              </a:rPr>
              <a:t>ff</a:t>
            </a:r>
            <a:r>
              <a:rPr lang="sk-SK" sz="2000" u="heavy" spc="-5" dirty="0" err="1">
                <a:latin typeface="Arial"/>
                <a:cs typeface="Arial"/>
              </a:rPr>
              <a:t>e</a:t>
            </a:r>
            <a:r>
              <a:rPr lang="sk-SK" sz="2000" u="heavy" spc="0" dirty="0" err="1">
                <a:latin typeface="Arial"/>
                <a:cs typeface="Arial"/>
              </a:rPr>
              <a:t>r</a:t>
            </a:r>
            <a:r>
              <a:rPr lang="sk-SK" sz="2000" u="heavy" spc="-5" dirty="0" err="1">
                <a:latin typeface="Arial"/>
                <a:cs typeface="Arial"/>
              </a:rPr>
              <a:t>o</a:t>
            </a:r>
            <a:r>
              <a:rPr lang="sk-SK" sz="2000" u="heavy" spc="0" dirty="0" err="1">
                <a:latin typeface="Arial"/>
                <a:cs typeface="Arial"/>
              </a:rPr>
              <a:t>v</a:t>
            </a:r>
            <a:r>
              <a:rPr lang="sk-SK" sz="2000" u="heavy" spc="-20" dirty="0">
                <a:latin typeface="Arial"/>
                <a:cs typeface="Arial"/>
              </a:rPr>
              <a:t> </a:t>
            </a:r>
            <a:r>
              <a:rPr lang="sk-SK" sz="2000" u="heavy" spc="-5" dirty="0">
                <a:latin typeface="Arial"/>
                <a:cs typeface="Arial"/>
              </a:rPr>
              <a:t>ope</a:t>
            </a:r>
            <a:r>
              <a:rPr lang="sk-SK" sz="2000" u="heavy" spc="0" dirty="0">
                <a:latin typeface="Arial"/>
                <a:cs typeface="Arial"/>
              </a:rPr>
              <a:t>r</a:t>
            </a:r>
            <a:r>
              <a:rPr lang="sk-SK" sz="2000" u="heavy" spc="-5" dirty="0">
                <a:latin typeface="Arial"/>
                <a:cs typeface="Arial"/>
              </a:rPr>
              <a:t>á</a:t>
            </a:r>
            <a:r>
              <a:rPr lang="sk-SK" sz="2000" u="heavy" spc="0" dirty="0">
                <a:latin typeface="Arial"/>
                <a:cs typeface="Arial"/>
              </a:rPr>
              <a:t>t</a:t>
            </a:r>
            <a:r>
              <a:rPr lang="sk-SK" sz="2000" u="heavy" spc="-5" dirty="0">
                <a:latin typeface="Arial"/>
                <a:cs typeface="Arial"/>
              </a:rPr>
              <a:t>o</a:t>
            </a:r>
            <a:r>
              <a:rPr lang="sk-SK" sz="2000" u="heavy" spc="0" dirty="0">
                <a:latin typeface="Arial"/>
                <a:cs typeface="Arial"/>
              </a:rPr>
              <a:t>r.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Ten</a:t>
            </a:r>
            <a:r>
              <a:rPr lang="sk-SK" sz="2000" spc="0" dirty="0">
                <a:latin typeface="Arial"/>
                <a:cs typeface="Arial"/>
              </a:rPr>
              <a:t>to</a:t>
            </a:r>
            <a:r>
              <a:rPr lang="sk-SK" sz="2000" spc="-10" dirty="0">
                <a:latin typeface="Arial"/>
                <a:cs typeface="Arial"/>
              </a:rPr>
              <a:t> </a:t>
            </a:r>
            <a:r>
              <a:rPr lang="sk-SK" sz="2000" spc="-5" dirty="0">
                <a:latin typeface="Arial"/>
                <a:cs typeface="Arial"/>
              </a:rPr>
              <a:t>ope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á</a:t>
            </a:r>
            <a:r>
              <a:rPr lang="sk-SK" sz="2000" spc="0" dirty="0">
                <a:latin typeface="Arial"/>
                <a:cs typeface="Arial"/>
              </a:rPr>
              <a:t>t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5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m</a:t>
            </a:r>
            <a:r>
              <a:rPr lang="sk-SK" sz="2000" spc="-5" dirty="0">
                <a:latin typeface="Arial"/>
                <a:cs typeface="Arial"/>
              </a:rPr>
              <a:t>o</a:t>
            </a:r>
            <a:r>
              <a:rPr lang="sk-SK" sz="2000" spc="0" dirty="0">
                <a:latin typeface="Arial"/>
                <a:cs typeface="Arial"/>
              </a:rPr>
              <a:t>ž</a:t>
            </a:r>
            <a:r>
              <a:rPr lang="sk-SK" sz="2000" spc="-5" dirty="0">
                <a:latin typeface="Arial"/>
                <a:cs typeface="Arial"/>
              </a:rPr>
              <a:t>n</a:t>
            </a:r>
            <a:r>
              <a:rPr lang="sk-SK" sz="2000" spc="0" dirty="0">
                <a:latin typeface="Arial"/>
                <a:cs typeface="Arial"/>
              </a:rPr>
              <a:t>o</a:t>
            </a:r>
            <a:r>
              <a:rPr lang="sk-SK" sz="2000" spc="1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vy</a:t>
            </a:r>
            <a:r>
              <a:rPr lang="sk-SK" sz="2000" spc="5" dirty="0">
                <a:latin typeface="Arial"/>
                <a:cs typeface="Arial"/>
              </a:rPr>
              <a:t>j</a:t>
            </a:r>
            <a:r>
              <a:rPr lang="sk-SK" sz="2000" spc="-5" dirty="0">
                <a:latin typeface="Arial"/>
                <a:cs typeface="Arial"/>
              </a:rPr>
              <a:t>ad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i</a:t>
            </a:r>
            <a:r>
              <a:rPr lang="sk-SK" sz="2000" spc="0" dirty="0">
                <a:latin typeface="Arial"/>
                <a:cs typeface="Arial"/>
              </a:rPr>
              <a:t>ť v</a:t>
            </a:r>
            <a:r>
              <a:rPr lang="sk-SK" sz="2000" spc="-20" dirty="0">
                <a:latin typeface="Arial"/>
                <a:cs typeface="Arial"/>
              </a:rPr>
              <a:t> </a:t>
            </a:r>
            <a:r>
              <a:rPr lang="sk-SK" sz="2000" spc="0" dirty="0">
                <a:latin typeface="Arial"/>
                <a:cs typeface="Arial"/>
              </a:rPr>
              <a:t>tv</a:t>
            </a:r>
            <a:r>
              <a:rPr lang="sk-SK" sz="2000" spc="-5" dirty="0">
                <a:latin typeface="Arial"/>
                <a:cs typeface="Arial"/>
              </a:rPr>
              <a:t>a</a:t>
            </a:r>
            <a:r>
              <a:rPr lang="sk-SK" sz="2000" spc="0" dirty="0">
                <a:latin typeface="Arial"/>
                <a:cs typeface="Arial"/>
              </a:rPr>
              <a:t>r</a:t>
            </a:r>
            <a:r>
              <a:rPr lang="sk-SK" sz="2000" spc="-5" dirty="0">
                <a:latin typeface="Arial"/>
                <a:cs typeface="Arial"/>
              </a:rPr>
              <a:t>e</a:t>
            </a:r>
            <a:r>
              <a:rPr lang="sk-SK" sz="2000" spc="0" dirty="0"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70700" y="4616450"/>
            <a:ext cx="2869692" cy="774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BDCB4A23-0521-4E64-9AC5-6B48983827D2}"/>
              </a:ext>
            </a:extLst>
          </p:cNvPr>
          <p:cNvSpPr txBox="1">
            <a:spLocks/>
          </p:cNvSpPr>
          <p:nvPr/>
        </p:nvSpPr>
        <p:spPr>
          <a:xfrm>
            <a:off x="927100" y="718819"/>
            <a:ext cx="8915399" cy="925831"/>
          </a:xfrm>
          <a:prstGeom prst="rect">
            <a:avLst/>
          </a:prstGeom>
        </p:spPr>
        <p:txBody>
          <a:bodyPr vert="horz" wrap="square" lIns="0" tIns="125983" rIns="0" bIns="0"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ts val="5235"/>
              </a:lnSpc>
            </a:pPr>
            <a:r>
              <a:rPr lang="en-US" dirty="0" err="1">
                <a:latin typeface="Arial"/>
                <a:cs typeface="Arial"/>
              </a:rPr>
              <a:t>Peirceova</a:t>
            </a:r>
            <a:r>
              <a:rPr lang="en-US" dirty="0">
                <a:latin typeface="Arial"/>
                <a:cs typeface="Arial"/>
              </a:rPr>
              <a:t> a </a:t>
            </a:r>
            <a:r>
              <a:rPr lang="en-US" dirty="0" err="1">
                <a:latin typeface="Arial"/>
                <a:cs typeface="Arial"/>
              </a:rPr>
              <a:t>Schefferova</a:t>
            </a:r>
            <a:r>
              <a:rPr lang="en-US" dirty="0">
                <a:latin typeface="Arial"/>
                <a:cs typeface="Arial"/>
              </a:rPr>
              <a:t> algebra</a:t>
            </a: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903E16F-C5FE-4EFF-9A24-334347614B45}"/>
              </a:ext>
            </a:extLst>
          </p:cNvPr>
          <p:cNvSpPr/>
          <p:nvPr/>
        </p:nvSpPr>
        <p:spPr>
          <a:xfrm>
            <a:off x="6870700" y="6430234"/>
            <a:ext cx="2805683" cy="6995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0016" y="718819"/>
            <a:ext cx="6475083" cy="4235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ts val="3329"/>
              </a:lnSpc>
              <a:tabLst>
                <a:tab pos="354965" algn="l"/>
              </a:tabLst>
            </a:pPr>
            <a:r>
              <a:rPr sz="4400" dirty="0">
                <a:latin typeface="Arial"/>
                <a:ea typeface="+mj-ea"/>
                <a:cs typeface="Arial"/>
              </a:rPr>
              <a:t>Logické funkcie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10016" y="1697100"/>
            <a:ext cx="8684884" cy="297980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9085" marR="12700" indent="-287020">
              <a:lnSpc>
                <a:spcPct val="100000"/>
              </a:lnSpc>
              <a:buFont typeface="Arial"/>
              <a:buChar char="–"/>
              <a:tabLst>
                <a:tab pos="299085" algn="l"/>
              </a:tabLst>
            </a:pPr>
            <a:r>
              <a:rPr sz="2800" spc="-5" dirty="0">
                <a:latin typeface="Arial"/>
                <a:cs typeface="Arial"/>
              </a:rPr>
              <a:t>Logi</a:t>
            </a:r>
            <a:r>
              <a:rPr sz="2800" spc="0" dirty="0">
                <a:latin typeface="Arial"/>
                <a:cs typeface="Arial"/>
              </a:rPr>
              <a:t>cké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kc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spc="0" dirty="0">
                <a:latin typeface="Arial"/>
                <a:cs typeface="Arial"/>
              </a:rPr>
              <a:t>e sú 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kc</a:t>
            </a:r>
            <a:r>
              <a:rPr sz="2800" spc="-5" dirty="0">
                <a:latin typeface="Arial"/>
                <a:cs typeface="Arial"/>
              </a:rPr>
              <a:t>ie</a:t>
            </a:r>
            <a:r>
              <a:rPr sz="2800" spc="0" dirty="0">
                <a:latin typeface="Arial"/>
                <a:cs typeface="Arial"/>
              </a:rPr>
              <a:t>,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kt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spc="0" dirty="0">
                <a:latin typeface="Arial"/>
                <a:cs typeface="Arial"/>
              </a:rPr>
              <a:t>rých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spc="0" dirty="0">
                <a:latin typeface="Arial"/>
                <a:cs typeface="Arial"/>
              </a:rPr>
              <a:t>r</a:t>
            </a:r>
            <a:r>
              <a:rPr sz="2800" spc="-5" dirty="0">
                <a:latin typeface="Arial"/>
                <a:cs typeface="Arial"/>
              </a:rPr>
              <a:t>gu</a:t>
            </a:r>
            <a:r>
              <a:rPr sz="2800" spc="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en</a:t>
            </a:r>
            <a:r>
              <a:rPr sz="2800" spc="0" dirty="0">
                <a:latin typeface="Arial"/>
                <a:cs typeface="Arial"/>
              </a:rPr>
              <a:t>ty a 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kč</a:t>
            </a:r>
            <a:r>
              <a:rPr sz="2800" spc="-5" dirty="0">
                <a:latin typeface="Arial"/>
                <a:cs typeface="Arial"/>
              </a:rPr>
              <a:t>n</a:t>
            </a:r>
            <a:r>
              <a:rPr sz="2800" spc="0" dirty="0">
                <a:latin typeface="Arial"/>
                <a:cs typeface="Arial"/>
              </a:rPr>
              <a:t>é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hodno</a:t>
            </a:r>
            <a:r>
              <a:rPr sz="2800" spc="0" dirty="0">
                <a:latin typeface="Arial"/>
                <a:cs typeface="Arial"/>
              </a:rPr>
              <a:t>ty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nadobúda</a:t>
            </a:r>
            <a:r>
              <a:rPr sz="2800" spc="5" dirty="0">
                <a:latin typeface="Arial"/>
                <a:cs typeface="Arial"/>
              </a:rPr>
              <a:t>j</a:t>
            </a:r>
            <a:r>
              <a:rPr sz="2800" spc="0" dirty="0">
                <a:latin typeface="Arial"/>
                <a:cs typeface="Arial"/>
              </a:rPr>
              <a:t>ú</a:t>
            </a:r>
            <a:r>
              <a:rPr sz="2800" spc="35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k</a:t>
            </a:r>
            <a:r>
              <a:rPr sz="2800" spc="-5" dirty="0">
                <a:latin typeface="Arial"/>
                <a:cs typeface="Arial"/>
              </a:rPr>
              <a:t>one</a:t>
            </a:r>
            <a:r>
              <a:rPr sz="2800" spc="0" dirty="0">
                <a:latin typeface="Arial"/>
                <a:cs typeface="Arial"/>
              </a:rPr>
              <a:t>č</a:t>
            </a:r>
            <a:r>
              <a:rPr sz="2800" spc="-5" dirty="0">
                <a:latin typeface="Arial"/>
                <a:cs typeface="Arial"/>
              </a:rPr>
              <a:t>n</a:t>
            </a:r>
            <a:r>
              <a:rPr sz="2800" spc="0" dirty="0">
                <a:latin typeface="Arial"/>
                <a:cs typeface="Arial"/>
              </a:rPr>
              <a:t>ý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po</a:t>
            </a:r>
            <a:r>
              <a:rPr sz="2800" spc="0" dirty="0">
                <a:latin typeface="Arial"/>
                <a:cs typeface="Arial"/>
              </a:rPr>
              <a:t>č</a:t>
            </a:r>
            <a:r>
              <a:rPr sz="2800" spc="-5" dirty="0">
                <a:latin typeface="Arial"/>
                <a:cs typeface="Arial"/>
              </a:rPr>
              <a:t>e</a:t>
            </a:r>
            <a:r>
              <a:rPr sz="2800" spc="0" dirty="0">
                <a:latin typeface="Arial"/>
                <a:cs typeface="Arial"/>
              </a:rPr>
              <a:t>t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hodnô</a:t>
            </a:r>
            <a:r>
              <a:rPr sz="2800" spc="0" dirty="0">
                <a:latin typeface="Arial"/>
                <a:cs typeface="Arial"/>
              </a:rPr>
              <a:t>t. </a:t>
            </a:r>
            <a:r>
              <a:rPr sz="2800" spc="-5" dirty="0">
                <a:latin typeface="Arial"/>
                <a:cs typeface="Arial"/>
              </a:rPr>
              <a:t>D</a:t>
            </a:r>
            <a:r>
              <a:rPr sz="2800" spc="0" dirty="0">
                <a:latin typeface="Arial"/>
                <a:cs typeface="Arial"/>
              </a:rPr>
              <a:t>v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spc="5" dirty="0">
                <a:latin typeface="Arial"/>
                <a:cs typeface="Arial"/>
              </a:rPr>
              <a:t>j</a:t>
            </a:r>
            <a:r>
              <a:rPr sz="2800" spc="-5" dirty="0">
                <a:latin typeface="Arial"/>
                <a:cs typeface="Arial"/>
              </a:rPr>
              <a:t>hodno</a:t>
            </a:r>
            <a:r>
              <a:rPr sz="2800" spc="0" dirty="0">
                <a:latin typeface="Arial"/>
                <a:cs typeface="Arial"/>
              </a:rPr>
              <a:t>t</a:t>
            </a:r>
            <a:r>
              <a:rPr sz="2800" spc="-5" dirty="0">
                <a:latin typeface="Arial"/>
                <a:cs typeface="Arial"/>
              </a:rPr>
              <a:t>o</a:t>
            </a:r>
            <a:r>
              <a:rPr sz="2800" spc="0" dirty="0">
                <a:latin typeface="Arial"/>
                <a:cs typeface="Arial"/>
              </a:rPr>
              <a:t>vé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logi</a:t>
            </a:r>
            <a:r>
              <a:rPr sz="2800" spc="0" dirty="0">
                <a:latin typeface="Arial"/>
                <a:cs typeface="Arial"/>
              </a:rPr>
              <a:t>cké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kc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spc="0" dirty="0">
                <a:latin typeface="Arial"/>
                <a:cs typeface="Arial"/>
              </a:rPr>
              <a:t>e sa </a:t>
            </a:r>
            <a:r>
              <a:rPr sz="2800" spc="-5" dirty="0">
                <a:latin typeface="Arial"/>
                <a:cs typeface="Arial"/>
              </a:rPr>
              <a:t>na</a:t>
            </a:r>
            <a:r>
              <a:rPr sz="2800" spc="0" dirty="0">
                <a:latin typeface="Arial"/>
                <a:cs typeface="Arial"/>
              </a:rPr>
              <a:t>zýv</a:t>
            </a:r>
            <a:r>
              <a:rPr sz="2800" spc="-5" dirty="0">
                <a:latin typeface="Arial"/>
                <a:cs typeface="Arial"/>
              </a:rPr>
              <a:t>a</a:t>
            </a:r>
            <a:r>
              <a:rPr sz="2800" spc="5" dirty="0">
                <a:latin typeface="Arial"/>
                <a:cs typeface="Arial"/>
              </a:rPr>
              <a:t>j</a:t>
            </a:r>
            <a:r>
              <a:rPr sz="2800" spc="0" dirty="0">
                <a:latin typeface="Arial"/>
                <a:cs typeface="Arial"/>
              </a:rPr>
              <a:t>ú </a:t>
            </a:r>
            <a:r>
              <a:rPr sz="2800" b="1" spc="-5" dirty="0">
                <a:latin typeface="Arial"/>
                <a:cs typeface="Arial"/>
              </a:rPr>
              <a:t>Boo</a:t>
            </a:r>
            <a:r>
              <a:rPr sz="2800" b="1" spc="0" dirty="0">
                <a:latin typeface="Arial"/>
                <a:cs typeface="Arial"/>
              </a:rPr>
              <a:t>l</a:t>
            </a:r>
            <a:r>
              <a:rPr sz="2800" b="1" spc="-5" dirty="0">
                <a:latin typeface="Arial"/>
                <a:cs typeface="Arial"/>
              </a:rPr>
              <a:t>ový</a:t>
            </a:r>
            <a:r>
              <a:rPr sz="2800" b="1" spc="0" dirty="0">
                <a:latin typeface="Arial"/>
                <a:cs typeface="Arial"/>
              </a:rPr>
              <a:t>mi</a:t>
            </a:r>
            <a:r>
              <a:rPr sz="2800" b="1" spc="-15" dirty="0">
                <a:latin typeface="Arial"/>
                <a:cs typeface="Arial"/>
              </a:rPr>
              <a:t> </a:t>
            </a:r>
            <a:r>
              <a:rPr sz="2800" b="1" spc="0" dirty="0">
                <a:latin typeface="Arial"/>
                <a:cs typeface="Arial"/>
              </a:rPr>
              <a:t>f</a:t>
            </a:r>
            <a:r>
              <a:rPr sz="2800" b="1" spc="-5" dirty="0">
                <a:latin typeface="Arial"/>
                <a:cs typeface="Arial"/>
              </a:rPr>
              <a:t>unkc</a:t>
            </a:r>
            <a:r>
              <a:rPr sz="2800" b="1" spc="0" dirty="0">
                <a:latin typeface="Arial"/>
                <a:cs typeface="Arial"/>
              </a:rPr>
              <a:t>i</a:t>
            </a:r>
            <a:r>
              <a:rPr sz="2800" b="1" spc="-5" dirty="0">
                <a:latin typeface="Arial"/>
                <a:cs typeface="Arial"/>
              </a:rPr>
              <a:t>a</a:t>
            </a:r>
            <a:r>
              <a:rPr sz="2800" b="1" spc="0" dirty="0">
                <a:latin typeface="Arial"/>
                <a:cs typeface="Arial"/>
              </a:rPr>
              <a:t>mi</a:t>
            </a:r>
            <a:r>
              <a:rPr sz="2800" spc="0" dirty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  <a:buFont typeface="Arial"/>
              <a:buChar char="–"/>
            </a:pPr>
            <a:endParaRPr sz="700" dirty="0"/>
          </a:p>
          <a:p>
            <a:pPr marL="299085" indent="-287020">
              <a:lnSpc>
                <a:spcPct val="100000"/>
              </a:lnSpc>
              <a:buFont typeface="Arial"/>
              <a:buChar char="–"/>
              <a:tabLst>
                <a:tab pos="299085" algn="l"/>
              </a:tabLst>
            </a:pPr>
            <a:r>
              <a:rPr sz="2800" spc="-5" dirty="0">
                <a:latin typeface="Arial"/>
                <a:cs typeface="Arial"/>
              </a:rPr>
              <a:t>log</a:t>
            </a:r>
            <a:r>
              <a:rPr sz="2800" spc="0" dirty="0">
                <a:latin typeface="Arial"/>
                <a:cs typeface="Arial"/>
              </a:rPr>
              <a:t>.</a:t>
            </a:r>
            <a:r>
              <a:rPr sz="2800" spc="-5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kc</a:t>
            </a:r>
            <a:r>
              <a:rPr sz="2800" spc="-5" dirty="0">
                <a:latin typeface="Arial"/>
                <a:cs typeface="Arial"/>
              </a:rPr>
              <a:t>ia</a:t>
            </a:r>
            <a:r>
              <a:rPr sz="2800" spc="0" dirty="0">
                <a:latin typeface="Arial"/>
                <a:cs typeface="Arial"/>
              </a:rPr>
              <a:t>:</a:t>
            </a:r>
            <a:endParaRPr sz="28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  <a:buFont typeface="Arial"/>
              <a:buChar char="–"/>
            </a:pPr>
            <a:endParaRPr sz="700" dirty="0"/>
          </a:p>
          <a:p>
            <a:pPr marL="299085" indent="-287020">
              <a:lnSpc>
                <a:spcPts val="2855"/>
              </a:lnSpc>
              <a:buFont typeface="Arial"/>
              <a:buChar char="–"/>
              <a:tabLst>
                <a:tab pos="299085" algn="l"/>
                <a:tab pos="4107179" algn="l"/>
              </a:tabLst>
            </a:pPr>
            <a:r>
              <a:rPr lang="sk-SK" sz="2800" spc="-5" dirty="0">
                <a:latin typeface="Arial"/>
                <a:cs typeface="Arial"/>
              </a:rPr>
              <a:t>obla</a:t>
            </a:r>
            <a:r>
              <a:rPr lang="sk-SK" sz="2800" spc="0" dirty="0">
                <a:latin typeface="Arial"/>
                <a:cs typeface="Arial"/>
              </a:rPr>
              <a:t>sť </a:t>
            </a:r>
            <a:r>
              <a:rPr lang="sk-SK" sz="2800" spc="-5" dirty="0">
                <a:latin typeface="Arial"/>
                <a:cs typeface="Arial"/>
              </a:rPr>
              <a:t>de</a:t>
            </a:r>
            <a:r>
              <a:rPr lang="sk-SK" sz="2800" spc="0" dirty="0">
                <a:latin typeface="Arial"/>
                <a:cs typeface="Arial"/>
              </a:rPr>
              <a:t>f</a:t>
            </a:r>
            <a:r>
              <a:rPr lang="sk-SK" sz="2800" spc="-5" dirty="0">
                <a:latin typeface="Arial"/>
                <a:cs typeface="Arial"/>
              </a:rPr>
              <a:t>in</a:t>
            </a:r>
            <a:r>
              <a:rPr lang="sk-SK" sz="2800" spc="0" dirty="0">
                <a:latin typeface="Arial"/>
                <a:cs typeface="Arial"/>
              </a:rPr>
              <a:t>íc</a:t>
            </a:r>
            <a:r>
              <a:rPr lang="sk-SK" sz="2800" spc="-5" dirty="0">
                <a:latin typeface="Arial"/>
                <a:cs typeface="Arial"/>
              </a:rPr>
              <a:t>ie</a:t>
            </a:r>
            <a:r>
              <a:rPr lang="sk-SK" sz="2800" spc="0" dirty="0">
                <a:latin typeface="Arial"/>
                <a:cs typeface="Arial"/>
              </a:rPr>
              <a:t>:</a:t>
            </a:r>
            <a:r>
              <a:rPr lang="sk-SK" sz="2800" spc="20" dirty="0">
                <a:latin typeface="Arial"/>
                <a:cs typeface="Arial"/>
              </a:rPr>
              <a:t> </a:t>
            </a:r>
            <a:r>
              <a:rPr lang="sk-SK" sz="2800" spc="0" dirty="0">
                <a:latin typeface="Arial"/>
                <a:cs typeface="Arial"/>
              </a:rPr>
              <a:t>m</a:t>
            </a:r>
            <a:r>
              <a:rPr lang="sk-SK" sz="2800" spc="-5" dirty="0">
                <a:latin typeface="Arial"/>
                <a:cs typeface="Arial"/>
              </a:rPr>
              <a:t>no</a:t>
            </a:r>
            <a:r>
              <a:rPr lang="sk-SK" sz="2800" spc="0" dirty="0">
                <a:latin typeface="Arial"/>
                <a:cs typeface="Arial"/>
              </a:rPr>
              <a:t>ž</a:t>
            </a:r>
            <a:r>
              <a:rPr lang="sk-SK" sz="2800" spc="-5" dirty="0">
                <a:latin typeface="Arial"/>
                <a:cs typeface="Arial"/>
              </a:rPr>
              <a:t>in</a:t>
            </a:r>
            <a:r>
              <a:rPr lang="sk-SK" sz="2800" spc="0" dirty="0">
                <a:latin typeface="Arial"/>
                <a:cs typeface="Arial"/>
              </a:rPr>
              <a:t>a 2</a:t>
            </a:r>
            <a:r>
              <a:rPr lang="sk-SK" sz="2800" spc="0" baseline="30000" dirty="0">
                <a:latin typeface="Arial"/>
                <a:cs typeface="Arial"/>
              </a:rPr>
              <a:t>n</a:t>
            </a:r>
            <a:r>
              <a:rPr lang="sk-SK" sz="2800" spc="0" dirty="0">
                <a:latin typeface="Arial"/>
                <a:cs typeface="Arial"/>
              </a:rPr>
              <a:t> </a:t>
            </a:r>
            <a:r>
              <a:rPr lang="sk-SK" sz="2800" spc="-5" dirty="0">
                <a:latin typeface="Arial"/>
                <a:cs typeface="Arial"/>
              </a:rPr>
              <a:t>na</a:t>
            </a:r>
            <a:r>
              <a:rPr lang="sk-SK" sz="2800" spc="0" dirty="0">
                <a:latin typeface="Arial"/>
                <a:cs typeface="Arial"/>
              </a:rPr>
              <a:t>vz</a:t>
            </a:r>
            <a:r>
              <a:rPr lang="sk-SK" sz="2800" spc="-5" dirty="0">
                <a:latin typeface="Arial"/>
                <a:cs typeface="Arial"/>
              </a:rPr>
              <a:t>á</a:t>
            </a:r>
            <a:r>
              <a:rPr lang="sk-SK" sz="2800" spc="5" dirty="0">
                <a:latin typeface="Arial"/>
                <a:cs typeface="Arial"/>
              </a:rPr>
              <a:t>j</a:t>
            </a:r>
            <a:r>
              <a:rPr lang="sk-SK" sz="2800" spc="-5" dirty="0">
                <a:latin typeface="Arial"/>
                <a:cs typeface="Arial"/>
              </a:rPr>
              <a:t>o</a:t>
            </a:r>
            <a:r>
              <a:rPr lang="sk-SK" sz="2800" spc="0" dirty="0">
                <a:latin typeface="Arial"/>
                <a:cs typeface="Arial"/>
              </a:rPr>
              <a:t>m</a:t>
            </a:r>
            <a:r>
              <a:rPr lang="sk-SK" sz="2800" spc="-5" dirty="0">
                <a:latin typeface="Arial"/>
                <a:cs typeface="Arial"/>
              </a:rPr>
              <a:t> </a:t>
            </a:r>
            <a:r>
              <a:rPr lang="sk-SK" sz="2800" spc="0" dirty="0">
                <a:latin typeface="Arial"/>
                <a:cs typeface="Arial"/>
              </a:rPr>
              <a:t>r</a:t>
            </a:r>
            <a:r>
              <a:rPr lang="sk-SK" sz="2800" spc="-5" dirty="0">
                <a:latin typeface="Arial"/>
                <a:cs typeface="Arial"/>
              </a:rPr>
              <a:t>ô</a:t>
            </a:r>
            <a:r>
              <a:rPr lang="sk-SK" sz="2800" spc="0" dirty="0">
                <a:latin typeface="Arial"/>
                <a:cs typeface="Arial"/>
              </a:rPr>
              <a:t>z</a:t>
            </a:r>
            <a:r>
              <a:rPr lang="sk-SK" sz="2800" spc="-5" dirty="0">
                <a:latin typeface="Arial"/>
                <a:cs typeface="Arial"/>
              </a:rPr>
              <a:t>n</a:t>
            </a:r>
            <a:r>
              <a:rPr lang="sk-SK" sz="2800" spc="0" dirty="0">
                <a:latin typeface="Arial"/>
                <a:cs typeface="Arial"/>
              </a:rPr>
              <a:t>ych</a:t>
            </a:r>
            <a:r>
              <a:rPr lang="sk-SK" sz="2800" spc="10" dirty="0">
                <a:latin typeface="Arial"/>
                <a:cs typeface="Arial"/>
              </a:rPr>
              <a:t> </a:t>
            </a:r>
            <a:r>
              <a:rPr lang="sk-SK" sz="2800" spc="-5" dirty="0">
                <a:latin typeface="Arial"/>
                <a:cs typeface="Arial"/>
              </a:rPr>
              <a:t>n</a:t>
            </a:r>
            <a:r>
              <a:rPr lang="sk-SK" sz="2800" spc="0" dirty="0">
                <a:latin typeface="Arial"/>
                <a:cs typeface="Arial"/>
              </a:rPr>
              <a:t>-</a:t>
            </a:r>
            <a:r>
              <a:rPr lang="sk-SK" sz="2800" spc="0" dirty="0" err="1">
                <a:latin typeface="Arial"/>
                <a:cs typeface="Arial"/>
              </a:rPr>
              <a:t>tíc</a:t>
            </a:r>
            <a:endParaRPr lang="sk-SK" sz="2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01640" y="3337376"/>
            <a:ext cx="3016660" cy="5932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342859" y="5557520"/>
            <a:ext cx="8956841" cy="8877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84530" marR="12700" indent="-672465">
              <a:lnSpc>
                <a:spcPct val="120000"/>
              </a:lnSpc>
            </a:pPr>
            <a:r>
              <a:rPr sz="2400" dirty="0">
                <a:latin typeface="Arial"/>
                <a:cs typeface="Arial"/>
              </a:rPr>
              <a:t>–</a:t>
            </a:r>
            <a:r>
              <a:rPr sz="2400" spc="2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hodno</a:t>
            </a:r>
            <a:r>
              <a:rPr sz="2800" spc="0" dirty="0">
                <a:latin typeface="Arial"/>
                <a:cs typeface="Arial"/>
              </a:rPr>
              <a:t>ta </a:t>
            </a:r>
            <a:r>
              <a:rPr sz="2800" spc="-5" dirty="0">
                <a:latin typeface="Arial"/>
                <a:cs typeface="Arial"/>
              </a:rPr>
              <a:t>log</a:t>
            </a:r>
            <a:r>
              <a:rPr sz="2800" spc="0" dirty="0">
                <a:latin typeface="Arial"/>
                <a:cs typeface="Arial"/>
              </a:rPr>
              <a:t>.</a:t>
            </a:r>
            <a:r>
              <a:rPr sz="2800" spc="5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f</a:t>
            </a:r>
            <a:r>
              <a:rPr sz="2800" spc="-5" dirty="0">
                <a:latin typeface="Arial"/>
                <a:cs typeface="Arial"/>
              </a:rPr>
              <a:t>un</a:t>
            </a:r>
            <a:r>
              <a:rPr sz="2800" spc="0" dirty="0">
                <a:latin typeface="Arial"/>
                <a:cs typeface="Arial"/>
              </a:rPr>
              <a:t>kc</a:t>
            </a:r>
            <a:r>
              <a:rPr sz="2800" spc="-5" dirty="0">
                <a:latin typeface="Arial"/>
                <a:cs typeface="Arial"/>
              </a:rPr>
              <a:t>i</a:t>
            </a:r>
            <a:r>
              <a:rPr sz="2800" spc="0" dirty="0">
                <a:latin typeface="Arial"/>
                <a:cs typeface="Arial"/>
              </a:rPr>
              <a:t>e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m</a:t>
            </a:r>
            <a:r>
              <a:rPr sz="2800" spc="-5" dirty="0">
                <a:latin typeface="Arial"/>
                <a:cs typeface="Arial"/>
              </a:rPr>
              <a:t>ô</a:t>
            </a:r>
            <a:r>
              <a:rPr sz="2800" spc="0" dirty="0">
                <a:latin typeface="Arial"/>
                <a:cs typeface="Arial"/>
              </a:rPr>
              <a:t>že </a:t>
            </a:r>
            <a:r>
              <a:rPr sz="2800" spc="-5" dirty="0">
                <a:latin typeface="Arial"/>
                <a:cs typeface="Arial"/>
              </a:rPr>
              <a:t>nadobudnú</a:t>
            </a:r>
            <a:r>
              <a:rPr sz="2800" spc="0" dirty="0">
                <a:latin typeface="Arial"/>
                <a:cs typeface="Arial"/>
              </a:rPr>
              <a:t>ť</a:t>
            </a:r>
            <a:r>
              <a:rPr sz="2800" spc="4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hodno</a:t>
            </a:r>
            <a:r>
              <a:rPr sz="2800" spc="0" dirty="0">
                <a:latin typeface="Arial"/>
                <a:cs typeface="Arial"/>
              </a:rPr>
              <a:t>ty: 0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0" dirty="0">
                <a:latin typeface="Arial"/>
                <a:cs typeface="Arial"/>
              </a:rPr>
              <a:t>a 1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641538" y="4847591"/>
            <a:ext cx="1763317" cy="5882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86360" y="4832096"/>
            <a:ext cx="3288808" cy="5608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43274" y="5040886"/>
            <a:ext cx="723672" cy="216407"/>
          </a:xfrm>
          <a:custGeom>
            <a:avLst/>
            <a:gdLst/>
            <a:ahLst/>
            <a:cxnLst/>
            <a:rect l="l" t="t" r="r" b="b"/>
            <a:pathLst>
              <a:path w="649223" h="216407">
                <a:moveTo>
                  <a:pt x="486155" y="144779"/>
                </a:moveTo>
                <a:lnTo>
                  <a:pt x="486155" y="0"/>
                </a:lnTo>
                <a:lnTo>
                  <a:pt x="0" y="0"/>
                </a:lnTo>
                <a:lnTo>
                  <a:pt x="0" y="144779"/>
                </a:lnTo>
                <a:lnTo>
                  <a:pt x="486155" y="144779"/>
                </a:lnTo>
                <a:close/>
              </a:path>
              <a:path w="649223" h="216407">
                <a:moveTo>
                  <a:pt x="649223" y="71627"/>
                </a:moveTo>
                <a:lnTo>
                  <a:pt x="486155" y="-73151"/>
                </a:lnTo>
                <a:lnTo>
                  <a:pt x="486155" y="216407"/>
                </a:lnTo>
                <a:lnTo>
                  <a:pt x="649223" y="71627"/>
                </a:lnTo>
                <a:close/>
              </a:path>
            </a:pathLst>
          </a:custGeom>
          <a:solidFill>
            <a:srgbClr val="BAE0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37944" y="4957065"/>
            <a:ext cx="737263" cy="310895"/>
          </a:xfrm>
          <a:custGeom>
            <a:avLst/>
            <a:gdLst/>
            <a:ahLst/>
            <a:cxnLst/>
            <a:rect l="l" t="t" r="r" b="b"/>
            <a:pathLst>
              <a:path w="661415" h="310895">
                <a:moveTo>
                  <a:pt x="490727" y="79247"/>
                </a:moveTo>
                <a:lnTo>
                  <a:pt x="0" y="79247"/>
                </a:lnTo>
                <a:lnTo>
                  <a:pt x="0" y="233171"/>
                </a:lnTo>
                <a:lnTo>
                  <a:pt x="4571" y="233171"/>
                </a:lnTo>
                <a:lnTo>
                  <a:pt x="4571" y="88391"/>
                </a:lnTo>
                <a:lnTo>
                  <a:pt x="9143" y="83819"/>
                </a:lnTo>
                <a:lnTo>
                  <a:pt x="9143" y="88391"/>
                </a:lnTo>
                <a:lnTo>
                  <a:pt x="486155" y="88391"/>
                </a:lnTo>
                <a:lnTo>
                  <a:pt x="486155" y="83819"/>
                </a:lnTo>
                <a:lnTo>
                  <a:pt x="490727" y="79247"/>
                </a:lnTo>
                <a:close/>
              </a:path>
              <a:path w="661415" h="310895">
                <a:moveTo>
                  <a:pt x="9143" y="88391"/>
                </a:moveTo>
                <a:lnTo>
                  <a:pt x="9143" y="83819"/>
                </a:lnTo>
                <a:lnTo>
                  <a:pt x="4571" y="88391"/>
                </a:lnTo>
                <a:lnTo>
                  <a:pt x="9143" y="88391"/>
                </a:lnTo>
                <a:close/>
              </a:path>
              <a:path w="661415" h="310895">
                <a:moveTo>
                  <a:pt x="9143" y="222503"/>
                </a:moveTo>
                <a:lnTo>
                  <a:pt x="9143" y="88391"/>
                </a:lnTo>
                <a:lnTo>
                  <a:pt x="4571" y="88391"/>
                </a:lnTo>
                <a:lnTo>
                  <a:pt x="4571" y="222503"/>
                </a:lnTo>
                <a:lnTo>
                  <a:pt x="9143" y="222503"/>
                </a:lnTo>
                <a:close/>
              </a:path>
              <a:path w="661415" h="310895">
                <a:moveTo>
                  <a:pt x="495299" y="290414"/>
                </a:moveTo>
                <a:lnTo>
                  <a:pt x="495299" y="222503"/>
                </a:lnTo>
                <a:lnTo>
                  <a:pt x="4571" y="222503"/>
                </a:lnTo>
                <a:lnTo>
                  <a:pt x="9143" y="228599"/>
                </a:lnTo>
                <a:lnTo>
                  <a:pt x="9143" y="233171"/>
                </a:lnTo>
                <a:lnTo>
                  <a:pt x="486155" y="233171"/>
                </a:lnTo>
                <a:lnTo>
                  <a:pt x="486155" y="228599"/>
                </a:lnTo>
                <a:lnTo>
                  <a:pt x="490727" y="233171"/>
                </a:lnTo>
                <a:lnTo>
                  <a:pt x="490727" y="294473"/>
                </a:lnTo>
                <a:lnTo>
                  <a:pt x="495299" y="290414"/>
                </a:lnTo>
                <a:close/>
              </a:path>
              <a:path w="661415" h="310895">
                <a:moveTo>
                  <a:pt x="9143" y="233171"/>
                </a:moveTo>
                <a:lnTo>
                  <a:pt x="9143" y="228599"/>
                </a:lnTo>
                <a:lnTo>
                  <a:pt x="4571" y="222503"/>
                </a:lnTo>
                <a:lnTo>
                  <a:pt x="4571" y="233171"/>
                </a:lnTo>
                <a:lnTo>
                  <a:pt x="9143" y="233171"/>
                </a:lnTo>
                <a:close/>
              </a:path>
              <a:path w="661415" h="310895">
                <a:moveTo>
                  <a:pt x="661415" y="155447"/>
                </a:moveTo>
                <a:lnTo>
                  <a:pt x="486155" y="0"/>
                </a:lnTo>
                <a:lnTo>
                  <a:pt x="486155" y="79247"/>
                </a:lnTo>
                <a:lnTo>
                  <a:pt x="487679" y="79247"/>
                </a:lnTo>
                <a:lnTo>
                  <a:pt x="487679" y="15239"/>
                </a:lnTo>
                <a:lnTo>
                  <a:pt x="495299" y="10667"/>
                </a:lnTo>
                <a:lnTo>
                  <a:pt x="495299" y="21934"/>
                </a:lnTo>
                <a:lnTo>
                  <a:pt x="647296" y="155464"/>
                </a:lnTo>
                <a:lnTo>
                  <a:pt x="650747" y="152399"/>
                </a:lnTo>
                <a:lnTo>
                  <a:pt x="650747" y="164910"/>
                </a:lnTo>
                <a:lnTo>
                  <a:pt x="661415" y="155447"/>
                </a:lnTo>
                <a:close/>
              </a:path>
              <a:path w="661415" h="310895">
                <a:moveTo>
                  <a:pt x="490727" y="88391"/>
                </a:moveTo>
                <a:lnTo>
                  <a:pt x="490727" y="79247"/>
                </a:lnTo>
                <a:lnTo>
                  <a:pt x="486155" y="83819"/>
                </a:lnTo>
                <a:lnTo>
                  <a:pt x="486155" y="88391"/>
                </a:lnTo>
                <a:lnTo>
                  <a:pt x="490727" y="88391"/>
                </a:lnTo>
                <a:close/>
              </a:path>
              <a:path w="661415" h="310895">
                <a:moveTo>
                  <a:pt x="490727" y="233171"/>
                </a:moveTo>
                <a:lnTo>
                  <a:pt x="486155" y="228599"/>
                </a:lnTo>
                <a:lnTo>
                  <a:pt x="486155" y="233171"/>
                </a:lnTo>
                <a:lnTo>
                  <a:pt x="490727" y="233171"/>
                </a:lnTo>
                <a:close/>
              </a:path>
              <a:path w="661415" h="310895">
                <a:moveTo>
                  <a:pt x="490727" y="294473"/>
                </a:moveTo>
                <a:lnTo>
                  <a:pt x="490727" y="233171"/>
                </a:lnTo>
                <a:lnTo>
                  <a:pt x="486155" y="233171"/>
                </a:lnTo>
                <a:lnTo>
                  <a:pt x="486155" y="310895"/>
                </a:lnTo>
                <a:lnTo>
                  <a:pt x="487679" y="309544"/>
                </a:lnTo>
                <a:lnTo>
                  <a:pt x="487679" y="297179"/>
                </a:lnTo>
                <a:lnTo>
                  <a:pt x="490727" y="294473"/>
                </a:lnTo>
                <a:close/>
              </a:path>
              <a:path w="661415" h="310895">
                <a:moveTo>
                  <a:pt x="495299" y="21934"/>
                </a:moveTo>
                <a:lnTo>
                  <a:pt x="495299" y="10667"/>
                </a:lnTo>
                <a:lnTo>
                  <a:pt x="487679" y="15239"/>
                </a:lnTo>
                <a:lnTo>
                  <a:pt x="495299" y="21934"/>
                </a:lnTo>
                <a:close/>
              </a:path>
              <a:path w="661415" h="310895">
                <a:moveTo>
                  <a:pt x="495299" y="88391"/>
                </a:moveTo>
                <a:lnTo>
                  <a:pt x="495299" y="21934"/>
                </a:lnTo>
                <a:lnTo>
                  <a:pt x="487679" y="15239"/>
                </a:lnTo>
                <a:lnTo>
                  <a:pt x="487679" y="79247"/>
                </a:lnTo>
                <a:lnTo>
                  <a:pt x="490727" y="79247"/>
                </a:lnTo>
                <a:lnTo>
                  <a:pt x="490727" y="88391"/>
                </a:lnTo>
                <a:lnTo>
                  <a:pt x="495299" y="88391"/>
                </a:lnTo>
                <a:close/>
              </a:path>
              <a:path w="661415" h="310895">
                <a:moveTo>
                  <a:pt x="650747" y="164910"/>
                </a:moveTo>
                <a:lnTo>
                  <a:pt x="650747" y="158495"/>
                </a:lnTo>
                <a:lnTo>
                  <a:pt x="647296" y="155464"/>
                </a:lnTo>
                <a:lnTo>
                  <a:pt x="487679" y="297179"/>
                </a:lnTo>
                <a:lnTo>
                  <a:pt x="495299" y="300227"/>
                </a:lnTo>
                <a:lnTo>
                  <a:pt x="495299" y="302785"/>
                </a:lnTo>
                <a:lnTo>
                  <a:pt x="650747" y="164910"/>
                </a:lnTo>
                <a:close/>
              </a:path>
              <a:path w="661415" h="310895">
                <a:moveTo>
                  <a:pt x="495299" y="302785"/>
                </a:moveTo>
                <a:lnTo>
                  <a:pt x="495299" y="300227"/>
                </a:lnTo>
                <a:lnTo>
                  <a:pt x="487679" y="297179"/>
                </a:lnTo>
                <a:lnTo>
                  <a:pt x="487679" y="309544"/>
                </a:lnTo>
                <a:lnTo>
                  <a:pt x="495299" y="302785"/>
                </a:lnTo>
                <a:close/>
              </a:path>
              <a:path w="661415" h="310895">
                <a:moveTo>
                  <a:pt x="650747" y="158495"/>
                </a:moveTo>
                <a:lnTo>
                  <a:pt x="650747" y="152399"/>
                </a:lnTo>
                <a:lnTo>
                  <a:pt x="647296" y="155464"/>
                </a:lnTo>
                <a:lnTo>
                  <a:pt x="650747" y="15849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5100" y="718819"/>
            <a:ext cx="10210801" cy="9480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ts val="3329"/>
              </a:lnSpc>
              <a:tabLst>
                <a:tab pos="354965" algn="l"/>
              </a:tabLst>
            </a:pPr>
            <a:r>
              <a:rPr lang="sk-SK" sz="4400" dirty="0">
                <a:latin typeface="Arial"/>
                <a:ea typeface="+mj-ea"/>
                <a:cs typeface="Arial"/>
              </a:rPr>
              <a:t>Zápis logických funkcií pomocou tabuľky</a:t>
            </a: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 dirty="0"/>
          </a:p>
        </p:txBody>
      </p:sp>
      <p:sp>
        <p:nvSpPr>
          <p:cNvPr id="3" name="object 3"/>
          <p:cNvSpPr txBox="1"/>
          <p:nvPr/>
        </p:nvSpPr>
        <p:spPr>
          <a:xfrm>
            <a:off x="698500" y="2171698"/>
            <a:ext cx="9220200" cy="1180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9085" marR="12700" indent="-287020">
              <a:lnSpc>
                <a:spcPct val="100000"/>
              </a:lnSpc>
              <a:buFont typeface="Arial"/>
              <a:buChar char="–"/>
              <a:tabLst>
                <a:tab pos="299085" algn="l"/>
              </a:tabLst>
            </a:pPr>
            <a:r>
              <a:rPr lang="sk-SK" sz="2400" spc="-5" dirty="0">
                <a:latin typeface="Arial"/>
                <a:cs typeface="Arial"/>
              </a:rPr>
              <a:t>ob</a:t>
            </a:r>
            <a:r>
              <a:rPr lang="sk-SK" sz="2400" spc="0" dirty="0">
                <a:latin typeface="Arial"/>
                <a:cs typeface="Arial"/>
              </a:rPr>
              <a:t>s</a:t>
            </a:r>
            <a:r>
              <a:rPr lang="sk-SK" sz="2400" spc="-5" dirty="0">
                <a:latin typeface="Arial"/>
                <a:cs typeface="Arial"/>
              </a:rPr>
              <a:t>ahu</a:t>
            </a:r>
            <a:r>
              <a:rPr lang="sk-SK" sz="2400" spc="5" dirty="0">
                <a:latin typeface="Arial"/>
                <a:cs typeface="Arial"/>
              </a:rPr>
              <a:t>j</a:t>
            </a:r>
            <a:r>
              <a:rPr lang="sk-SK" sz="2400" spc="0" dirty="0">
                <a:latin typeface="Arial"/>
                <a:cs typeface="Arial"/>
              </a:rPr>
              <a:t>e</a:t>
            </a:r>
            <a:r>
              <a:rPr lang="sk-SK" sz="2400" spc="10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vš</a:t>
            </a:r>
            <a:r>
              <a:rPr lang="sk-SK" sz="2400" spc="-5" dirty="0">
                <a:latin typeface="Arial"/>
                <a:cs typeface="Arial"/>
              </a:rPr>
              <a:t>e</a:t>
            </a:r>
            <a:r>
              <a:rPr lang="sk-SK" sz="2400" spc="0" dirty="0">
                <a:latin typeface="Arial"/>
                <a:cs typeface="Arial"/>
              </a:rPr>
              <a:t>tky</a:t>
            </a:r>
            <a:r>
              <a:rPr lang="sk-SK" sz="2400" spc="-10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n-</a:t>
            </a:r>
            <a:r>
              <a:rPr lang="sk-SK" sz="2400" spc="0" dirty="0" err="1">
                <a:latin typeface="Arial"/>
                <a:cs typeface="Arial"/>
              </a:rPr>
              <a:t>t</a:t>
            </a:r>
            <a:r>
              <a:rPr lang="sk-SK" sz="2400" spc="-5" dirty="0" err="1">
                <a:latin typeface="Arial"/>
                <a:cs typeface="Arial"/>
              </a:rPr>
              <a:t>i</a:t>
            </a:r>
            <a:r>
              <a:rPr lang="sk-SK" sz="2400" spc="0" dirty="0" err="1">
                <a:latin typeface="Arial"/>
                <a:cs typeface="Arial"/>
              </a:rPr>
              <a:t>ce</a:t>
            </a:r>
            <a:r>
              <a:rPr lang="sk-SK" sz="2400" spc="0" dirty="0">
                <a:latin typeface="Arial"/>
                <a:cs typeface="Arial"/>
              </a:rPr>
              <a:t> </a:t>
            </a:r>
            <a:r>
              <a:rPr lang="sk-SK" sz="2400" spc="-5" dirty="0">
                <a:latin typeface="Arial"/>
                <a:cs typeface="Arial"/>
              </a:rPr>
              <a:t>a</a:t>
            </a:r>
            <a:r>
              <a:rPr lang="sk-SK" sz="2400" spc="0" dirty="0">
                <a:latin typeface="Arial"/>
                <a:cs typeface="Arial"/>
              </a:rPr>
              <a:t>r</a:t>
            </a:r>
            <a:r>
              <a:rPr lang="sk-SK" sz="2400" spc="-5" dirty="0">
                <a:latin typeface="Arial"/>
                <a:cs typeface="Arial"/>
              </a:rPr>
              <a:t>gu</a:t>
            </a:r>
            <a:r>
              <a:rPr lang="sk-SK" sz="2400" spc="0" dirty="0">
                <a:latin typeface="Arial"/>
                <a:cs typeface="Arial"/>
              </a:rPr>
              <a:t>m</a:t>
            </a:r>
            <a:r>
              <a:rPr lang="sk-SK" sz="2400" spc="-5" dirty="0">
                <a:latin typeface="Arial"/>
                <a:cs typeface="Arial"/>
              </a:rPr>
              <a:t>en</a:t>
            </a:r>
            <a:r>
              <a:rPr lang="sk-SK" sz="2400" spc="0" dirty="0">
                <a:latin typeface="Arial"/>
                <a:cs typeface="Arial"/>
              </a:rPr>
              <a:t>t</a:t>
            </a:r>
            <a:r>
              <a:rPr lang="sk-SK" sz="2400" spc="-5" dirty="0">
                <a:latin typeface="Arial"/>
                <a:cs typeface="Arial"/>
              </a:rPr>
              <a:t>o</a:t>
            </a:r>
            <a:r>
              <a:rPr lang="sk-SK" sz="2400" spc="0" dirty="0">
                <a:latin typeface="Arial"/>
                <a:cs typeface="Arial"/>
              </a:rPr>
              <a:t>v a </a:t>
            </a:r>
            <a:r>
              <a:rPr lang="sk-SK" sz="2400" spc="-5" dirty="0">
                <a:latin typeface="Arial"/>
                <a:cs typeface="Arial"/>
              </a:rPr>
              <a:t>i</a:t>
            </a:r>
            <a:r>
              <a:rPr lang="sk-SK" sz="2400" spc="0" dirty="0">
                <a:latin typeface="Arial"/>
                <a:cs typeface="Arial"/>
              </a:rPr>
              <a:t>m</a:t>
            </a:r>
            <a:r>
              <a:rPr lang="sk-SK" sz="2400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z</a:t>
            </a:r>
            <a:r>
              <a:rPr lang="sk-SK" sz="2400" spc="-5" dirty="0">
                <a:latin typeface="Arial"/>
                <a:cs typeface="Arial"/>
              </a:rPr>
              <a:t>odpo</a:t>
            </a:r>
            <a:r>
              <a:rPr lang="sk-SK" sz="2400" spc="0" dirty="0">
                <a:latin typeface="Arial"/>
                <a:cs typeface="Arial"/>
              </a:rPr>
              <a:t>v</a:t>
            </a:r>
            <a:r>
              <a:rPr lang="sk-SK" sz="2400" spc="-5" dirty="0">
                <a:latin typeface="Arial"/>
                <a:cs typeface="Arial"/>
              </a:rPr>
              <a:t>eda</a:t>
            </a:r>
            <a:r>
              <a:rPr lang="sk-SK" sz="2400" spc="5" dirty="0">
                <a:latin typeface="Arial"/>
                <a:cs typeface="Arial"/>
              </a:rPr>
              <a:t>j</a:t>
            </a:r>
            <a:r>
              <a:rPr lang="sk-SK" sz="2400" spc="-5" dirty="0">
                <a:latin typeface="Arial"/>
                <a:cs typeface="Arial"/>
              </a:rPr>
              <a:t>ú</a:t>
            </a:r>
            <a:r>
              <a:rPr lang="sk-SK" sz="2400" spc="0" dirty="0">
                <a:latin typeface="Arial"/>
                <a:cs typeface="Arial"/>
              </a:rPr>
              <a:t>ce</a:t>
            </a:r>
            <a:r>
              <a:rPr lang="sk-SK" sz="2400" spc="25" dirty="0">
                <a:latin typeface="Arial"/>
                <a:cs typeface="Arial"/>
              </a:rPr>
              <a:t> </a:t>
            </a:r>
            <a:r>
              <a:rPr lang="sk-SK" sz="2400" spc="-5" dirty="0">
                <a:latin typeface="Arial"/>
                <a:cs typeface="Arial"/>
              </a:rPr>
              <a:t>hodno</a:t>
            </a:r>
            <a:r>
              <a:rPr lang="sk-SK" sz="2400" spc="0" dirty="0">
                <a:latin typeface="Arial"/>
                <a:cs typeface="Arial"/>
              </a:rPr>
              <a:t>ty</a:t>
            </a:r>
          </a:p>
          <a:p>
            <a:pPr marL="12065" marR="12700">
              <a:lnSpc>
                <a:spcPct val="100000"/>
              </a:lnSpc>
              <a:tabLst>
                <a:tab pos="299085" algn="l"/>
              </a:tabLst>
            </a:pP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  <a:buFont typeface="Arial"/>
              <a:buChar char="–"/>
            </a:pPr>
            <a:endParaRPr sz="550" dirty="0"/>
          </a:p>
          <a:p>
            <a:pPr marL="299085" indent="-287020">
              <a:lnSpc>
                <a:spcPct val="100000"/>
              </a:lnSpc>
              <a:buFont typeface="Arial"/>
              <a:buChar char="–"/>
              <a:tabLst>
                <a:tab pos="299085" algn="l"/>
              </a:tabLst>
            </a:pPr>
            <a:r>
              <a:rPr lang="sk-SK" sz="2400" spc="-5" dirty="0">
                <a:latin typeface="Arial"/>
                <a:cs typeface="Arial"/>
              </a:rPr>
              <a:t>logi</a:t>
            </a:r>
            <a:r>
              <a:rPr lang="sk-SK" sz="2400" dirty="0">
                <a:latin typeface="Arial"/>
                <a:cs typeface="Arial"/>
              </a:rPr>
              <a:t>cká</a:t>
            </a:r>
            <a:r>
              <a:rPr lang="sk-SK" sz="2400" spc="25" dirty="0">
                <a:latin typeface="Arial"/>
                <a:cs typeface="Arial"/>
              </a:rPr>
              <a:t> </a:t>
            </a:r>
            <a:r>
              <a:rPr lang="sk-SK" sz="2400" dirty="0">
                <a:latin typeface="Arial"/>
                <a:cs typeface="Arial"/>
              </a:rPr>
              <a:t>f</a:t>
            </a:r>
            <a:r>
              <a:rPr lang="sk-SK" sz="2400" spc="-5" dirty="0">
                <a:latin typeface="Arial"/>
                <a:cs typeface="Arial"/>
              </a:rPr>
              <a:t>un</a:t>
            </a:r>
            <a:r>
              <a:rPr lang="sk-SK" sz="2400" dirty="0">
                <a:latin typeface="Arial"/>
                <a:cs typeface="Arial"/>
              </a:rPr>
              <a:t>kc</a:t>
            </a:r>
            <a:r>
              <a:rPr lang="sk-SK" sz="2400" spc="-5" dirty="0">
                <a:latin typeface="Arial"/>
                <a:cs typeface="Arial"/>
              </a:rPr>
              <a:t>i</a:t>
            </a:r>
            <a:r>
              <a:rPr lang="sk-SK" sz="2400" dirty="0">
                <a:latin typeface="Arial"/>
                <a:cs typeface="Arial"/>
              </a:rPr>
              <a:t>a môže byť </a:t>
            </a:r>
            <a:r>
              <a:rPr lang="sk-SK" sz="2400" b="1" spc="-5" dirty="0">
                <a:latin typeface="Arial"/>
                <a:cs typeface="Arial"/>
              </a:rPr>
              <a:t>úp</a:t>
            </a:r>
            <a:r>
              <a:rPr lang="sk-SK" sz="2400" b="1" spc="0" dirty="0">
                <a:latin typeface="Arial"/>
                <a:cs typeface="Arial"/>
              </a:rPr>
              <a:t>l</a:t>
            </a:r>
            <a:r>
              <a:rPr lang="sk-SK" sz="2400" b="1" spc="-5" dirty="0">
                <a:latin typeface="Arial"/>
                <a:cs typeface="Arial"/>
              </a:rPr>
              <a:t>n</a:t>
            </a:r>
            <a:r>
              <a:rPr lang="sk-SK" sz="2400" b="1" spc="0" dirty="0">
                <a:latin typeface="Arial"/>
                <a:cs typeface="Arial"/>
              </a:rPr>
              <a:t>e</a:t>
            </a:r>
            <a:r>
              <a:rPr lang="sk-SK" sz="2400" b="1" spc="-35" dirty="0">
                <a:latin typeface="Arial"/>
                <a:cs typeface="Arial"/>
              </a:rPr>
              <a:t> </a:t>
            </a:r>
            <a:r>
              <a:rPr lang="sk-SK" sz="2400" spc="0" dirty="0">
                <a:latin typeface="Arial"/>
                <a:cs typeface="Arial"/>
              </a:rPr>
              <a:t>alebo </a:t>
            </a:r>
            <a:r>
              <a:rPr lang="sk-SK" sz="2400" b="1" spc="-5" dirty="0">
                <a:latin typeface="Arial"/>
                <a:cs typeface="Arial"/>
              </a:rPr>
              <a:t>neúp</a:t>
            </a:r>
            <a:r>
              <a:rPr lang="sk-SK" sz="2400" b="1" spc="0" dirty="0">
                <a:latin typeface="Arial"/>
                <a:cs typeface="Arial"/>
              </a:rPr>
              <a:t>l</a:t>
            </a:r>
            <a:r>
              <a:rPr lang="sk-SK" sz="2400" b="1" spc="-5" dirty="0">
                <a:latin typeface="Arial"/>
                <a:cs typeface="Arial"/>
              </a:rPr>
              <a:t>n</a:t>
            </a:r>
            <a:r>
              <a:rPr lang="sk-SK" sz="2400" b="1" spc="0" dirty="0">
                <a:latin typeface="Arial"/>
                <a:cs typeface="Arial"/>
              </a:rPr>
              <a:t>e</a:t>
            </a:r>
            <a:r>
              <a:rPr lang="sk-SK" sz="2400" b="1" spc="-10" dirty="0">
                <a:latin typeface="Arial"/>
                <a:cs typeface="Arial"/>
              </a:rPr>
              <a:t> </a:t>
            </a:r>
            <a:r>
              <a:rPr lang="sk-SK" sz="2400" spc="-5" dirty="0">
                <a:latin typeface="Arial"/>
                <a:cs typeface="Arial"/>
              </a:rPr>
              <a:t>u</a:t>
            </a:r>
            <a:r>
              <a:rPr lang="sk-SK" sz="2400" spc="0" dirty="0">
                <a:latin typeface="Arial"/>
                <a:cs typeface="Arial"/>
              </a:rPr>
              <a:t>rč</a:t>
            </a:r>
            <a:r>
              <a:rPr lang="sk-SK" sz="2400" spc="-5" dirty="0">
                <a:latin typeface="Arial"/>
                <a:cs typeface="Arial"/>
              </a:rPr>
              <a:t>en</a:t>
            </a:r>
            <a:r>
              <a:rPr lang="sk-SK" sz="2400" spc="0" dirty="0">
                <a:latin typeface="Arial"/>
                <a:cs typeface="Arial"/>
              </a:rPr>
              <a:t>á</a:t>
            </a:r>
            <a:endParaRPr lang="sk-SK"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67892" y="3625850"/>
            <a:ext cx="8281416" cy="2368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2699" y="334455"/>
            <a:ext cx="7364730" cy="9353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ts val="650"/>
              </a:lnSpc>
              <a:spcBef>
                <a:spcPts val="21"/>
              </a:spcBef>
            </a:pPr>
            <a:endParaRPr sz="650" dirty="0"/>
          </a:p>
          <a:p>
            <a:pPr marL="12700" algn="ctr"/>
            <a:r>
              <a:rPr sz="4400" dirty="0">
                <a:latin typeface="Arial"/>
                <a:ea typeface="+mj-ea"/>
                <a:cs typeface="Arial"/>
              </a:rPr>
              <a:t>Zápis logických funkcií v kanonickom tvare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79500" y="2097151"/>
            <a:ext cx="9144000" cy="23507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69900" marR="91440" indent="-457200">
              <a:lnSpc>
                <a:spcPct val="100000"/>
              </a:lnSpc>
            </a:pPr>
            <a:r>
              <a:rPr sz="2400" spc="-5" dirty="0">
                <a:latin typeface="Arial"/>
                <a:cs typeface="Arial"/>
              </a:rPr>
              <a:t>Ka</a:t>
            </a:r>
            <a:r>
              <a:rPr sz="2400" spc="0" dirty="0">
                <a:latin typeface="Arial"/>
                <a:cs typeface="Arial"/>
              </a:rPr>
              <a:t>ž</a:t>
            </a:r>
            <a:r>
              <a:rPr sz="2400" spc="-5" dirty="0">
                <a:latin typeface="Arial"/>
                <a:cs typeface="Arial"/>
              </a:rPr>
              <a:t>d</a:t>
            </a:r>
            <a:r>
              <a:rPr sz="2400" spc="0" dirty="0">
                <a:latin typeface="Arial"/>
                <a:cs typeface="Arial"/>
              </a:rPr>
              <a:t>ú </a:t>
            </a:r>
            <a:r>
              <a:rPr sz="2400" spc="-5" dirty="0">
                <a:latin typeface="Arial"/>
                <a:cs typeface="Arial"/>
              </a:rPr>
              <a:t>logi</a:t>
            </a:r>
            <a:r>
              <a:rPr sz="2400" spc="0" dirty="0">
                <a:latin typeface="Arial"/>
                <a:cs typeface="Arial"/>
              </a:rPr>
              <a:t>ckú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un</a:t>
            </a:r>
            <a:r>
              <a:rPr sz="2400" spc="0" dirty="0">
                <a:latin typeface="Arial"/>
                <a:cs typeface="Arial"/>
              </a:rPr>
              <a:t>kc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u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ž</a:t>
            </a:r>
            <a:r>
              <a:rPr sz="2400" spc="-5" dirty="0">
                <a:latin typeface="Arial"/>
                <a:cs typeface="Arial"/>
              </a:rPr>
              <a:t>n</a:t>
            </a:r>
            <a:r>
              <a:rPr sz="2400" spc="0" dirty="0">
                <a:latin typeface="Arial"/>
                <a:cs typeface="Arial"/>
              </a:rPr>
              <a:t>o vy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-5" dirty="0">
                <a:latin typeface="Arial"/>
                <a:cs typeface="Arial"/>
              </a:rPr>
              <a:t>ad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ť </a:t>
            </a:r>
            <a:r>
              <a:rPr sz="2400" spc="-5" dirty="0">
                <a:latin typeface="Arial"/>
                <a:cs typeface="Arial"/>
              </a:rPr>
              <a:t>po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c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u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d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ch k</a:t>
            </a:r>
            <a:r>
              <a:rPr sz="2400" spc="-5" dirty="0">
                <a:latin typeface="Arial"/>
                <a:cs typeface="Arial"/>
              </a:rPr>
              <a:t>anoni</a:t>
            </a:r>
            <a:r>
              <a:rPr sz="2400" spc="0" dirty="0">
                <a:latin typeface="Arial"/>
                <a:cs typeface="Arial"/>
              </a:rPr>
              <a:t>ckých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tv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o</a:t>
            </a:r>
            <a:r>
              <a:rPr sz="2400" spc="0" dirty="0">
                <a:latin typeface="Arial"/>
                <a:cs typeface="Arial"/>
              </a:rPr>
              <a:t>v.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b="1" spc="-5" dirty="0">
                <a:latin typeface="Arial"/>
                <a:cs typeface="Arial"/>
              </a:rPr>
              <a:t>1</a:t>
            </a:r>
            <a:r>
              <a:rPr sz="2400" b="1" spc="0" dirty="0">
                <a:latin typeface="Arial"/>
                <a:cs typeface="Arial"/>
              </a:rPr>
              <a:t>.	</a:t>
            </a:r>
            <a:r>
              <a:rPr sz="2400" b="1" spc="-5" dirty="0">
                <a:latin typeface="Arial"/>
                <a:cs typeface="Arial"/>
              </a:rPr>
              <a:t>kanon</a:t>
            </a:r>
            <a:r>
              <a:rPr sz="2400" b="1" spc="0" dirty="0">
                <a:latin typeface="Arial"/>
                <a:cs typeface="Arial"/>
              </a:rPr>
              <a:t>i</a:t>
            </a:r>
            <a:r>
              <a:rPr sz="2400" b="1" spc="-5" dirty="0">
                <a:latin typeface="Arial"/>
                <a:cs typeface="Arial"/>
              </a:rPr>
              <a:t>ck</a:t>
            </a:r>
            <a:r>
              <a:rPr sz="2400" b="1" spc="0" dirty="0">
                <a:latin typeface="Arial"/>
                <a:cs typeface="Arial"/>
              </a:rPr>
              <a:t>ý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t</a:t>
            </a:r>
            <a:r>
              <a:rPr sz="2400" b="1" spc="-5" dirty="0">
                <a:latin typeface="Arial"/>
                <a:cs typeface="Arial"/>
              </a:rPr>
              <a:t>va</a:t>
            </a:r>
            <a:r>
              <a:rPr sz="2400" b="1" spc="0" dirty="0">
                <a:latin typeface="Arial"/>
                <a:cs typeface="Arial"/>
              </a:rPr>
              <a:t>r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469900" marR="12700" indent="0">
              <a:lnSpc>
                <a:spcPct val="100000"/>
              </a:lnSpc>
              <a:tabLst>
                <a:tab pos="5645150" algn="l"/>
              </a:tabLst>
            </a:pPr>
            <a:r>
              <a:rPr sz="2400" dirty="0">
                <a:latin typeface="Arial"/>
                <a:cs typeface="Arial"/>
              </a:rPr>
              <a:t>-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vy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-5" dirty="0">
                <a:latin typeface="Arial"/>
                <a:cs typeface="Arial"/>
              </a:rPr>
              <a:t>ad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u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0" dirty="0">
                <a:latin typeface="Arial"/>
                <a:cs typeface="Arial"/>
              </a:rPr>
              <a:t>e </a:t>
            </a:r>
            <a:r>
              <a:rPr sz="2400" spc="-5" dirty="0">
                <a:latin typeface="Arial"/>
                <a:cs typeface="Arial"/>
              </a:rPr>
              <a:t>logi</a:t>
            </a:r>
            <a:r>
              <a:rPr sz="2400" spc="0" dirty="0">
                <a:latin typeface="Arial"/>
                <a:cs typeface="Arial"/>
              </a:rPr>
              <a:t>ckú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un</a:t>
            </a:r>
            <a:r>
              <a:rPr sz="2400" spc="0" dirty="0">
                <a:latin typeface="Arial"/>
                <a:cs typeface="Arial"/>
              </a:rPr>
              <a:t>kc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u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f(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1</a:t>
            </a:r>
            <a:r>
              <a:rPr sz="2400" b="1" spc="0" dirty="0">
                <a:latin typeface="Arial"/>
                <a:cs typeface="Arial"/>
              </a:rPr>
              <a:t>,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2</a:t>
            </a:r>
            <a:r>
              <a:rPr sz="2400" b="1" spc="0" dirty="0">
                <a:latin typeface="Arial"/>
                <a:cs typeface="Arial"/>
              </a:rPr>
              <a:t>,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3</a:t>
            </a:r>
            <a:r>
              <a:rPr sz="2400" b="1" spc="0" dirty="0">
                <a:latin typeface="Arial"/>
                <a:cs typeface="Arial"/>
              </a:rPr>
              <a:t>,	...</a:t>
            </a:r>
            <a:r>
              <a:rPr sz="2400" b="1" spc="-40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10" dirty="0">
                <a:latin typeface="Arial"/>
                <a:cs typeface="Arial"/>
              </a:rPr>
              <a:t>n</a:t>
            </a:r>
            <a:r>
              <a:rPr sz="2400" b="1" spc="0" dirty="0">
                <a:latin typeface="Arial"/>
                <a:cs typeface="Arial"/>
              </a:rPr>
              <a:t>)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tv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re </a:t>
            </a:r>
            <a:r>
              <a:rPr sz="2400" b="1" spc="-5" dirty="0">
                <a:latin typeface="Arial"/>
                <a:cs typeface="Arial"/>
              </a:rPr>
              <a:t>súč</a:t>
            </a:r>
            <a:r>
              <a:rPr sz="2400" b="1" spc="0" dirty="0">
                <a:latin typeface="Arial"/>
                <a:cs typeface="Arial"/>
              </a:rPr>
              <a:t>tu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súč</a:t>
            </a:r>
            <a:r>
              <a:rPr sz="2400" b="1" spc="0" dirty="0">
                <a:latin typeface="Arial"/>
                <a:cs typeface="Arial"/>
              </a:rPr>
              <a:t>i</a:t>
            </a:r>
            <a:r>
              <a:rPr sz="2400" b="1" spc="-5" dirty="0">
                <a:latin typeface="Arial"/>
                <a:cs typeface="Arial"/>
              </a:rPr>
              <a:t>no</a:t>
            </a:r>
            <a:r>
              <a:rPr sz="2400" b="1" spc="0" dirty="0">
                <a:latin typeface="Arial"/>
                <a:cs typeface="Arial"/>
              </a:rPr>
              <a:t>v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lang="sk-SK" sz="2400" spc="-5" dirty="0">
                <a:latin typeface="Arial"/>
                <a:cs typeface="Arial"/>
              </a:rPr>
              <a:t>p</a:t>
            </a:r>
            <a:r>
              <a:rPr lang="sk-SK" sz="2400" spc="0" dirty="0">
                <a:latin typeface="Arial"/>
                <a:cs typeface="Arial"/>
              </a:rPr>
              <a:t>r</a:t>
            </a:r>
            <a:r>
              <a:rPr lang="sk-SK" sz="2400" spc="-5" dirty="0">
                <a:latin typeface="Arial"/>
                <a:cs typeface="Arial"/>
              </a:rPr>
              <a:t>e</a:t>
            </a:r>
            <a:r>
              <a:rPr lang="sk-SK" sz="2400" spc="0" dirty="0">
                <a:latin typeface="Arial"/>
                <a:cs typeface="Arial"/>
              </a:rPr>
              <a:t>m</a:t>
            </a:r>
            <a:r>
              <a:rPr lang="sk-SK" sz="2400" spc="-5" dirty="0">
                <a:latin typeface="Arial"/>
                <a:cs typeface="Arial"/>
              </a:rPr>
              <a:t>enn</a:t>
            </a:r>
            <a:r>
              <a:rPr lang="sk-SK" sz="2400" spc="0" dirty="0">
                <a:latin typeface="Arial"/>
                <a:cs typeface="Arial"/>
              </a:rPr>
              <a:t>ýc</a:t>
            </a:r>
            <a:r>
              <a:rPr lang="sk-SK" sz="2400" spc="-5" dirty="0">
                <a:latin typeface="Arial"/>
                <a:cs typeface="Arial"/>
              </a:rPr>
              <a:t>h</a:t>
            </a:r>
            <a:r>
              <a:rPr sz="2400" spc="0" dirty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532CE579-789F-40A5-BCBC-1F8DCDAAE616}"/>
              </a:ext>
            </a:extLst>
          </p:cNvPr>
          <p:cNvSpPr txBox="1"/>
          <p:nvPr/>
        </p:nvSpPr>
        <p:spPr>
          <a:xfrm>
            <a:off x="1079500" y="4235450"/>
            <a:ext cx="8534400" cy="15462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516890" algn="l"/>
              </a:tabLst>
            </a:pPr>
            <a:r>
              <a:rPr sz="2400" b="1" spc="-5" dirty="0">
                <a:latin typeface="Arial"/>
                <a:cs typeface="Arial"/>
              </a:rPr>
              <a:t>2</a:t>
            </a:r>
            <a:r>
              <a:rPr sz="2400" b="1" spc="0" dirty="0">
                <a:latin typeface="Arial"/>
                <a:cs typeface="Arial"/>
              </a:rPr>
              <a:t>.	</a:t>
            </a:r>
            <a:r>
              <a:rPr sz="2400" b="1" spc="-5" dirty="0">
                <a:latin typeface="Arial"/>
                <a:cs typeface="Arial"/>
              </a:rPr>
              <a:t>kanon</a:t>
            </a:r>
            <a:r>
              <a:rPr sz="2400" b="1" spc="0" dirty="0">
                <a:latin typeface="Arial"/>
                <a:cs typeface="Arial"/>
              </a:rPr>
              <a:t>i</a:t>
            </a:r>
            <a:r>
              <a:rPr sz="2400" b="1" spc="-5" dirty="0">
                <a:latin typeface="Arial"/>
                <a:cs typeface="Arial"/>
              </a:rPr>
              <a:t>ck</a:t>
            </a:r>
            <a:r>
              <a:rPr sz="2400" b="1" spc="0" dirty="0">
                <a:latin typeface="Arial"/>
                <a:cs typeface="Arial"/>
              </a:rPr>
              <a:t>ý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t</a:t>
            </a:r>
            <a:r>
              <a:rPr sz="2400" b="1" spc="-5" dirty="0">
                <a:latin typeface="Arial"/>
                <a:cs typeface="Arial"/>
              </a:rPr>
              <a:t>va</a:t>
            </a:r>
            <a:r>
              <a:rPr sz="2400" b="1" spc="0" dirty="0">
                <a:latin typeface="Arial"/>
                <a:cs typeface="Arial"/>
              </a:rPr>
              <a:t>r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 dirty="0"/>
          </a:p>
          <a:p>
            <a:pPr marL="469900" marR="12700" indent="0">
              <a:lnSpc>
                <a:spcPct val="100000"/>
              </a:lnSpc>
              <a:tabLst>
                <a:tab pos="5645150" algn="l"/>
              </a:tabLst>
            </a:pPr>
            <a:r>
              <a:rPr sz="2400" dirty="0">
                <a:latin typeface="Arial"/>
                <a:cs typeface="Arial"/>
              </a:rPr>
              <a:t>-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vy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-5" dirty="0">
                <a:latin typeface="Arial"/>
                <a:cs typeface="Arial"/>
              </a:rPr>
              <a:t>ad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u</a:t>
            </a:r>
            <a:r>
              <a:rPr sz="2400" spc="5" dirty="0">
                <a:latin typeface="Arial"/>
                <a:cs typeface="Arial"/>
              </a:rPr>
              <a:t>j</a:t>
            </a:r>
            <a:r>
              <a:rPr sz="2400" spc="0" dirty="0">
                <a:latin typeface="Arial"/>
                <a:cs typeface="Arial"/>
              </a:rPr>
              <a:t>e </a:t>
            </a:r>
            <a:r>
              <a:rPr sz="2400" spc="-5" dirty="0">
                <a:latin typeface="Arial"/>
                <a:cs typeface="Arial"/>
              </a:rPr>
              <a:t>logi</a:t>
            </a:r>
            <a:r>
              <a:rPr sz="2400" spc="0" dirty="0">
                <a:latin typeface="Arial"/>
                <a:cs typeface="Arial"/>
              </a:rPr>
              <a:t>ckú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f</a:t>
            </a:r>
            <a:r>
              <a:rPr sz="2400" spc="-5" dirty="0">
                <a:latin typeface="Arial"/>
                <a:cs typeface="Arial"/>
              </a:rPr>
              <a:t>un</a:t>
            </a:r>
            <a:r>
              <a:rPr sz="2400" spc="0" dirty="0">
                <a:latin typeface="Arial"/>
                <a:cs typeface="Arial"/>
              </a:rPr>
              <a:t>kc</a:t>
            </a:r>
            <a:r>
              <a:rPr sz="2400" spc="-5" dirty="0">
                <a:latin typeface="Arial"/>
                <a:cs typeface="Arial"/>
              </a:rPr>
              <a:t>i</a:t>
            </a:r>
            <a:r>
              <a:rPr sz="2400" spc="0" dirty="0">
                <a:latin typeface="Arial"/>
                <a:cs typeface="Arial"/>
              </a:rPr>
              <a:t>u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f(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1</a:t>
            </a:r>
            <a:r>
              <a:rPr sz="2400" b="1" spc="0" dirty="0">
                <a:latin typeface="Arial"/>
                <a:cs typeface="Arial"/>
              </a:rPr>
              <a:t>,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2</a:t>
            </a:r>
            <a:r>
              <a:rPr sz="2400" b="1" spc="0" dirty="0">
                <a:latin typeface="Arial"/>
                <a:cs typeface="Arial"/>
              </a:rPr>
              <a:t>,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5" dirty="0">
                <a:latin typeface="Arial"/>
                <a:cs typeface="Arial"/>
              </a:rPr>
              <a:t>3</a:t>
            </a:r>
            <a:r>
              <a:rPr sz="2400" b="1" spc="0" dirty="0">
                <a:latin typeface="Arial"/>
                <a:cs typeface="Arial"/>
              </a:rPr>
              <a:t>,	...</a:t>
            </a:r>
            <a:r>
              <a:rPr sz="2400" b="1" spc="-40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x</a:t>
            </a:r>
            <a:r>
              <a:rPr sz="1400" b="1" i="1" spc="-10" dirty="0">
                <a:latin typeface="Arial"/>
                <a:cs typeface="Arial"/>
              </a:rPr>
              <a:t>n</a:t>
            </a:r>
            <a:r>
              <a:rPr sz="2400" b="1" spc="0" dirty="0">
                <a:latin typeface="Arial"/>
                <a:cs typeface="Arial"/>
              </a:rPr>
              <a:t>)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tv</a:t>
            </a:r>
            <a:r>
              <a:rPr sz="2400" spc="-5" dirty="0">
                <a:latin typeface="Arial"/>
                <a:cs typeface="Arial"/>
              </a:rPr>
              <a:t>a</a:t>
            </a:r>
            <a:r>
              <a:rPr sz="2400" spc="0" dirty="0">
                <a:latin typeface="Arial"/>
                <a:cs typeface="Arial"/>
              </a:rPr>
              <a:t>re </a:t>
            </a:r>
            <a:r>
              <a:rPr sz="2400" b="1" spc="-5" dirty="0">
                <a:latin typeface="Arial"/>
                <a:cs typeface="Arial"/>
              </a:rPr>
              <a:t>súč</a:t>
            </a:r>
            <a:r>
              <a:rPr sz="2400" b="1" spc="0" dirty="0">
                <a:latin typeface="Arial"/>
                <a:cs typeface="Arial"/>
              </a:rPr>
              <a:t>i</a:t>
            </a:r>
            <a:r>
              <a:rPr sz="2400" b="1" spc="-5" dirty="0">
                <a:latin typeface="Arial"/>
                <a:cs typeface="Arial"/>
              </a:rPr>
              <a:t>n</a:t>
            </a:r>
            <a:r>
              <a:rPr sz="2400" b="1" spc="0" dirty="0">
                <a:latin typeface="Arial"/>
                <a:cs typeface="Arial"/>
              </a:rPr>
              <a:t>u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5" dirty="0">
                <a:latin typeface="Arial"/>
                <a:cs typeface="Arial"/>
              </a:rPr>
              <a:t>súč</a:t>
            </a:r>
            <a:r>
              <a:rPr sz="2400" b="1" spc="0" dirty="0">
                <a:latin typeface="Arial"/>
                <a:cs typeface="Arial"/>
              </a:rPr>
              <a:t>t</a:t>
            </a:r>
            <a:r>
              <a:rPr sz="2400" b="1" spc="-5" dirty="0">
                <a:latin typeface="Arial"/>
                <a:cs typeface="Arial"/>
              </a:rPr>
              <a:t>o</a:t>
            </a:r>
            <a:r>
              <a:rPr sz="2400" b="1" spc="0" dirty="0">
                <a:latin typeface="Arial"/>
                <a:cs typeface="Arial"/>
              </a:rPr>
              <a:t>v </a:t>
            </a:r>
            <a:r>
              <a:rPr sz="2400" spc="-5" dirty="0">
                <a:latin typeface="Arial"/>
                <a:cs typeface="Arial"/>
              </a:rPr>
              <a:t>p</a:t>
            </a:r>
            <a:r>
              <a:rPr sz="2400" spc="0" dirty="0">
                <a:latin typeface="Arial"/>
                <a:cs typeface="Arial"/>
              </a:rPr>
              <a:t>r</a:t>
            </a:r>
            <a:r>
              <a:rPr sz="2400" spc="-5" dirty="0">
                <a:latin typeface="Arial"/>
                <a:cs typeface="Arial"/>
              </a:rPr>
              <a:t>e</a:t>
            </a:r>
            <a:r>
              <a:rPr sz="2400" spc="0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enn</a:t>
            </a:r>
            <a:r>
              <a:rPr sz="2400" spc="0" dirty="0">
                <a:latin typeface="Arial"/>
                <a:cs typeface="Arial"/>
              </a:rPr>
              <a:t>ýc</a:t>
            </a:r>
            <a:r>
              <a:rPr sz="2400" spc="-5" dirty="0">
                <a:latin typeface="Arial"/>
                <a:cs typeface="Arial"/>
              </a:rPr>
              <a:t>h</a:t>
            </a:r>
            <a:r>
              <a:rPr sz="2400" spc="0" dirty="0">
                <a:latin typeface="Arial"/>
                <a:cs typeface="Arial"/>
              </a:rPr>
              <a:t>.</a:t>
            </a:r>
            <a:r>
              <a:rPr sz="2400" spc="5" dirty="0"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1441</Words>
  <Application>Microsoft Office PowerPoint</Application>
  <PresentationFormat>Vlastná</PresentationFormat>
  <Paragraphs>243</Paragraphs>
  <Slides>25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Prezentácia programu PowerPoint</vt:lpstr>
      <vt:lpstr>Booleova algebra</vt:lpstr>
      <vt:lpstr>Postuláty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Kódy a čísla</vt:lpstr>
      <vt:lpstr>Číselné sústavy</vt:lpstr>
      <vt:lpstr>Konverzie medzi číslenými sústavami</vt:lpstr>
      <vt:lpstr>Aritmetické verzus logické operácie</vt:lpstr>
      <vt:lpstr>Kódovanie čísel I.</vt:lpstr>
      <vt:lpstr>Kódovanie čísel II.</vt:lpstr>
      <vt:lpstr>Kódovanie textu (čísla, písmená, znaky)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algebry_logiky_a_logicke_funkcie</dc:title>
  <dc:creator>Pavol</dc:creator>
  <cp:lastModifiedBy>Ján Šaliga</cp:lastModifiedBy>
  <cp:revision>46</cp:revision>
  <dcterms:created xsi:type="dcterms:W3CDTF">2019-10-29T09:19:57Z</dcterms:created>
  <dcterms:modified xsi:type="dcterms:W3CDTF">2019-11-06T11:29:39Z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2013-11-06T00:00:00Z</vt:filetime>
  </property>
  <property fmtid="{D5CDD505-2E9C-101B-9397-08002B2CF9AE}" pid="3" name="LastSaved">
    <vt:filetime>2019-10-29T00:00:00Z</vt:filetime>
  </property>
</Properties>
</file>